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0" r:id="rId4"/>
  </p:sldMasterIdLst>
  <p:notesMasterIdLst>
    <p:notesMasterId r:id="rId53"/>
  </p:notesMasterIdLst>
  <p:handoutMasterIdLst>
    <p:handoutMasterId r:id="rId54"/>
  </p:handoutMasterIdLst>
  <p:sldIdLst>
    <p:sldId id="292" r:id="rId5"/>
    <p:sldId id="387" r:id="rId6"/>
    <p:sldId id="256" r:id="rId7"/>
    <p:sldId id="290" r:id="rId8"/>
    <p:sldId id="293" r:id="rId9"/>
    <p:sldId id="295" r:id="rId10"/>
    <p:sldId id="313" r:id="rId11"/>
    <p:sldId id="259" r:id="rId12"/>
    <p:sldId id="314" r:id="rId13"/>
    <p:sldId id="268" r:id="rId14"/>
    <p:sldId id="315" r:id="rId15"/>
    <p:sldId id="267" r:id="rId16"/>
    <p:sldId id="316" r:id="rId17"/>
    <p:sldId id="317" r:id="rId18"/>
    <p:sldId id="388" r:id="rId19"/>
    <p:sldId id="281" r:id="rId20"/>
    <p:sldId id="291" r:id="rId21"/>
    <p:sldId id="266" r:id="rId22"/>
    <p:sldId id="257" r:id="rId23"/>
    <p:sldId id="258" r:id="rId24"/>
    <p:sldId id="261" r:id="rId25"/>
    <p:sldId id="283" r:id="rId26"/>
    <p:sldId id="280" r:id="rId27"/>
    <p:sldId id="262" r:id="rId28"/>
    <p:sldId id="284" r:id="rId29"/>
    <p:sldId id="289" r:id="rId30"/>
    <p:sldId id="265" r:id="rId31"/>
    <p:sldId id="269" r:id="rId32"/>
    <p:sldId id="270" r:id="rId33"/>
    <p:sldId id="271" r:id="rId34"/>
    <p:sldId id="278" r:id="rId35"/>
    <p:sldId id="279" r:id="rId36"/>
    <p:sldId id="264" r:id="rId37"/>
    <p:sldId id="272" r:id="rId38"/>
    <p:sldId id="274" r:id="rId39"/>
    <p:sldId id="275" r:id="rId40"/>
    <p:sldId id="277" r:id="rId41"/>
    <p:sldId id="285" r:id="rId42"/>
    <p:sldId id="286" r:id="rId43"/>
    <p:sldId id="288" r:id="rId44"/>
    <p:sldId id="308" r:id="rId45"/>
    <p:sldId id="298" r:id="rId46"/>
    <p:sldId id="304" r:id="rId47"/>
    <p:sldId id="305" r:id="rId48"/>
    <p:sldId id="311" r:id="rId49"/>
    <p:sldId id="309" r:id="rId50"/>
    <p:sldId id="297" r:id="rId51"/>
    <p:sldId id="287" r:id="rId52"/>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5714" autoAdjust="0"/>
  </p:normalViewPr>
  <p:slideViewPr>
    <p:cSldViewPr snapToGrid="0">
      <p:cViewPr varScale="1">
        <p:scale>
          <a:sx n="77" d="100"/>
          <a:sy n="77" d="100"/>
        </p:scale>
        <p:origin x="1098" y="54"/>
      </p:cViewPr>
      <p:guideLst/>
    </p:cSldViewPr>
  </p:slideViewPr>
  <p:notesTextViewPr>
    <p:cViewPr>
      <p:scale>
        <a:sx n="1" d="1"/>
        <a:sy n="1" d="1"/>
      </p:scale>
      <p:origin x="0" y="0"/>
    </p:cViewPr>
  </p:notesTextViewPr>
  <p:notesViewPr>
    <p:cSldViewPr snapToGrid="0">
      <p:cViewPr varScale="1">
        <p:scale>
          <a:sx n="48" d="100"/>
          <a:sy n="48" d="100"/>
        </p:scale>
        <p:origin x="2684" y="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9B9AA1-1093-4274-89A4-6CDB41A142F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82C9B04-DEAA-4BC7-880E-2A9ADD58AD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DC6F25-D16A-4118-9BD5-9E0F1EB5733A}" type="datetimeFigureOut">
              <a:rPr lang="en-US" smtClean="0"/>
              <a:t>1/17/2024</a:t>
            </a:fld>
            <a:endParaRPr lang="en-US"/>
          </a:p>
        </p:txBody>
      </p:sp>
      <p:sp>
        <p:nvSpPr>
          <p:cNvPr id="4" name="Footer Placeholder 3">
            <a:extLst>
              <a:ext uri="{FF2B5EF4-FFF2-40B4-BE49-F238E27FC236}">
                <a16:creationId xmlns:a16="http://schemas.microsoft.com/office/drawing/2014/main" id="{2D579042-F7BB-49DB-98F5-0BBE89BC61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3DB86AC-2696-4172-862A-FD136A9E7B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6F700E-0A29-49E1-8CA5-97727AF53D6F}" type="slidenum">
              <a:rPr lang="en-US" smtClean="0"/>
              <a:t>‹#›</a:t>
            </a:fld>
            <a:endParaRPr lang="en-US"/>
          </a:p>
        </p:txBody>
      </p:sp>
    </p:spTree>
    <p:extLst>
      <p:ext uri="{BB962C8B-B14F-4D97-AF65-F5344CB8AC3E}">
        <p14:creationId xmlns:p14="http://schemas.microsoft.com/office/powerpoint/2010/main" val="15662841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2DC7A-3D8A-4F02-BFF2-2BDE4F5B2358}" type="datetimeFigureOut">
              <a:rPr lang="en-US" smtClean="0"/>
              <a:t>1/17/2024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0FF1C3-510F-457F-9861-1D781BAEB0FF}" type="slidenum">
              <a:rPr lang="en-US" smtClean="0"/>
              <a:t>‹#›</a:t>
            </a:fld>
            <a:endParaRPr lang="en-US"/>
          </a:p>
        </p:txBody>
      </p:sp>
    </p:spTree>
    <p:extLst>
      <p:ext uri="{BB962C8B-B14F-4D97-AF65-F5344CB8AC3E}">
        <p14:creationId xmlns:p14="http://schemas.microsoft.com/office/powerpoint/2010/main" val="481442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72EE79-61B8-40D7-879D-8E51F5D30D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820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 </a:t>
            </a:r>
            <a:r>
              <a:rPr lang="en-US" dirty="0" err="1"/>
              <a:t>berbagai</a:t>
            </a:r>
            <a:r>
              <a:rPr lang="en-US" dirty="0"/>
              <a:t> </a:t>
            </a:r>
            <a:r>
              <a:rPr lang="en-US" dirty="0" err="1"/>
              <a:t>instansi</a:t>
            </a:r>
            <a:r>
              <a:rPr lang="en-US" dirty="0"/>
              <a:t> </a:t>
            </a:r>
            <a:r>
              <a:rPr lang="en-US" dirty="0" err="1"/>
              <a:t>masih</a:t>
            </a:r>
            <a:r>
              <a:rPr lang="en-US" dirty="0"/>
              <a:t> </a:t>
            </a:r>
            <a:r>
              <a:rPr lang="en-US" dirty="0" err="1"/>
              <a:t>ada</a:t>
            </a:r>
            <a:r>
              <a:rPr lang="en-US" dirty="0"/>
              <a:t> </a:t>
            </a:r>
            <a:r>
              <a:rPr lang="en-US" dirty="0" err="1"/>
              <a:t>perbedaan</a:t>
            </a:r>
            <a:r>
              <a:rPr lang="en-US" dirty="0"/>
              <a:t> </a:t>
            </a:r>
            <a:r>
              <a:rPr lang="en-US" dirty="0" err="1"/>
              <a:t>luas</a:t>
            </a:r>
            <a:r>
              <a:rPr lang="en-US" dirty="0"/>
              <a:t> wilayah </a:t>
            </a:r>
            <a:r>
              <a:rPr lang="en-US" dirty="0" err="1"/>
              <a:t>untuk</a:t>
            </a:r>
            <a:r>
              <a:rPr lang="en-US" dirty="0"/>
              <a:t> wilayah yang </a:t>
            </a:r>
            <a:r>
              <a:rPr lang="en-US" dirty="0" err="1"/>
              <a:t>sama</a:t>
            </a:r>
            <a:r>
              <a:rPr lang="en-US" dirty="0"/>
              <a:t> </a:t>
            </a:r>
            <a:r>
              <a:rPr lang="en-US" dirty="0" err="1"/>
              <a:t>padahal</a:t>
            </a:r>
            <a:r>
              <a:rPr lang="en-US" dirty="0"/>
              <a:t> wilayah </a:t>
            </a:r>
            <a:r>
              <a:rPr lang="en-US" dirty="0" err="1"/>
              <a:t>tersebut</a:t>
            </a:r>
            <a:r>
              <a:rPr lang="en-US" dirty="0"/>
              <a:t> </a:t>
            </a:r>
            <a:r>
              <a:rPr lang="en-US" dirty="0" err="1"/>
              <a:t>dihitung</a:t>
            </a:r>
            <a:r>
              <a:rPr lang="en-US" dirty="0"/>
              <a:t> </a:t>
            </a:r>
            <a:r>
              <a:rPr lang="en-US" dirty="0" err="1"/>
              <a:t>melalui</a:t>
            </a:r>
            <a:r>
              <a:rPr lang="en-US" dirty="0"/>
              <a:t> </a:t>
            </a:r>
            <a:r>
              <a:rPr lang="en-US" dirty="0" err="1"/>
              <a:t>spasial</a:t>
            </a:r>
            <a:r>
              <a:rPr lang="en-US" dirty="0"/>
              <a:t> pada </a:t>
            </a:r>
            <a:r>
              <a:rPr lang="en-US" dirty="0" err="1"/>
              <a:t>tiap</a:t>
            </a:r>
            <a:r>
              <a:rPr lang="en-US" dirty="0"/>
              <a:t> </a:t>
            </a:r>
            <a:r>
              <a:rPr lang="en-US" dirty="0" err="1"/>
              <a:t>instansi</a:t>
            </a:r>
            <a:r>
              <a:rPr lang="en-US" dirty="0"/>
              <a:t>, </a:t>
            </a:r>
            <a:r>
              <a:rPr lang="en-US" dirty="0" err="1"/>
              <a:t>tujuan</a:t>
            </a:r>
            <a:r>
              <a:rPr lang="en-US" dirty="0"/>
              <a:t> </a:t>
            </a:r>
            <a:r>
              <a:rPr lang="en-US" dirty="0" err="1"/>
              <a:t>penyamaan</a:t>
            </a:r>
            <a:r>
              <a:rPr lang="en-US" dirty="0"/>
              <a:t> data </a:t>
            </a:r>
            <a:r>
              <a:rPr lang="en-US" dirty="0" err="1"/>
              <a:t>ini</a:t>
            </a:r>
            <a:r>
              <a:rPr lang="en-US" dirty="0"/>
              <a:t> </a:t>
            </a:r>
            <a:r>
              <a:rPr lang="en-US" dirty="0" err="1"/>
              <a:t>untuk</a:t>
            </a:r>
            <a:r>
              <a:rPr lang="en-US" dirty="0"/>
              <a:t> </a:t>
            </a:r>
            <a:r>
              <a:rPr lang="en-US" dirty="0" err="1"/>
              <a:t>membuat</a:t>
            </a:r>
            <a:r>
              <a:rPr lang="en-US" dirty="0"/>
              <a:t> tata </a:t>
            </a:r>
            <a:r>
              <a:rPr lang="en-US" dirty="0" err="1"/>
              <a:t>kelola</a:t>
            </a:r>
            <a:r>
              <a:rPr lang="en-US" dirty="0"/>
              <a:t> data yang </a:t>
            </a:r>
            <a:r>
              <a:rPr lang="en-US" dirty="0" err="1"/>
              <a:t>dihasilkan</a:t>
            </a:r>
            <a:r>
              <a:rPr lang="en-US" dirty="0"/>
              <a:t> oleh </a:t>
            </a:r>
            <a:r>
              <a:rPr lang="en-US" dirty="0" err="1"/>
              <a:t>instansi</a:t>
            </a:r>
            <a:r>
              <a:rPr lang="en-US" dirty="0"/>
              <a:t> </a:t>
            </a:r>
            <a:r>
              <a:rPr lang="en-US" dirty="0" err="1"/>
              <a:t>ataupun</a:t>
            </a:r>
            <a:r>
              <a:rPr lang="en-US" dirty="0"/>
              <a:t> </a:t>
            </a:r>
            <a:r>
              <a:rPr lang="en-US" dirty="0" err="1"/>
              <a:t>lembaga</a:t>
            </a:r>
            <a:r>
              <a:rPr lang="en-US" dirty="0"/>
              <a:t> </a:t>
            </a:r>
            <a:r>
              <a:rPr lang="en-US" dirty="0" err="1"/>
              <a:t>daerah</a:t>
            </a:r>
            <a:r>
              <a:rPr lang="en-US" dirty="0"/>
              <a:t> dan juga </a:t>
            </a:r>
            <a:r>
              <a:rPr lang="en-US" dirty="0" err="1"/>
              <a:t>pusat</a:t>
            </a:r>
            <a:r>
              <a:rPr lang="en-US" dirty="0"/>
              <a:t> </a:t>
            </a:r>
            <a:r>
              <a:rPr lang="en-US" dirty="0" err="1"/>
              <a:t>sehingga</a:t>
            </a:r>
            <a:r>
              <a:rPr lang="en-US" dirty="0"/>
              <a:t> data-data </a:t>
            </a:r>
            <a:r>
              <a:rPr lang="en-US" dirty="0" err="1"/>
              <a:t>ini</a:t>
            </a:r>
            <a:r>
              <a:rPr lang="en-US" dirty="0"/>
              <a:t> </a:t>
            </a:r>
            <a:r>
              <a:rPr lang="en-US" dirty="0" err="1"/>
              <a:t>dapat</a:t>
            </a:r>
            <a:r>
              <a:rPr lang="en-US" dirty="0"/>
              <a:t> </a:t>
            </a:r>
            <a:r>
              <a:rPr lang="en-US" dirty="0" err="1"/>
              <a:t>digunakan</a:t>
            </a:r>
            <a:r>
              <a:rPr lang="en-US" dirty="0"/>
              <a:t> </a:t>
            </a:r>
            <a:r>
              <a:rPr lang="en-US" dirty="0" err="1"/>
              <a:t>mendukung</a:t>
            </a:r>
            <a:r>
              <a:rPr lang="en-US" dirty="0"/>
              <a:t> </a:t>
            </a:r>
            <a:r>
              <a:rPr lang="en-US" dirty="0" err="1"/>
              <a:t>dalam</a:t>
            </a:r>
            <a:r>
              <a:rPr lang="en-US" dirty="0"/>
              <a:t> </a:t>
            </a:r>
            <a:r>
              <a:rPr lang="en-US" dirty="0" err="1"/>
              <a:t>pembuatan</a:t>
            </a:r>
            <a:r>
              <a:rPr lang="en-US" dirty="0"/>
              <a:t> </a:t>
            </a:r>
            <a:r>
              <a:rPr lang="en-US" dirty="0" err="1"/>
              <a:t>perencanaan</a:t>
            </a:r>
            <a:r>
              <a:rPr lang="en-US" dirty="0"/>
              <a:t>, </a:t>
            </a:r>
            <a:r>
              <a:rPr lang="en-US" dirty="0" err="1"/>
              <a:t>kegiatan</a:t>
            </a:r>
            <a:r>
              <a:rPr lang="en-US" dirty="0"/>
              <a:t> </a:t>
            </a:r>
            <a:r>
              <a:rPr lang="en-US" dirty="0" err="1"/>
              <a:t>pelaksanaan</a:t>
            </a:r>
            <a:r>
              <a:rPr lang="en-US" dirty="0"/>
              <a:t>, </a:t>
            </a:r>
            <a:r>
              <a:rPr lang="en-US" dirty="0" err="1"/>
              <a:t>evaluasi</a:t>
            </a:r>
            <a:r>
              <a:rPr lang="en-US" dirty="0"/>
              <a:t> </a:t>
            </a:r>
            <a:r>
              <a:rPr lang="en-US" dirty="0" err="1"/>
              <a:t>kinerja</a:t>
            </a:r>
            <a:r>
              <a:rPr lang="en-US" dirty="0"/>
              <a:t> </a:t>
            </a:r>
            <a:r>
              <a:rPr lang="en-US" dirty="0" err="1"/>
              <a:t>serta</a:t>
            </a:r>
            <a:r>
              <a:rPr lang="en-US" dirty="0"/>
              <a:t> </a:t>
            </a:r>
            <a:r>
              <a:rPr lang="en-US" dirty="0" err="1"/>
              <a:t>pengendalian</a:t>
            </a:r>
            <a:r>
              <a:rPr lang="en-US" dirty="0"/>
              <a:t> </a:t>
            </a:r>
            <a:r>
              <a:rPr lang="en-US" dirty="0" err="1"/>
              <a:t>pembangunan</a:t>
            </a:r>
            <a:r>
              <a:rPr lang="en-US" dirty="0"/>
              <a:t>.</a:t>
            </a:r>
          </a:p>
          <a:p>
            <a:endParaRPr lang="en-US" dirty="0"/>
          </a:p>
        </p:txBody>
      </p:sp>
      <p:sp>
        <p:nvSpPr>
          <p:cNvPr id="4" name="Slide Number Placeholder 3"/>
          <p:cNvSpPr>
            <a:spLocks noGrp="1"/>
          </p:cNvSpPr>
          <p:nvPr>
            <p:ph type="sldNum" sz="quarter" idx="5"/>
          </p:nvPr>
        </p:nvSpPr>
        <p:spPr/>
        <p:txBody>
          <a:bodyPr/>
          <a:lstStyle/>
          <a:p>
            <a:fld id="{530FF1C3-510F-457F-9861-1D781BAEB0FF}" type="slidenum">
              <a:rPr lang="en-US" smtClean="0"/>
              <a:t>6</a:t>
            </a:fld>
            <a:endParaRPr lang="en-US"/>
          </a:p>
        </p:txBody>
      </p:sp>
    </p:spTree>
    <p:extLst>
      <p:ext uri="{BB962C8B-B14F-4D97-AF65-F5344CB8AC3E}">
        <p14:creationId xmlns:p14="http://schemas.microsoft.com/office/powerpoint/2010/main" val="1000906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mj-lt"/>
              <a:buNone/>
            </a:pPr>
            <a:r>
              <a:rPr lang="en-US" b="0" i="0" dirty="0" err="1">
                <a:solidFill>
                  <a:srgbClr val="444444"/>
                </a:solidFill>
                <a:effectLst/>
                <a:latin typeface="Montserrat"/>
              </a:rPr>
              <a:t>Tujuan</a:t>
            </a:r>
            <a:r>
              <a:rPr lang="en-US" b="0" i="0" dirty="0">
                <a:solidFill>
                  <a:srgbClr val="444444"/>
                </a:solidFill>
                <a:effectLst/>
                <a:latin typeface="Montserrat"/>
              </a:rPr>
              <a:t> SDI</a:t>
            </a:r>
          </a:p>
          <a:p>
            <a:pPr algn="just">
              <a:buFont typeface="+mj-lt"/>
              <a:buAutoNum type="arabicPeriod"/>
            </a:pPr>
            <a:r>
              <a:rPr lang="id-ID" b="0" i="0" dirty="0">
                <a:solidFill>
                  <a:srgbClr val="444444"/>
                </a:solidFill>
                <a:effectLst/>
                <a:latin typeface="Montserrat"/>
              </a:rPr>
              <a:t>memberikan acuan pelaksanaan dan pedoman bagi Instansi Pusat dan Instansi Daerah dalam rangka penyelenggaraan tata kelola data untuk mendukung perencanaan, pelaksanaan, evaluasi, dan pengendalian pembangunan;</a:t>
            </a:r>
          </a:p>
          <a:p>
            <a:pPr algn="just">
              <a:buFont typeface="+mj-lt"/>
              <a:buAutoNum type="arabicPeriod"/>
            </a:pPr>
            <a:r>
              <a:rPr lang="id-ID" b="0" i="0" dirty="0">
                <a:solidFill>
                  <a:srgbClr val="444444"/>
                </a:solidFill>
                <a:effectLst/>
                <a:latin typeface="Montserrat"/>
              </a:rPr>
              <a:t>mewujudkan ketersediaan data yang akurat, mutakhir, terpadu, dapat dipertanggungjawabkan, serta mudah diakses dan dibagipakaikan antar Instansi Pusat dan Instansi Daerah sebagai dasar perencanaan, pelaksanaan, evaluasi, dan pengendalian pembangunan;</a:t>
            </a:r>
          </a:p>
          <a:p>
            <a:pPr algn="just">
              <a:buFont typeface="+mj-lt"/>
              <a:buAutoNum type="arabicPeriod"/>
            </a:pPr>
            <a:r>
              <a:rPr lang="id-ID" b="0" i="0" dirty="0">
                <a:solidFill>
                  <a:srgbClr val="444444"/>
                </a:solidFill>
                <a:effectLst/>
                <a:latin typeface="Montserrat"/>
              </a:rPr>
              <a:t>mendorong keterbukaan dan transparansi data sehingga tercipta perencanaan dan perumusan kebijakan pembangunan yang berbasis pada data;</a:t>
            </a:r>
          </a:p>
          <a:p>
            <a:pPr algn="just">
              <a:buFont typeface="+mj-lt"/>
              <a:buAutoNum type="arabicPeriod"/>
            </a:pPr>
            <a:r>
              <a:rPr lang="id-ID" b="0" i="0" dirty="0">
                <a:solidFill>
                  <a:srgbClr val="444444"/>
                </a:solidFill>
                <a:effectLst/>
                <a:latin typeface="Montserrat"/>
              </a:rPr>
              <a:t>mendukung Sistem Statistik Nasional (SSN) sesuai peraturan perundang-undangan.</a:t>
            </a:r>
            <a:endParaRPr lang="id-ID" dirty="0"/>
          </a:p>
          <a:p>
            <a:endParaRPr lang="en-US" dirty="0"/>
          </a:p>
        </p:txBody>
      </p:sp>
      <p:sp>
        <p:nvSpPr>
          <p:cNvPr id="4" name="Slide Number Placeholder 3"/>
          <p:cNvSpPr>
            <a:spLocks noGrp="1"/>
          </p:cNvSpPr>
          <p:nvPr>
            <p:ph type="sldNum" sz="quarter" idx="5"/>
          </p:nvPr>
        </p:nvSpPr>
        <p:spPr/>
        <p:txBody>
          <a:bodyPr/>
          <a:lstStyle/>
          <a:p>
            <a:fld id="{530FF1C3-510F-457F-9861-1D781BAEB0FF}" type="slidenum">
              <a:rPr lang="en-US" smtClean="0"/>
              <a:t>21</a:t>
            </a:fld>
            <a:endParaRPr lang="en-US"/>
          </a:p>
        </p:txBody>
      </p:sp>
    </p:spTree>
    <p:extLst>
      <p:ext uri="{BB962C8B-B14F-4D97-AF65-F5344CB8AC3E}">
        <p14:creationId xmlns:p14="http://schemas.microsoft.com/office/powerpoint/2010/main" val="2611436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8E6717-E637-464E-A6E6-24CF9C78FE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3226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ROMANTIK online (</a:t>
            </a:r>
            <a:r>
              <a:rPr lang="en-US" dirty="0" err="1"/>
              <a:t>Rekomendasi</a:t>
            </a:r>
            <a:r>
              <a:rPr lang="en-US" dirty="0"/>
              <a:t> </a:t>
            </a:r>
            <a:r>
              <a:rPr lang="en-US" dirty="0" err="1"/>
              <a:t>Kegiatan</a:t>
            </a:r>
            <a:r>
              <a:rPr lang="en-US" dirty="0"/>
              <a:t> </a:t>
            </a:r>
            <a:r>
              <a:rPr lang="en-US" dirty="0" err="1"/>
              <a:t>Statistik</a:t>
            </a:r>
            <a:r>
              <a:rPr lang="en-US" dirty="0"/>
              <a:t> Online) :</a:t>
            </a:r>
            <a:r>
              <a:rPr lang="en-US" dirty="0" err="1"/>
              <a:t>Merupakan</a:t>
            </a:r>
            <a:r>
              <a:rPr lang="en-US" dirty="0"/>
              <a:t> </a:t>
            </a:r>
            <a:r>
              <a:rPr lang="en-US" dirty="0" err="1"/>
              <a:t>fitur</a:t>
            </a:r>
            <a:r>
              <a:rPr lang="en-US" dirty="0"/>
              <a:t> </a:t>
            </a:r>
            <a:r>
              <a:rPr lang="en-US" dirty="0" err="1"/>
              <a:t>untuk</a:t>
            </a:r>
            <a:r>
              <a:rPr lang="en-US" dirty="0"/>
              <a:t> </a:t>
            </a:r>
            <a:r>
              <a:rPr lang="en-US" dirty="0" err="1"/>
              <a:t>melakukan</a:t>
            </a:r>
            <a:r>
              <a:rPr lang="en-US" dirty="0"/>
              <a:t> </a:t>
            </a:r>
            <a:r>
              <a:rPr lang="en-US" dirty="0" err="1"/>
              <a:t>pencarian</a:t>
            </a:r>
            <a:r>
              <a:rPr lang="en-US" dirty="0"/>
              <a:t> </a:t>
            </a:r>
            <a:r>
              <a:rPr lang="en-US" dirty="0" err="1"/>
              <a:t>kegiatan</a:t>
            </a:r>
            <a:r>
              <a:rPr lang="en-US" dirty="0"/>
              <a:t> </a:t>
            </a:r>
            <a:r>
              <a:rPr lang="en-US" dirty="0" err="1"/>
              <a:t>statistik</a:t>
            </a:r>
            <a:r>
              <a:rPr lang="en-US" dirty="0"/>
              <a:t> (</a:t>
            </a:r>
            <a:r>
              <a:rPr lang="en-US" dirty="0" err="1"/>
              <a:t>survei</a:t>
            </a:r>
            <a:r>
              <a:rPr lang="en-US" dirty="0"/>
              <a:t> dan </a:t>
            </a:r>
            <a:r>
              <a:rPr lang="en-US" dirty="0" err="1"/>
              <a:t>kompilasi</a:t>
            </a:r>
            <a:r>
              <a:rPr lang="en-US" dirty="0"/>
              <a:t> </a:t>
            </a:r>
            <a:r>
              <a:rPr lang="en-US" dirty="0" err="1"/>
              <a:t>produk</a:t>
            </a:r>
            <a:r>
              <a:rPr lang="en-US" dirty="0"/>
              <a:t> </a:t>
            </a:r>
            <a:r>
              <a:rPr lang="en-US" dirty="0" err="1"/>
              <a:t>administrasi</a:t>
            </a:r>
            <a:r>
              <a:rPr lang="en-US" dirty="0"/>
              <a:t>) yang </a:t>
            </a:r>
            <a:r>
              <a:rPr lang="en-US" dirty="0" err="1"/>
              <a:t>sudah</a:t>
            </a:r>
            <a:r>
              <a:rPr lang="en-US" dirty="0"/>
              <a:t> </a:t>
            </a:r>
            <a:r>
              <a:rPr lang="en-US" dirty="0" err="1"/>
              <a:t>pernah</a:t>
            </a:r>
            <a:r>
              <a:rPr lang="en-US" dirty="0"/>
              <a:t> </a:t>
            </a:r>
            <a:r>
              <a:rPr lang="en-US" dirty="0" err="1"/>
              <a:t>mendapatkan</a:t>
            </a:r>
            <a:r>
              <a:rPr lang="en-US" dirty="0"/>
              <a:t> </a:t>
            </a:r>
            <a:r>
              <a:rPr lang="en-US" dirty="0" err="1"/>
              <a:t>rekomendasi</a:t>
            </a:r>
            <a:r>
              <a:rPr lang="en-US" dirty="0"/>
              <a:t> </a:t>
            </a:r>
            <a:r>
              <a:rPr lang="en-US" dirty="0" err="1"/>
              <a:t>dari</a:t>
            </a:r>
            <a:r>
              <a:rPr lang="en-US" dirty="0"/>
              <a:t> BPS.</a:t>
            </a:r>
          </a:p>
        </p:txBody>
      </p:sp>
      <p:sp>
        <p:nvSpPr>
          <p:cNvPr id="4" name="Slide Number Placeholder 3"/>
          <p:cNvSpPr>
            <a:spLocks noGrp="1"/>
          </p:cNvSpPr>
          <p:nvPr>
            <p:ph type="sldNum" sz="quarter" idx="5"/>
          </p:nvPr>
        </p:nvSpPr>
        <p:spPr/>
        <p:txBody>
          <a:bodyPr/>
          <a:lstStyle/>
          <a:p>
            <a:fld id="{530FF1C3-510F-457F-9861-1D781BAEB0FF}" type="slidenum">
              <a:rPr lang="en-US" smtClean="0"/>
              <a:t>44</a:t>
            </a:fld>
            <a:endParaRPr lang="en-US"/>
          </a:p>
        </p:txBody>
      </p:sp>
    </p:spTree>
    <p:extLst>
      <p:ext uri="{BB962C8B-B14F-4D97-AF65-F5344CB8AC3E}">
        <p14:creationId xmlns:p14="http://schemas.microsoft.com/office/powerpoint/2010/main" val="1500025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E62BCC95-24BF-4DDB-A47D-03702775A4C1}" type="datetimeFigureOut">
              <a:rPr lang="id-ID" smtClean="0"/>
              <a:t>17/01/2024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33B2FA08-9D35-49B8-B14C-98BD328897C9}" type="slidenum">
              <a:rPr lang="id-ID" smtClean="0"/>
              <a:t>‹#›</a:t>
            </a:fld>
            <a:endParaRPr lang="id-ID"/>
          </a:p>
        </p:txBody>
      </p:sp>
    </p:spTree>
    <p:extLst>
      <p:ext uri="{BB962C8B-B14F-4D97-AF65-F5344CB8AC3E}">
        <p14:creationId xmlns:p14="http://schemas.microsoft.com/office/powerpoint/2010/main" val="1328839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E62BCC95-24BF-4DDB-A47D-03702775A4C1}" type="datetimeFigureOut">
              <a:rPr lang="id-ID" smtClean="0"/>
              <a:t>17/01/2024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33B2FA08-9D35-49B8-B14C-98BD328897C9}" type="slidenum">
              <a:rPr lang="id-ID" smtClean="0"/>
              <a:t>‹#›</a:t>
            </a:fld>
            <a:endParaRPr lang="id-ID"/>
          </a:p>
        </p:txBody>
      </p:sp>
    </p:spTree>
    <p:extLst>
      <p:ext uri="{BB962C8B-B14F-4D97-AF65-F5344CB8AC3E}">
        <p14:creationId xmlns:p14="http://schemas.microsoft.com/office/powerpoint/2010/main" val="966108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E62BCC95-24BF-4DDB-A47D-03702775A4C1}" type="datetimeFigureOut">
              <a:rPr lang="id-ID" smtClean="0"/>
              <a:t>17/01/2024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33B2FA08-9D35-49B8-B14C-98BD328897C9}" type="slidenum">
              <a:rPr lang="id-ID" smtClean="0"/>
              <a:t>‹#›</a:t>
            </a:fld>
            <a:endParaRPr lang="id-ID"/>
          </a:p>
        </p:txBody>
      </p:sp>
    </p:spTree>
    <p:extLst>
      <p:ext uri="{BB962C8B-B14F-4D97-AF65-F5344CB8AC3E}">
        <p14:creationId xmlns:p14="http://schemas.microsoft.com/office/powerpoint/2010/main" val="649185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9A629-B441-4030-8FF3-1447362F75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457B89-A950-4F86-8ACB-2F3419BCDA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C0140F-9CE9-4634-BA4B-10DF88F69CE6}"/>
              </a:ext>
            </a:extLst>
          </p:cNvPr>
          <p:cNvSpPr>
            <a:spLocks noGrp="1"/>
          </p:cNvSpPr>
          <p:nvPr>
            <p:ph type="dt" sz="half" idx="10"/>
          </p:nvPr>
        </p:nvSpPr>
        <p:spPr/>
        <p:txBody>
          <a:bodyPr/>
          <a:lstStyle/>
          <a:p>
            <a:fld id="{CB2ABEA2-4141-450D-B5FA-4894753685E8}" type="datetimeFigureOut">
              <a:rPr lang="en-US" smtClean="0"/>
              <a:t>1/17/2024</a:t>
            </a:fld>
            <a:endParaRPr lang="en-US"/>
          </a:p>
        </p:txBody>
      </p:sp>
      <p:sp>
        <p:nvSpPr>
          <p:cNvPr id="5" name="Footer Placeholder 4">
            <a:extLst>
              <a:ext uri="{FF2B5EF4-FFF2-40B4-BE49-F238E27FC236}">
                <a16:creationId xmlns:a16="http://schemas.microsoft.com/office/drawing/2014/main" id="{B2B9AA03-D8EA-4174-8873-5D4864CF4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1613D3-D630-4200-B5FB-6F09D1E5DED2}"/>
              </a:ext>
            </a:extLst>
          </p:cNvPr>
          <p:cNvSpPr>
            <a:spLocks noGrp="1"/>
          </p:cNvSpPr>
          <p:nvPr>
            <p:ph type="sldNum" sz="quarter" idx="12"/>
          </p:nvPr>
        </p:nvSpPr>
        <p:spPr/>
        <p:txBody>
          <a:bodyPr/>
          <a:lstStyle/>
          <a:p>
            <a:fld id="{444C4682-3267-42F0-887A-3EAF67AF66B6}" type="slidenum">
              <a:rPr lang="en-US" smtClean="0"/>
              <a:t>‹#›</a:t>
            </a:fld>
            <a:endParaRPr lang="en-US"/>
          </a:p>
        </p:txBody>
      </p:sp>
    </p:spTree>
    <p:extLst>
      <p:ext uri="{BB962C8B-B14F-4D97-AF65-F5344CB8AC3E}">
        <p14:creationId xmlns:p14="http://schemas.microsoft.com/office/powerpoint/2010/main" val="4109425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F09A9-21ED-4CB8-A9F1-467FBF35E2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6EBF4C-4579-4D7A-9097-4EE5BE8233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1AA862-1A30-46AD-BB6E-0244A6B4D0FE}"/>
              </a:ext>
            </a:extLst>
          </p:cNvPr>
          <p:cNvSpPr>
            <a:spLocks noGrp="1"/>
          </p:cNvSpPr>
          <p:nvPr>
            <p:ph type="dt" sz="half" idx="10"/>
          </p:nvPr>
        </p:nvSpPr>
        <p:spPr/>
        <p:txBody>
          <a:bodyPr/>
          <a:lstStyle/>
          <a:p>
            <a:fld id="{CB2ABEA2-4141-450D-B5FA-4894753685E8}" type="datetimeFigureOut">
              <a:rPr lang="en-US" smtClean="0"/>
              <a:t>1/17/2024</a:t>
            </a:fld>
            <a:endParaRPr lang="en-US"/>
          </a:p>
        </p:txBody>
      </p:sp>
      <p:sp>
        <p:nvSpPr>
          <p:cNvPr id="5" name="Footer Placeholder 4">
            <a:extLst>
              <a:ext uri="{FF2B5EF4-FFF2-40B4-BE49-F238E27FC236}">
                <a16:creationId xmlns:a16="http://schemas.microsoft.com/office/drawing/2014/main" id="{6A77A135-0932-4847-B08A-DA3E3DC16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8B1B48-B295-470D-8787-C0BE4AEBB7DC}"/>
              </a:ext>
            </a:extLst>
          </p:cNvPr>
          <p:cNvSpPr>
            <a:spLocks noGrp="1"/>
          </p:cNvSpPr>
          <p:nvPr>
            <p:ph type="sldNum" sz="quarter" idx="12"/>
          </p:nvPr>
        </p:nvSpPr>
        <p:spPr/>
        <p:txBody>
          <a:bodyPr/>
          <a:lstStyle/>
          <a:p>
            <a:fld id="{444C4682-3267-42F0-887A-3EAF67AF66B6}" type="slidenum">
              <a:rPr lang="en-US" smtClean="0"/>
              <a:t>‹#›</a:t>
            </a:fld>
            <a:endParaRPr lang="en-US"/>
          </a:p>
        </p:txBody>
      </p:sp>
    </p:spTree>
    <p:extLst>
      <p:ext uri="{BB962C8B-B14F-4D97-AF65-F5344CB8AC3E}">
        <p14:creationId xmlns:p14="http://schemas.microsoft.com/office/powerpoint/2010/main" val="33686984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F5832-DBF8-4E96-92E5-AB18C0AA15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9D2F55-C869-4C68-82C3-8FD0304BD0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36F512-4192-4036-8E73-64F99E5A4972}"/>
              </a:ext>
            </a:extLst>
          </p:cNvPr>
          <p:cNvSpPr>
            <a:spLocks noGrp="1"/>
          </p:cNvSpPr>
          <p:nvPr>
            <p:ph type="dt" sz="half" idx="10"/>
          </p:nvPr>
        </p:nvSpPr>
        <p:spPr/>
        <p:txBody>
          <a:bodyPr/>
          <a:lstStyle/>
          <a:p>
            <a:fld id="{CB2ABEA2-4141-450D-B5FA-4894753685E8}" type="datetimeFigureOut">
              <a:rPr lang="en-US" smtClean="0"/>
              <a:t>1/17/2024</a:t>
            </a:fld>
            <a:endParaRPr lang="en-US"/>
          </a:p>
        </p:txBody>
      </p:sp>
      <p:sp>
        <p:nvSpPr>
          <p:cNvPr id="5" name="Footer Placeholder 4">
            <a:extLst>
              <a:ext uri="{FF2B5EF4-FFF2-40B4-BE49-F238E27FC236}">
                <a16:creationId xmlns:a16="http://schemas.microsoft.com/office/drawing/2014/main" id="{21575454-EBC0-4822-885F-0C973A8DFB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99E8C0-F33C-4B2C-BC22-3E225423F810}"/>
              </a:ext>
            </a:extLst>
          </p:cNvPr>
          <p:cNvSpPr>
            <a:spLocks noGrp="1"/>
          </p:cNvSpPr>
          <p:nvPr>
            <p:ph type="sldNum" sz="quarter" idx="12"/>
          </p:nvPr>
        </p:nvSpPr>
        <p:spPr/>
        <p:txBody>
          <a:bodyPr/>
          <a:lstStyle/>
          <a:p>
            <a:fld id="{444C4682-3267-42F0-887A-3EAF67AF66B6}" type="slidenum">
              <a:rPr lang="en-US" smtClean="0"/>
              <a:t>‹#›</a:t>
            </a:fld>
            <a:endParaRPr lang="en-US"/>
          </a:p>
        </p:txBody>
      </p:sp>
    </p:spTree>
    <p:extLst>
      <p:ext uri="{BB962C8B-B14F-4D97-AF65-F5344CB8AC3E}">
        <p14:creationId xmlns:p14="http://schemas.microsoft.com/office/powerpoint/2010/main" val="119358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BD872-A48C-4A8D-83B3-5A7230934F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1C5BCA-91B3-4DA7-B7A1-1EAB347E10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D97604-A660-444B-9C1A-1C496986B0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118BD3-B29E-4AC5-BAE2-097B8BA48FF4}"/>
              </a:ext>
            </a:extLst>
          </p:cNvPr>
          <p:cNvSpPr>
            <a:spLocks noGrp="1"/>
          </p:cNvSpPr>
          <p:nvPr>
            <p:ph type="dt" sz="half" idx="10"/>
          </p:nvPr>
        </p:nvSpPr>
        <p:spPr/>
        <p:txBody>
          <a:bodyPr/>
          <a:lstStyle/>
          <a:p>
            <a:fld id="{CB2ABEA2-4141-450D-B5FA-4894753685E8}" type="datetimeFigureOut">
              <a:rPr lang="en-US" smtClean="0"/>
              <a:t>1/17/2024</a:t>
            </a:fld>
            <a:endParaRPr lang="en-US"/>
          </a:p>
        </p:txBody>
      </p:sp>
      <p:sp>
        <p:nvSpPr>
          <p:cNvPr id="6" name="Footer Placeholder 5">
            <a:extLst>
              <a:ext uri="{FF2B5EF4-FFF2-40B4-BE49-F238E27FC236}">
                <a16:creationId xmlns:a16="http://schemas.microsoft.com/office/drawing/2014/main" id="{05FB2754-EDBE-46E5-9039-33E1C23AA6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C86B82-F5DE-404B-AA59-C2C94AA6B3DF}"/>
              </a:ext>
            </a:extLst>
          </p:cNvPr>
          <p:cNvSpPr>
            <a:spLocks noGrp="1"/>
          </p:cNvSpPr>
          <p:nvPr>
            <p:ph type="sldNum" sz="quarter" idx="12"/>
          </p:nvPr>
        </p:nvSpPr>
        <p:spPr/>
        <p:txBody>
          <a:bodyPr/>
          <a:lstStyle/>
          <a:p>
            <a:fld id="{444C4682-3267-42F0-887A-3EAF67AF66B6}" type="slidenum">
              <a:rPr lang="en-US" smtClean="0"/>
              <a:t>‹#›</a:t>
            </a:fld>
            <a:endParaRPr lang="en-US"/>
          </a:p>
        </p:txBody>
      </p:sp>
    </p:spTree>
    <p:extLst>
      <p:ext uri="{BB962C8B-B14F-4D97-AF65-F5344CB8AC3E}">
        <p14:creationId xmlns:p14="http://schemas.microsoft.com/office/powerpoint/2010/main" val="1780034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BD7A-0215-4809-B80C-77355462BC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42D7A7-157D-48E1-A8A8-56BE7D1E17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C2BF51-E0F1-43F7-B723-0A6B042908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16B2B-2B6C-44E9-8BE1-89A0A344E8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290819-0C0F-4B58-BA7B-98DD692C6E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864F76-6A2E-41A7-A0C4-A03C48859449}"/>
              </a:ext>
            </a:extLst>
          </p:cNvPr>
          <p:cNvSpPr>
            <a:spLocks noGrp="1"/>
          </p:cNvSpPr>
          <p:nvPr>
            <p:ph type="dt" sz="half" idx="10"/>
          </p:nvPr>
        </p:nvSpPr>
        <p:spPr/>
        <p:txBody>
          <a:bodyPr/>
          <a:lstStyle/>
          <a:p>
            <a:fld id="{CB2ABEA2-4141-450D-B5FA-4894753685E8}" type="datetimeFigureOut">
              <a:rPr lang="en-US" smtClean="0"/>
              <a:t>1/17/2024</a:t>
            </a:fld>
            <a:endParaRPr lang="en-US"/>
          </a:p>
        </p:txBody>
      </p:sp>
      <p:sp>
        <p:nvSpPr>
          <p:cNvPr id="8" name="Footer Placeholder 7">
            <a:extLst>
              <a:ext uri="{FF2B5EF4-FFF2-40B4-BE49-F238E27FC236}">
                <a16:creationId xmlns:a16="http://schemas.microsoft.com/office/drawing/2014/main" id="{A377BC07-9C91-4AA2-AB59-8AFFE332FD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092919-EE59-4798-B574-96FB5005B23A}"/>
              </a:ext>
            </a:extLst>
          </p:cNvPr>
          <p:cNvSpPr>
            <a:spLocks noGrp="1"/>
          </p:cNvSpPr>
          <p:nvPr>
            <p:ph type="sldNum" sz="quarter" idx="12"/>
          </p:nvPr>
        </p:nvSpPr>
        <p:spPr/>
        <p:txBody>
          <a:bodyPr/>
          <a:lstStyle/>
          <a:p>
            <a:fld id="{444C4682-3267-42F0-887A-3EAF67AF66B6}" type="slidenum">
              <a:rPr lang="en-US" smtClean="0"/>
              <a:t>‹#›</a:t>
            </a:fld>
            <a:endParaRPr lang="en-US"/>
          </a:p>
        </p:txBody>
      </p:sp>
    </p:spTree>
    <p:extLst>
      <p:ext uri="{BB962C8B-B14F-4D97-AF65-F5344CB8AC3E}">
        <p14:creationId xmlns:p14="http://schemas.microsoft.com/office/powerpoint/2010/main" val="34211870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2F0D-03BF-4494-BEE0-026CD62CA9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847A10-AEB3-40F1-9766-A2E6952A3509}"/>
              </a:ext>
            </a:extLst>
          </p:cNvPr>
          <p:cNvSpPr>
            <a:spLocks noGrp="1"/>
          </p:cNvSpPr>
          <p:nvPr>
            <p:ph type="dt" sz="half" idx="10"/>
          </p:nvPr>
        </p:nvSpPr>
        <p:spPr/>
        <p:txBody>
          <a:bodyPr/>
          <a:lstStyle/>
          <a:p>
            <a:fld id="{CB2ABEA2-4141-450D-B5FA-4894753685E8}" type="datetimeFigureOut">
              <a:rPr lang="en-US" smtClean="0"/>
              <a:t>1/17/2024</a:t>
            </a:fld>
            <a:endParaRPr lang="en-US"/>
          </a:p>
        </p:txBody>
      </p:sp>
      <p:sp>
        <p:nvSpPr>
          <p:cNvPr id="4" name="Footer Placeholder 3">
            <a:extLst>
              <a:ext uri="{FF2B5EF4-FFF2-40B4-BE49-F238E27FC236}">
                <a16:creationId xmlns:a16="http://schemas.microsoft.com/office/drawing/2014/main" id="{43F00F35-A7EE-4433-9FFC-EADAC951AB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D7DD8B-1973-45A6-90EC-95EC7D417F2C}"/>
              </a:ext>
            </a:extLst>
          </p:cNvPr>
          <p:cNvSpPr>
            <a:spLocks noGrp="1"/>
          </p:cNvSpPr>
          <p:nvPr>
            <p:ph type="sldNum" sz="quarter" idx="12"/>
          </p:nvPr>
        </p:nvSpPr>
        <p:spPr/>
        <p:txBody>
          <a:bodyPr/>
          <a:lstStyle/>
          <a:p>
            <a:fld id="{444C4682-3267-42F0-887A-3EAF67AF66B6}" type="slidenum">
              <a:rPr lang="en-US" smtClean="0"/>
              <a:t>‹#›</a:t>
            </a:fld>
            <a:endParaRPr lang="en-US"/>
          </a:p>
        </p:txBody>
      </p:sp>
    </p:spTree>
    <p:extLst>
      <p:ext uri="{BB962C8B-B14F-4D97-AF65-F5344CB8AC3E}">
        <p14:creationId xmlns:p14="http://schemas.microsoft.com/office/powerpoint/2010/main" val="2885768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419556-50B8-4ADA-A534-12A8CBBBBBF1}"/>
              </a:ext>
            </a:extLst>
          </p:cNvPr>
          <p:cNvSpPr>
            <a:spLocks noGrp="1"/>
          </p:cNvSpPr>
          <p:nvPr>
            <p:ph type="dt" sz="half" idx="10"/>
          </p:nvPr>
        </p:nvSpPr>
        <p:spPr/>
        <p:txBody>
          <a:bodyPr/>
          <a:lstStyle/>
          <a:p>
            <a:fld id="{CB2ABEA2-4141-450D-B5FA-4894753685E8}" type="datetimeFigureOut">
              <a:rPr lang="en-US" smtClean="0"/>
              <a:t>1/17/2024</a:t>
            </a:fld>
            <a:endParaRPr lang="en-US"/>
          </a:p>
        </p:txBody>
      </p:sp>
      <p:sp>
        <p:nvSpPr>
          <p:cNvPr id="3" name="Footer Placeholder 2">
            <a:extLst>
              <a:ext uri="{FF2B5EF4-FFF2-40B4-BE49-F238E27FC236}">
                <a16:creationId xmlns:a16="http://schemas.microsoft.com/office/drawing/2014/main" id="{3D6D3D9F-9481-4B97-9C41-37BC3A59A9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2CDB55-7593-45AF-85C2-0C5BCAE507E4}"/>
              </a:ext>
            </a:extLst>
          </p:cNvPr>
          <p:cNvSpPr>
            <a:spLocks noGrp="1"/>
          </p:cNvSpPr>
          <p:nvPr>
            <p:ph type="sldNum" sz="quarter" idx="12"/>
          </p:nvPr>
        </p:nvSpPr>
        <p:spPr/>
        <p:txBody>
          <a:bodyPr/>
          <a:lstStyle/>
          <a:p>
            <a:fld id="{444C4682-3267-42F0-887A-3EAF67AF66B6}" type="slidenum">
              <a:rPr lang="en-US" smtClean="0"/>
              <a:t>‹#›</a:t>
            </a:fld>
            <a:endParaRPr lang="en-US"/>
          </a:p>
        </p:txBody>
      </p:sp>
    </p:spTree>
    <p:extLst>
      <p:ext uri="{BB962C8B-B14F-4D97-AF65-F5344CB8AC3E}">
        <p14:creationId xmlns:p14="http://schemas.microsoft.com/office/powerpoint/2010/main" val="1948547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E7EB-7A3D-4E38-B42F-0EA4A4B3FD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CEF421-6333-4718-9FA0-68225260BD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18377C-2E4E-476C-8057-1AE6A62EA5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3EC22E-3A43-44E3-BA5C-170DF4119CB8}"/>
              </a:ext>
            </a:extLst>
          </p:cNvPr>
          <p:cNvSpPr>
            <a:spLocks noGrp="1"/>
          </p:cNvSpPr>
          <p:nvPr>
            <p:ph type="dt" sz="half" idx="10"/>
          </p:nvPr>
        </p:nvSpPr>
        <p:spPr/>
        <p:txBody>
          <a:bodyPr/>
          <a:lstStyle/>
          <a:p>
            <a:fld id="{CB2ABEA2-4141-450D-B5FA-4894753685E8}" type="datetimeFigureOut">
              <a:rPr lang="en-US" smtClean="0"/>
              <a:t>1/17/2024</a:t>
            </a:fld>
            <a:endParaRPr lang="en-US"/>
          </a:p>
        </p:txBody>
      </p:sp>
      <p:sp>
        <p:nvSpPr>
          <p:cNvPr id="6" name="Footer Placeholder 5">
            <a:extLst>
              <a:ext uri="{FF2B5EF4-FFF2-40B4-BE49-F238E27FC236}">
                <a16:creationId xmlns:a16="http://schemas.microsoft.com/office/drawing/2014/main" id="{F086E9B9-474C-4EC4-A928-F372381157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F0BD0-8DE2-47CE-8AA1-8658BF0EA008}"/>
              </a:ext>
            </a:extLst>
          </p:cNvPr>
          <p:cNvSpPr>
            <a:spLocks noGrp="1"/>
          </p:cNvSpPr>
          <p:nvPr>
            <p:ph type="sldNum" sz="quarter" idx="12"/>
          </p:nvPr>
        </p:nvSpPr>
        <p:spPr/>
        <p:txBody>
          <a:bodyPr/>
          <a:lstStyle/>
          <a:p>
            <a:fld id="{444C4682-3267-42F0-887A-3EAF67AF66B6}" type="slidenum">
              <a:rPr lang="en-US" smtClean="0"/>
              <a:t>‹#›</a:t>
            </a:fld>
            <a:endParaRPr lang="en-US"/>
          </a:p>
        </p:txBody>
      </p:sp>
    </p:spTree>
    <p:extLst>
      <p:ext uri="{BB962C8B-B14F-4D97-AF65-F5344CB8AC3E}">
        <p14:creationId xmlns:p14="http://schemas.microsoft.com/office/powerpoint/2010/main" val="306399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E62BCC95-24BF-4DDB-A47D-03702775A4C1}" type="datetimeFigureOut">
              <a:rPr lang="id-ID" smtClean="0"/>
              <a:t>17/01/2024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33B2FA08-9D35-49B8-B14C-98BD328897C9}" type="slidenum">
              <a:rPr lang="id-ID" smtClean="0"/>
              <a:t>‹#›</a:t>
            </a:fld>
            <a:endParaRPr lang="id-ID"/>
          </a:p>
        </p:txBody>
      </p:sp>
    </p:spTree>
    <p:extLst>
      <p:ext uri="{BB962C8B-B14F-4D97-AF65-F5344CB8AC3E}">
        <p14:creationId xmlns:p14="http://schemas.microsoft.com/office/powerpoint/2010/main" val="18631863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3FFB-3BA4-4972-B4B9-05DB7F21E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98FC1-E3DC-48AF-9E42-EF29F68250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A9A942-2DF1-4729-BEB3-F4C9A88C24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08D780-AE71-4396-9CD5-029EDC5BAB63}"/>
              </a:ext>
            </a:extLst>
          </p:cNvPr>
          <p:cNvSpPr>
            <a:spLocks noGrp="1"/>
          </p:cNvSpPr>
          <p:nvPr>
            <p:ph type="dt" sz="half" idx="10"/>
          </p:nvPr>
        </p:nvSpPr>
        <p:spPr/>
        <p:txBody>
          <a:bodyPr/>
          <a:lstStyle/>
          <a:p>
            <a:fld id="{CB2ABEA2-4141-450D-B5FA-4894753685E8}" type="datetimeFigureOut">
              <a:rPr lang="en-US" smtClean="0"/>
              <a:t>1/17/2024</a:t>
            </a:fld>
            <a:endParaRPr lang="en-US"/>
          </a:p>
        </p:txBody>
      </p:sp>
      <p:sp>
        <p:nvSpPr>
          <p:cNvPr id="6" name="Footer Placeholder 5">
            <a:extLst>
              <a:ext uri="{FF2B5EF4-FFF2-40B4-BE49-F238E27FC236}">
                <a16:creationId xmlns:a16="http://schemas.microsoft.com/office/drawing/2014/main" id="{CF669287-81C1-4F44-A73B-8A14C8AA32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FE8172-734D-4162-9F43-8D85D0491A70}"/>
              </a:ext>
            </a:extLst>
          </p:cNvPr>
          <p:cNvSpPr>
            <a:spLocks noGrp="1"/>
          </p:cNvSpPr>
          <p:nvPr>
            <p:ph type="sldNum" sz="quarter" idx="12"/>
          </p:nvPr>
        </p:nvSpPr>
        <p:spPr/>
        <p:txBody>
          <a:bodyPr/>
          <a:lstStyle/>
          <a:p>
            <a:fld id="{444C4682-3267-42F0-887A-3EAF67AF66B6}" type="slidenum">
              <a:rPr lang="en-US" smtClean="0"/>
              <a:t>‹#›</a:t>
            </a:fld>
            <a:endParaRPr lang="en-US"/>
          </a:p>
        </p:txBody>
      </p:sp>
    </p:spTree>
    <p:extLst>
      <p:ext uri="{BB962C8B-B14F-4D97-AF65-F5344CB8AC3E}">
        <p14:creationId xmlns:p14="http://schemas.microsoft.com/office/powerpoint/2010/main" val="4074802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9377F-81FD-42E9-83F6-F828A1021A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87D653-0A23-43C7-8EE3-BD5B8532C5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D44CAD-A145-4273-967D-041AE3432BC3}"/>
              </a:ext>
            </a:extLst>
          </p:cNvPr>
          <p:cNvSpPr>
            <a:spLocks noGrp="1"/>
          </p:cNvSpPr>
          <p:nvPr>
            <p:ph type="dt" sz="half" idx="10"/>
          </p:nvPr>
        </p:nvSpPr>
        <p:spPr/>
        <p:txBody>
          <a:bodyPr/>
          <a:lstStyle/>
          <a:p>
            <a:fld id="{CB2ABEA2-4141-450D-B5FA-4894753685E8}" type="datetimeFigureOut">
              <a:rPr lang="en-US" smtClean="0"/>
              <a:t>1/17/2024</a:t>
            </a:fld>
            <a:endParaRPr lang="en-US"/>
          </a:p>
        </p:txBody>
      </p:sp>
      <p:sp>
        <p:nvSpPr>
          <p:cNvPr id="5" name="Footer Placeholder 4">
            <a:extLst>
              <a:ext uri="{FF2B5EF4-FFF2-40B4-BE49-F238E27FC236}">
                <a16:creationId xmlns:a16="http://schemas.microsoft.com/office/drawing/2014/main" id="{9F3D9F22-15AB-4082-8361-F4055928B2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1BC33-C9AD-43C8-AAA6-F69E6C8E87B4}"/>
              </a:ext>
            </a:extLst>
          </p:cNvPr>
          <p:cNvSpPr>
            <a:spLocks noGrp="1"/>
          </p:cNvSpPr>
          <p:nvPr>
            <p:ph type="sldNum" sz="quarter" idx="12"/>
          </p:nvPr>
        </p:nvSpPr>
        <p:spPr/>
        <p:txBody>
          <a:bodyPr/>
          <a:lstStyle/>
          <a:p>
            <a:fld id="{444C4682-3267-42F0-887A-3EAF67AF66B6}" type="slidenum">
              <a:rPr lang="en-US" smtClean="0"/>
              <a:t>‹#›</a:t>
            </a:fld>
            <a:endParaRPr lang="en-US"/>
          </a:p>
        </p:txBody>
      </p:sp>
    </p:spTree>
    <p:extLst>
      <p:ext uri="{BB962C8B-B14F-4D97-AF65-F5344CB8AC3E}">
        <p14:creationId xmlns:p14="http://schemas.microsoft.com/office/powerpoint/2010/main" val="39093806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7D6B81-E654-4368-9054-6BB628BF86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310D92-47A4-45EF-9C27-F6802BF03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3BDF84-DBD6-4382-B394-367FAFCA8975}"/>
              </a:ext>
            </a:extLst>
          </p:cNvPr>
          <p:cNvSpPr>
            <a:spLocks noGrp="1"/>
          </p:cNvSpPr>
          <p:nvPr>
            <p:ph type="dt" sz="half" idx="10"/>
          </p:nvPr>
        </p:nvSpPr>
        <p:spPr/>
        <p:txBody>
          <a:bodyPr/>
          <a:lstStyle/>
          <a:p>
            <a:fld id="{CB2ABEA2-4141-450D-B5FA-4894753685E8}" type="datetimeFigureOut">
              <a:rPr lang="en-US" smtClean="0"/>
              <a:t>1/17/2024</a:t>
            </a:fld>
            <a:endParaRPr lang="en-US"/>
          </a:p>
        </p:txBody>
      </p:sp>
      <p:sp>
        <p:nvSpPr>
          <p:cNvPr id="5" name="Footer Placeholder 4">
            <a:extLst>
              <a:ext uri="{FF2B5EF4-FFF2-40B4-BE49-F238E27FC236}">
                <a16:creationId xmlns:a16="http://schemas.microsoft.com/office/drawing/2014/main" id="{FD34FC2F-C0A3-4A0A-B082-1F8CFE8E45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15A9E9-F804-4126-B15A-0D9519618827}"/>
              </a:ext>
            </a:extLst>
          </p:cNvPr>
          <p:cNvSpPr>
            <a:spLocks noGrp="1"/>
          </p:cNvSpPr>
          <p:nvPr>
            <p:ph type="sldNum" sz="quarter" idx="12"/>
          </p:nvPr>
        </p:nvSpPr>
        <p:spPr/>
        <p:txBody>
          <a:bodyPr/>
          <a:lstStyle/>
          <a:p>
            <a:fld id="{444C4682-3267-42F0-887A-3EAF67AF66B6}" type="slidenum">
              <a:rPr lang="en-US" smtClean="0"/>
              <a:t>‹#›</a:t>
            </a:fld>
            <a:endParaRPr lang="en-US"/>
          </a:p>
        </p:txBody>
      </p:sp>
    </p:spTree>
    <p:extLst>
      <p:ext uri="{BB962C8B-B14F-4D97-AF65-F5344CB8AC3E}">
        <p14:creationId xmlns:p14="http://schemas.microsoft.com/office/powerpoint/2010/main" val="4088608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lum bright="70000" contrast="-7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a:xfrm>
            <a:off x="0" y="0"/>
            <a:ext cx="12192000" cy="6860212"/>
          </a:xfrm>
          <a:prstGeom prst="rect">
            <a:avLst/>
          </a:prstGeom>
          <a:solidFill>
            <a:schemeClr val="accent1"/>
          </a:solidFill>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r="21339" b="3548"/>
          <a:stretch/>
        </p:blipFill>
        <p:spPr>
          <a:xfrm>
            <a:off x="2456544" y="6974"/>
            <a:ext cx="9735457" cy="6853238"/>
          </a:xfrm>
          <a:prstGeom prst="rect">
            <a:avLst/>
          </a:prstGeom>
        </p:spPr>
      </p:pic>
      <p:sp>
        <p:nvSpPr>
          <p:cNvPr id="10" name="Rectangle 9"/>
          <p:cNvSpPr/>
          <p:nvPr userDrawn="1"/>
        </p:nvSpPr>
        <p:spPr>
          <a:xfrm flipH="1">
            <a:off x="5334000" y="170051"/>
            <a:ext cx="6858000" cy="591949"/>
          </a:xfrm>
          <a:prstGeom prst="rect">
            <a:avLst/>
          </a:prstGeom>
          <a:gradFill flip="none" rotWithShape="1">
            <a:gsLst>
              <a:gs pos="0">
                <a:srgbClr val="045D94">
                  <a:alpha val="0"/>
                </a:srgbClr>
              </a:gs>
              <a:gs pos="100000">
                <a:srgbClr val="015C9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4" name="Date Placeholder 3"/>
          <p:cNvSpPr>
            <a:spLocks noGrp="1"/>
          </p:cNvSpPr>
          <p:nvPr>
            <p:ph type="dt" sz="half" idx="10"/>
          </p:nvPr>
        </p:nvSpPr>
        <p:spPr/>
        <p:txBody>
          <a:bodyPr/>
          <a:lstStyle/>
          <a:p>
            <a:fld id="{19D8442C-CA86-485A-8822-EF02542105A0}"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2FCF9-D15E-4A61-AC4B-5BBAE8202BB9}" type="slidenum">
              <a:rPr lang="en-US" smtClean="0"/>
              <a:pPr/>
              <a:t>‹#›</a:t>
            </a:fld>
            <a:endParaRPr lang="en-US"/>
          </a:p>
        </p:txBody>
      </p:sp>
      <p:sp>
        <p:nvSpPr>
          <p:cNvPr id="9" name="Rectangle 8"/>
          <p:cNvSpPr/>
          <p:nvPr userDrawn="1"/>
        </p:nvSpPr>
        <p:spPr>
          <a:xfrm>
            <a:off x="0" y="170051"/>
            <a:ext cx="6858000" cy="591949"/>
          </a:xfrm>
          <a:prstGeom prst="rect">
            <a:avLst/>
          </a:prstGeom>
          <a:gradFill flip="none" rotWithShape="1">
            <a:gsLst>
              <a:gs pos="0">
                <a:srgbClr val="045D94">
                  <a:alpha val="0"/>
                </a:srgbClr>
              </a:gs>
              <a:gs pos="100000">
                <a:srgbClr val="015C9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7467" y="250733"/>
            <a:ext cx="3657600" cy="412939"/>
          </a:xfrm>
          <a:prstGeom prst="rect">
            <a:avLst/>
          </a:prstGeom>
        </p:spPr>
      </p:pic>
      <p:pic>
        <p:nvPicPr>
          <p:cNvPr id="2" name="Picture 1"/>
          <p:cNvPicPr>
            <a:picLocks noChangeAspect="1"/>
          </p:cNvPicPr>
          <p:nvPr userDrawn="1"/>
        </p:nvPicPr>
        <p:blipFill>
          <a:blip r:embed="rId6" cstate="print">
            <a:biLevel thresh="75000"/>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215334" y="53151"/>
            <a:ext cx="1813375" cy="708849"/>
          </a:xfrm>
          <a:prstGeom prst="rect">
            <a:avLst/>
          </a:prstGeom>
        </p:spPr>
      </p:pic>
    </p:spTree>
    <p:extLst>
      <p:ext uri="{BB962C8B-B14F-4D97-AF65-F5344CB8AC3E}">
        <p14:creationId xmlns:p14="http://schemas.microsoft.com/office/powerpoint/2010/main" val="1962780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9D8442C-CA86-485A-8822-EF02542105A0}"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2FCF9-D15E-4A61-AC4B-5BBAE8202BB9}" type="slidenum">
              <a:rPr lang="en-US" smtClean="0"/>
              <a:pPr/>
              <a:t>‹#›</a:t>
            </a:fld>
            <a:endParaRPr lang="en-US"/>
          </a:p>
        </p:txBody>
      </p:sp>
      <p:pic>
        <p:nvPicPr>
          <p:cNvPr id="7" name="Picture 6"/>
          <p:cNvPicPr>
            <a:picLocks noChangeAspect="1"/>
          </p:cNvPicPr>
          <p:nvPr userDrawn="1"/>
        </p:nvPicPr>
        <p:blipFill>
          <a:blip r:embed="rId2" cstate="email">
            <a:lum bright="70000" contrast="-70000"/>
            <a:extLst>
              <a:ext uri="{28A0092B-C50C-407E-A947-70E740481C1C}">
                <a14:useLocalDpi xmlns:a14="http://schemas.microsoft.com/office/drawing/2010/main"/>
              </a:ext>
            </a:extLst>
          </a:blip>
          <a:stretch>
            <a:fillRect/>
          </a:stretch>
        </p:blipFill>
        <p:spPr>
          <a:xfrm>
            <a:off x="0" y="0"/>
            <a:ext cx="12192000" cy="6860212"/>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2212"/>
            <a:ext cx="12192000" cy="6858000"/>
          </a:xfrm>
          <a:prstGeom prst="rect">
            <a:avLst/>
          </a:prstGeom>
        </p:spPr>
      </p:pic>
      <p:sp>
        <p:nvSpPr>
          <p:cNvPr id="10" name="Rectangle 9"/>
          <p:cNvSpPr/>
          <p:nvPr userDrawn="1"/>
        </p:nvSpPr>
        <p:spPr>
          <a:xfrm flipH="1">
            <a:off x="5334000" y="170051"/>
            <a:ext cx="6858000" cy="591949"/>
          </a:xfrm>
          <a:prstGeom prst="rect">
            <a:avLst/>
          </a:prstGeom>
          <a:gradFill flip="none" rotWithShape="1">
            <a:gsLst>
              <a:gs pos="0">
                <a:srgbClr val="045D94">
                  <a:alpha val="0"/>
                </a:srgbClr>
              </a:gs>
              <a:gs pos="100000">
                <a:srgbClr val="015C9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2" name="Rectangle 11"/>
          <p:cNvSpPr/>
          <p:nvPr userDrawn="1"/>
        </p:nvSpPr>
        <p:spPr>
          <a:xfrm>
            <a:off x="0" y="170051"/>
            <a:ext cx="6858000" cy="591949"/>
          </a:xfrm>
          <a:prstGeom prst="rect">
            <a:avLst/>
          </a:prstGeom>
          <a:gradFill flip="none" rotWithShape="1">
            <a:gsLst>
              <a:gs pos="0">
                <a:srgbClr val="045D94">
                  <a:alpha val="0"/>
                </a:srgbClr>
              </a:gs>
              <a:gs pos="100000">
                <a:srgbClr val="015C9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67467" y="250733"/>
            <a:ext cx="3657600" cy="412939"/>
          </a:xfrm>
          <a:prstGeom prst="rect">
            <a:avLst/>
          </a:prstGeom>
        </p:spPr>
      </p:pic>
      <p:pic>
        <p:nvPicPr>
          <p:cNvPr id="14" name="Picture 13"/>
          <p:cNvPicPr>
            <a:picLocks noChangeAspect="1"/>
          </p:cNvPicPr>
          <p:nvPr userDrawn="1"/>
        </p:nvPicPr>
        <p:blipFill>
          <a:blip r:embed="rId5" cstate="print">
            <a:biLevel thresh="75000"/>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215334" y="53151"/>
            <a:ext cx="1813375" cy="708849"/>
          </a:xfrm>
          <a:prstGeom prst="rect">
            <a:avLst/>
          </a:prstGeom>
        </p:spPr>
      </p:pic>
    </p:spTree>
    <p:extLst>
      <p:ext uri="{BB962C8B-B14F-4D97-AF65-F5344CB8AC3E}">
        <p14:creationId xmlns:p14="http://schemas.microsoft.com/office/powerpoint/2010/main" val="300627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Two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lum bright="70000" contrast="-70000"/>
            <a:extLst>
              <a:ext uri="{28A0092B-C50C-407E-A947-70E740481C1C}">
                <a14:useLocalDpi xmlns:a14="http://schemas.microsoft.com/office/drawing/2010/main"/>
              </a:ext>
            </a:extLst>
          </a:blip>
          <a:stretch>
            <a:fillRect/>
          </a:stretch>
        </p:blipFill>
        <p:spPr>
          <a:xfrm>
            <a:off x="0" y="0"/>
            <a:ext cx="12192000" cy="6860212"/>
          </a:xfrm>
          <a:prstGeom prst="rect">
            <a:avLst/>
          </a:prstGeom>
        </p:spPr>
      </p:pic>
      <p:sp>
        <p:nvSpPr>
          <p:cNvPr id="6" name="Rectangle 5">
            <a:extLst>
              <a:ext uri="{FF2B5EF4-FFF2-40B4-BE49-F238E27FC236}">
                <a16:creationId xmlns:a16="http://schemas.microsoft.com/office/drawing/2014/main" id="{61B80FA8-CACF-42D1-9D58-1C4BFE6C5DCE}"/>
              </a:ext>
            </a:extLst>
          </p:cNvPr>
          <p:cNvSpPr/>
          <p:nvPr userDrawn="1"/>
        </p:nvSpPr>
        <p:spPr>
          <a:xfrm flipH="1">
            <a:off x="8205387" y="6442424"/>
            <a:ext cx="3986613" cy="421276"/>
          </a:xfrm>
          <a:prstGeom prst="rect">
            <a:avLst/>
          </a:prstGeom>
          <a:gradFill flip="none" rotWithShape="1">
            <a:gsLst>
              <a:gs pos="0">
                <a:srgbClr val="045D94">
                  <a:alpha val="0"/>
                </a:srgbClr>
              </a:gs>
              <a:gs pos="100000">
                <a:srgbClr val="015C9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7" name="Rectangle 6">
            <a:extLst>
              <a:ext uri="{FF2B5EF4-FFF2-40B4-BE49-F238E27FC236}">
                <a16:creationId xmlns:a16="http://schemas.microsoft.com/office/drawing/2014/main" id="{20A63E77-D957-4947-9DAF-1FF57D233364}"/>
              </a:ext>
            </a:extLst>
          </p:cNvPr>
          <p:cNvSpPr/>
          <p:nvPr userDrawn="1"/>
        </p:nvSpPr>
        <p:spPr>
          <a:xfrm>
            <a:off x="-1" y="6442424"/>
            <a:ext cx="12191999" cy="421276"/>
          </a:xfrm>
          <a:prstGeom prst="rect">
            <a:avLst/>
          </a:prstGeom>
          <a:solidFill>
            <a:srgbClr val="035D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3852767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9D8442C-CA86-485A-8822-EF02542105A0}"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2FCF9-D15E-4A61-AC4B-5BBAE8202BB9}" type="slidenum">
              <a:rPr lang="en-US" smtClean="0"/>
              <a:pPr/>
              <a:t>‹#›</a:t>
            </a:fld>
            <a:endParaRPr lang="en-US"/>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0212"/>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Rectangle 9"/>
          <p:cNvSpPr/>
          <p:nvPr userDrawn="1"/>
        </p:nvSpPr>
        <p:spPr>
          <a:xfrm flipH="1">
            <a:off x="5334000" y="170051"/>
            <a:ext cx="6858000" cy="591949"/>
          </a:xfrm>
          <a:prstGeom prst="rect">
            <a:avLst/>
          </a:prstGeom>
          <a:gradFill flip="none" rotWithShape="1">
            <a:gsLst>
              <a:gs pos="0">
                <a:srgbClr val="045D94">
                  <a:alpha val="0"/>
                </a:srgbClr>
              </a:gs>
              <a:gs pos="100000">
                <a:srgbClr val="015C9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2" name="Rectangle 11"/>
          <p:cNvSpPr/>
          <p:nvPr userDrawn="1"/>
        </p:nvSpPr>
        <p:spPr>
          <a:xfrm>
            <a:off x="0" y="170051"/>
            <a:ext cx="6858000" cy="591949"/>
          </a:xfrm>
          <a:prstGeom prst="rect">
            <a:avLst/>
          </a:prstGeom>
          <a:gradFill flip="none" rotWithShape="1">
            <a:gsLst>
              <a:gs pos="0">
                <a:srgbClr val="045D94">
                  <a:alpha val="0"/>
                </a:srgbClr>
              </a:gs>
              <a:gs pos="100000">
                <a:srgbClr val="015C9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67467" y="250733"/>
            <a:ext cx="3657600" cy="412939"/>
          </a:xfrm>
          <a:prstGeom prst="rect">
            <a:avLst/>
          </a:prstGeom>
        </p:spPr>
      </p:pic>
      <p:pic>
        <p:nvPicPr>
          <p:cNvPr id="14" name="Picture 13"/>
          <p:cNvPicPr>
            <a:picLocks noChangeAspect="1"/>
          </p:cNvPicPr>
          <p:nvPr userDrawn="1"/>
        </p:nvPicPr>
        <p:blipFill>
          <a:blip r:embed="rId5" cstate="print">
            <a:biLevel thresh="75000"/>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215334" y="53151"/>
            <a:ext cx="1813375" cy="708849"/>
          </a:xfrm>
          <a:prstGeom prst="rect">
            <a:avLst/>
          </a:prstGeom>
        </p:spPr>
      </p:pic>
    </p:spTree>
    <p:extLst>
      <p:ext uri="{BB962C8B-B14F-4D97-AF65-F5344CB8AC3E}">
        <p14:creationId xmlns:p14="http://schemas.microsoft.com/office/powerpoint/2010/main" val="40925328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19D8442C-CA86-485A-8822-EF02542105A0}" type="datetimeFigureOut">
              <a:rPr lang="en-US" smtClean="0"/>
              <a:pPr/>
              <a:t>1/17/2024</a:t>
            </a:fld>
            <a:endParaRPr lang="en-US"/>
          </a:p>
        </p:txBody>
      </p:sp>
      <p:sp>
        <p:nvSpPr>
          <p:cNvPr id="8" name="Footer Placeholder 7"/>
          <p:cNvSpPr>
            <a:spLocks noGrp="1"/>
          </p:cNvSpPr>
          <p:nvPr>
            <p:ph type="ftr" sz="quarter" idx="11"/>
          </p:nvPr>
        </p:nvSpPr>
        <p:spPr/>
        <p:txBody>
          <a:bodyPr/>
          <a:lstStyle/>
          <a:p>
            <a:endParaRPr lang="en-US"/>
          </a:p>
        </p:txBody>
      </p:sp>
      <p:sp>
        <p:nvSpPr>
          <p:cNvPr id="13" name="Slide Number Placeholder 6"/>
          <p:cNvSpPr>
            <a:spLocks noGrp="1"/>
          </p:cNvSpPr>
          <p:nvPr>
            <p:ph type="sldNum" sz="quarter" idx="12"/>
          </p:nvPr>
        </p:nvSpPr>
        <p:spPr>
          <a:xfrm>
            <a:off x="9347200" y="6457953"/>
            <a:ext cx="2844800" cy="365125"/>
          </a:xfrm>
        </p:spPr>
        <p:txBody>
          <a:bodyPr/>
          <a:lstStyle>
            <a:lvl1pPr>
              <a:defRPr sz="1050" b="1">
                <a:solidFill>
                  <a:schemeClr val="bg1"/>
                </a:solidFill>
              </a:defRPr>
            </a:lvl1pPr>
          </a:lstStyle>
          <a:p>
            <a:fld id="{7882FCF9-D15E-4A61-AC4B-5BBAE8202BB9}"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5291428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19D8442C-CA86-485A-8822-EF02542105A0}" type="datetimeFigureOut">
              <a:rPr lang="en-US" smtClean="0"/>
              <a:pPr/>
              <a:t>1/17/2024</a:t>
            </a:fld>
            <a:endParaRPr lang="en-US"/>
          </a:p>
        </p:txBody>
      </p:sp>
      <p:sp>
        <p:nvSpPr>
          <p:cNvPr id="8" name="Footer Placeholder 7"/>
          <p:cNvSpPr>
            <a:spLocks noGrp="1"/>
          </p:cNvSpPr>
          <p:nvPr>
            <p:ph type="ftr" sz="quarter" idx="11"/>
          </p:nvPr>
        </p:nvSpPr>
        <p:spPr/>
        <p:txBody>
          <a:bodyPr/>
          <a:lstStyle/>
          <a:p>
            <a:endParaRPr lang="en-US"/>
          </a:p>
        </p:txBody>
      </p:sp>
      <p:sp>
        <p:nvSpPr>
          <p:cNvPr id="13" name="Slide Number Placeholder 6"/>
          <p:cNvSpPr>
            <a:spLocks noGrp="1"/>
          </p:cNvSpPr>
          <p:nvPr>
            <p:ph type="sldNum" sz="quarter" idx="12"/>
          </p:nvPr>
        </p:nvSpPr>
        <p:spPr>
          <a:xfrm>
            <a:off x="9347200" y="6457953"/>
            <a:ext cx="2844800" cy="365125"/>
          </a:xfrm>
        </p:spPr>
        <p:txBody>
          <a:bodyPr/>
          <a:lstStyle>
            <a:lvl1pPr>
              <a:defRPr sz="1050" b="1">
                <a:solidFill>
                  <a:schemeClr val="bg1"/>
                </a:solidFill>
              </a:defRPr>
            </a:lvl1pPr>
          </a:lstStyle>
          <a:p>
            <a:fld id="{7882FCF9-D15E-4A61-AC4B-5BBAE8202BB9}"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3120785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19D8442C-CA86-485A-8822-EF02542105A0}" type="datetimeFigureOut">
              <a:rPr lang="en-US" smtClean="0"/>
              <a:pPr/>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Parallelogram 8"/>
          <p:cNvSpPr/>
          <p:nvPr userDrawn="1"/>
        </p:nvSpPr>
        <p:spPr>
          <a:xfrm rot="3965668">
            <a:off x="10011973" y="5478158"/>
            <a:ext cx="2667000" cy="1117600"/>
          </a:xfrm>
          <a:prstGeom prst="parallelogram">
            <a:avLst>
              <a:gd name="adj" fmla="val 125107"/>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0" name="Parallelogram 9"/>
          <p:cNvSpPr/>
          <p:nvPr userDrawn="1"/>
        </p:nvSpPr>
        <p:spPr>
          <a:xfrm rot="12725633">
            <a:off x="8708587" y="6111956"/>
            <a:ext cx="3556000" cy="838200"/>
          </a:xfrm>
          <a:prstGeom prst="parallelogram">
            <a:avLst>
              <a:gd name="adj" fmla="val 125107"/>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1" name="Parallelogram 10"/>
          <p:cNvSpPr/>
          <p:nvPr userDrawn="1"/>
        </p:nvSpPr>
        <p:spPr>
          <a:xfrm rot="1123811">
            <a:off x="8709196" y="6507242"/>
            <a:ext cx="3556000" cy="838200"/>
          </a:xfrm>
          <a:prstGeom prst="parallelogram">
            <a:avLst>
              <a:gd name="adj" fmla="val 125107"/>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6" name="Parallelogram 15"/>
          <p:cNvSpPr/>
          <p:nvPr userDrawn="1"/>
        </p:nvSpPr>
        <p:spPr>
          <a:xfrm rot="4828164">
            <a:off x="10648179" y="5473708"/>
            <a:ext cx="2667000" cy="1117600"/>
          </a:xfrm>
          <a:prstGeom prst="parallelogram">
            <a:avLst>
              <a:gd name="adj" fmla="val 125107"/>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3" name="Slide Number Placeholder 6"/>
          <p:cNvSpPr>
            <a:spLocks noGrp="1"/>
          </p:cNvSpPr>
          <p:nvPr>
            <p:ph type="sldNum" sz="quarter" idx="12"/>
          </p:nvPr>
        </p:nvSpPr>
        <p:spPr>
          <a:xfrm>
            <a:off x="9368987" y="6538995"/>
            <a:ext cx="2844800" cy="365125"/>
          </a:xfrm>
        </p:spPr>
        <p:txBody>
          <a:bodyPr/>
          <a:lstStyle>
            <a:lvl1pPr>
              <a:defRPr sz="1050" b="1">
                <a:solidFill>
                  <a:schemeClr val="tx1"/>
                </a:solidFill>
              </a:defRPr>
            </a:lvl1pPr>
          </a:lstStyle>
          <a:p>
            <a:fld id="{7882FCF9-D15E-4A61-AC4B-5BBAE8202BB9}" type="slidenum">
              <a:rPr lang="en-US" smtClean="0">
                <a:solidFill>
                  <a:srgbClr val="000000"/>
                </a:solidFill>
              </a:rPr>
              <a:pPr/>
              <a:t>‹#›</a:t>
            </a:fld>
            <a:endParaRPr lang="en-US">
              <a:solidFill>
                <a:srgbClr val="000000"/>
              </a:solidFill>
            </a:endParaRPr>
          </a:p>
        </p:txBody>
      </p:sp>
      <p:sp>
        <p:nvSpPr>
          <p:cNvPr id="17" name="Parallelogram 16"/>
          <p:cNvSpPr/>
          <p:nvPr userDrawn="1"/>
        </p:nvSpPr>
        <p:spPr>
          <a:xfrm rot="6873473">
            <a:off x="11088447" y="4521209"/>
            <a:ext cx="2667000" cy="1117600"/>
          </a:xfrm>
          <a:prstGeom prst="parallelogram">
            <a:avLst>
              <a:gd name="adj" fmla="val 125107"/>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22195618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2BCC95-24BF-4DDB-A47D-03702775A4C1}" type="datetimeFigureOut">
              <a:rPr lang="id-ID" smtClean="0"/>
              <a:t>17/01/2024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33B2FA08-9D35-49B8-B14C-98BD328897C9}" type="slidenum">
              <a:rPr lang="id-ID" smtClean="0"/>
              <a:t>‹#›</a:t>
            </a:fld>
            <a:endParaRPr lang="id-ID"/>
          </a:p>
        </p:txBody>
      </p:sp>
    </p:spTree>
    <p:extLst>
      <p:ext uri="{BB962C8B-B14F-4D97-AF65-F5344CB8AC3E}">
        <p14:creationId xmlns:p14="http://schemas.microsoft.com/office/powerpoint/2010/main" val="29121834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lum bright="70000" contrast="-7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a:xfrm>
            <a:off x="0" y="0"/>
            <a:ext cx="12192000" cy="6860212"/>
          </a:xfrm>
          <a:prstGeom prst="rect">
            <a:avLst/>
          </a:prstGeom>
          <a:solidFill>
            <a:schemeClr val="accent1"/>
          </a:solidFill>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r="21339" b="3548"/>
          <a:stretch/>
        </p:blipFill>
        <p:spPr>
          <a:xfrm>
            <a:off x="2456544" y="6974"/>
            <a:ext cx="9735457" cy="6853238"/>
          </a:xfrm>
          <a:prstGeom prst="rect">
            <a:avLst/>
          </a:prstGeom>
        </p:spPr>
      </p:pic>
      <p:sp>
        <p:nvSpPr>
          <p:cNvPr id="10" name="Rectangle 9"/>
          <p:cNvSpPr/>
          <p:nvPr userDrawn="1"/>
        </p:nvSpPr>
        <p:spPr>
          <a:xfrm flipH="1">
            <a:off x="5334000" y="170051"/>
            <a:ext cx="6858000" cy="591949"/>
          </a:xfrm>
          <a:prstGeom prst="rect">
            <a:avLst/>
          </a:prstGeom>
          <a:gradFill flip="none" rotWithShape="1">
            <a:gsLst>
              <a:gs pos="0">
                <a:srgbClr val="045D94">
                  <a:alpha val="0"/>
                </a:srgbClr>
              </a:gs>
              <a:gs pos="100000">
                <a:srgbClr val="015C9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4" name="Date Placeholder 3"/>
          <p:cNvSpPr>
            <a:spLocks noGrp="1"/>
          </p:cNvSpPr>
          <p:nvPr>
            <p:ph type="dt" sz="half" idx="10"/>
          </p:nvPr>
        </p:nvSpPr>
        <p:spPr/>
        <p:txBody>
          <a:bodyPr/>
          <a:lstStyle/>
          <a:p>
            <a:fld id="{19D8442C-CA86-485A-8822-EF02542105A0}"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2FCF9-D15E-4A61-AC4B-5BBAE8202BB9}" type="slidenum">
              <a:rPr lang="en-US" smtClean="0"/>
              <a:pPr/>
              <a:t>‹#›</a:t>
            </a:fld>
            <a:endParaRPr lang="en-US"/>
          </a:p>
        </p:txBody>
      </p:sp>
      <p:sp>
        <p:nvSpPr>
          <p:cNvPr id="9" name="Rectangle 8"/>
          <p:cNvSpPr/>
          <p:nvPr userDrawn="1"/>
        </p:nvSpPr>
        <p:spPr>
          <a:xfrm>
            <a:off x="0" y="170051"/>
            <a:ext cx="6858000" cy="591949"/>
          </a:xfrm>
          <a:prstGeom prst="rect">
            <a:avLst/>
          </a:prstGeom>
          <a:gradFill flip="none" rotWithShape="1">
            <a:gsLst>
              <a:gs pos="0">
                <a:srgbClr val="045D94">
                  <a:alpha val="0"/>
                </a:srgbClr>
              </a:gs>
              <a:gs pos="100000">
                <a:srgbClr val="015C9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7467" y="250733"/>
            <a:ext cx="3657600" cy="412939"/>
          </a:xfrm>
          <a:prstGeom prst="rect">
            <a:avLst/>
          </a:prstGeom>
        </p:spPr>
      </p:pic>
      <p:pic>
        <p:nvPicPr>
          <p:cNvPr id="2" name="Picture 1"/>
          <p:cNvPicPr>
            <a:picLocks noChangeAspect="1"/>
          </p:cNvPicPr>
          <p:nvPr userDrawn="1"/>
        </p:nvPicPr>
        <p:blipFill>
          <a:blip r:embed="rId6" cstate="print">
            <a:biLevel thresh="75000"/>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215334" y="53151"/>
            <a:ext cx="1813375" cy="708849"/>
          </a:xfrm>
          <a:prstGeom prst="rect">
            <a:avLst/>
          </a:prstGeom>
        </p:spPr>
      </p:pic>
    </p:spTree>
    <p:extLst>
      <p:ext uri="{BB962C8B-B14F-4D97-AF65-F5344CB8AC3E}">
        <p14:creationId xmlns:p14="http://schemas.microsoft.com/office/powerpoint/2010/main" val="15209186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9D8442C-CA86-485A-8822-EF02542105A0}"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2FCF9-D15E-4A61-AC4B-5BBAE8202BB9}" type="slidenum">
              <a:rPr lang="en-US" smtClean="0"/>
              <a:pPr/>
              <a:t>‹#›</a:t>
            </a:fld>
            <a:endParaRPr lang="en-US"/>
          </a:p>
        </p:txBody>
      </p:sp>
      <p:pic>
        <p:nvPicPr>
          <p:cNvPr id="7" name="Picture 6"/>
          <p:cNvPicPr>
            <a:picLocks noChangeAspect="1"/>
          </p:cNvPicPr>
          <p:nvPr userDrawn="1"/>
        </p:nvPicPr>
        <p:blipFill>
          <a:blip r:embed="rId2" cstate="email">
            <a:lum bright="70000" contrast="-70000"/>
            <a:extLst>
              <a:ext uri="{28A0092B-C50C-407E-A947-70E740481C1C}">
                <a14:useLocalDpi xmlns:a14="http://schemas.microsoft.com/office/drawing/2010/main"/>
              </a:ext>
            </a:extLst>
          </a:blip>
          <a:stretch>
            <a:fillRect/>
          </a:stretch>
        </p:blipFill>
        <p:spPr>
          <a:xfrm>
            <a:off x="0" y="0"/>
            <a:ext cx="12192000" cy="6860212"/>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2212"/>
            <a:ext cx="12192000" cy="6858000"/>
          </a:xfrm>
          <a:prstGeom prst="rect">
            <a:avLst/>
          </a:prstGeom>
        </p:spPr>
      </p:pic>
      <p:sp>
        <p:nvSpPr>
          <p:cNvPr id="10" name="Rectangle 9"/>
          <p:cNvSpPr/>
          <p:nvPr userDrawn="1"/>
        </p:nvSpPr>
        <p:spPr>
          <a:xfrm flipH="1">
            <a:off x="5334000" y="170051"/>
            <a:ext cx="6858000" cy="591949"/>
          </a:xfrm>
          <a:prstGeom prst="rect">
            <a:avLst/>
          </a:prstGeom>
          <a:gradFill flip="none" rotWithShape="1">
            <a:gsLst>
              <a:gs pos="0">
                <a:srgbClr val="045D94">
                  <a:alpha val="0"/>
                </a:srgbClr>
              </a:gs>
              <a:gs pos="100000">
                <a:srgbClr val="015C9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2" name="Rectangle 11"/>
          <p:cNvSpPr/>
          <p:nvPr userDrawn="1"/>
        </p:nvSpPr>
        <p:spPr>
          <a:xfrm>
            <a:off x="0" y="170051"/>
            <a:ext cx="6858000" cy="591949"/>
          </a:xfrm>
          <a:prstGeom prst="rect">
            <a:avLst/>
          </a:prstGeom>
          <a:gradFill flip="none" rotWithShape="1">
            <a:gsLst>
              <a:gs pos="0">
                <a:srgbClr val="045D94">
                  <a:alpha val="0"/>
                </a:srgbClr>
              </a:gs>
              <a:gs pos="100000">
                <a:srgbClr val="015C9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67467" y="250733"/>
            <a:ext cx="3657600" cy="412939"/>
          </a:xfrm>
          <a:prstGeom prst="rect">
            <a:avLst/>
          </a:prstGeom>
        </p:spPr>
      </p:pic>
      <p:pic>
        <p:nvPicPr>
          <p:cNvPr id="14" name="Picture 13"/>
          <p:cNvPicPr>
            <a:picLocks noChangeAspect="1"/>
          </p:cNvPicPr>
          <p:nvPr userDrawn="1"/>
        </p:nvPicPr>
        <p:blipFill>
          <a:blip r:embed="rId5" cstate="print">
            <a:biLevel thresh="75000"/>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215334" y="53151"/>
            <a:ext cx="1813375" cy="708849"/>
          </a:xfrm>
          <a:prstGeom prst="rect">
            <a:avLst/>
          </a:prstGeom>
        </p:spPr>
      </p:pic>
    </p:spTree>
    <p:extLst>
      <p:ext uri="{BB962C8B-B14F-4D97-AF65-F5344CB8AC3E}">
        <p14:creationId xmlns:p14="http://schemas.microsoft.com/office/powerpoint/2010/main" val="3148821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3_Two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lum bright="70000" contrast="-70000"/>
            <a:extLst>
              <a:ext uri="{28A0092B-C50C-407E-A947-70E740481C1C}">
                <a14:useLocalDpi xmlns:a14="http://schemas.microsoft.com/office/drawing/2010/main"/>
              </a:ext>
            </a:extLst>
          </a:blip>
          <a:stretch>
            <a:fillRect/>
          </a:stretch>
        </p:blipFill>
        <p:spPr>
          <a:xfrm>
            <a:off x="0" y="0"/>
            <a:ext cx="12192000" cy="6860212"/>
          </a:xfrm>
          <a:prstGeom prst="rect">
            <a:avLst/>
          </a:prstGeom>
        </p:spPr>
      </p:pic>
      <p:sp>
        <p:nvSpPr>
          <p:cNvPr id="6" name="Rectangle 5">
            <a:extLst>
              <a:ext uri="{FF2B5EF4-FFF2-40B4-BE49-F238E27FC236}">
                <a16:creationId xmlns:a16="http://schemas.microsoft.com/office/drawing/2014/main" id="{61B80FA8-CACF-42D1-9D58-1C4BFE6C5DCE}"/>
              </a:ext>
            </a:extLst>
          </p:cNvPr>
          <p:cNvSpPr/>
          <p:nvPr userDrawn="1"/>
        </p:nvSpPr>
        <p:spPr>
          <a:xfrm flipH="1">
            <a:off x="8205387" y="6442424"/>
            <a:ext cx="3986613" cy="421276"/>
          </a:xfrm>
          <a:prstGeom prst="rect">
            <a:avLst/>
          </a:prstGeom>
          <a:gradFill flip="none" rotWithShape="1">
            <a:gsLst>
              <a:gs pos="0">
                <a:srgbClr val="045D94">
                  <a:alpha val="0"/>
                </a:srgbClr>
              </a:gs>
              <a:gs pos="100000">
                <a:srgbClr val="015C9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7" name="Rectangle 6">
            <a:extLst>
              <a:ext uri="{FF2B5EF4-FFF2-40B4-BE49-F238E27FC236}">
                <a16:creationId xmlns:a16="http://schemas.microsoft.com/office/drawing/2014/main" id="{20A63E77-D957-4947-9DAF-1FF57D233364}"/>
              </a:ext>
            </a:extLst>
          </p:cNvPr>
          <p:cNvSpPr/>
          <p:nvPr userDrawn="1"/>
        </p:nvSpPr>
        <p:spPr>
          <a:xfrm>
            <a:off x="-1" y="6442424"/>
            <a:ext cx="12191999" cy="421276"/>
          </a:xfrm>
          <a:prstGeom prst="rect">
            <a:avLst/>
          </a:prstGeom>
          <a:solidFill>
            <a:srgbClr val="035D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13507161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9D8442C-CA86-485A-8822-EF02542105A0}"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2FCF9-D15E-4A61-AC4B-5BBAE8202BB9}" type="slidenum">
              <a:rPr lang="en-US" smtClean="0"/>
              <a:pPr/>
              <a:t>‹#›</a:t>
            </a:fld>
            <a:endParaRPr lang="en-US"/>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0212"/>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Rectangle 9"/>
          <p:cNvSpPr/>
          <p:nvPr userDrawn="1"/>
        </p:nvSpPr>
        <p:spPr>
          <a:xfrm flipH="1">
            <a:off x="5334000" y="170051"/>
            <a:ext cx="6858000" cy="591949"/>
          </a:xfrm>
          <a:prstGeom prst="rect">
            <a:avLst/>
          </a:prstGeom>
          <a:gradFill flip="none" rotWithShape="1">
            <a:gsLst>
              <a:gs pos="0">
                <a:srgbClr val="045D94">
                  <a:alpha val="0"/>
                </a:srgbClr>
              </a:gs>
              <a:gs pos="100000">
                <a:srgbClr val="015C9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2" name="Rectangle 11"/>
          <p:cNvSpPr/>
          <p:nvPr userDrawn="1"/>
        </p:nvSpPr>
        <p:spPr>
          <a:xfrm>
            <a:off x="0" y="170051"/>
            <a:ext cx="6858000" cy="591949"/>
          </a:xfrm>
          <a:prstGeom prst="rect">
            <a:avLst/>
          </a:prstGeom>
          <a:gradFill flip="none" rotWithShape="1">
            <a:gsLst>
              <a:gs pos="0">
                <a:srgbClr val="045D94">
                  <a:alpha val="0"/>
                </a:srgbClr>
              </a:gs>
              <a:gs pos="100000">
                <a:srgbClr val="015C9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67467" y="250733"/>
            <a:ext cx="3657600" cy="412939"/>
          </a:xfrm>
          <a:prstGeom prst="rect">
            <a:avLst/>
          </a:prstGeom>
        </p:spPr>
      </p:pic>
      <p:pic>
        <p:nvPicPr>
          <p:cNvPr id="14" name="Picture 13"/>
          <p:cNvPicPr>
            <a:picLocks noChangeAspect="1"/>
          </p:cNvPicPr>
          <p:nvPr userDrawn="1"/>
        </p:nvPicPr>
        <p:blipFill>
          <a:blip r:embed="rId5" cstate="print">
            <a:biLevel thresh="75000"/>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215334" y="53151"/>
            <a:ext cx="1813375" cy="708849"/>
          </a:xfrm>
          <a:prstGeom prst="rect">
            <a:avLst/>
          </a:prstGeom>
        </p:spPr>
      </p:pic>
    </p:spTree>
    <p:extLst>
      <p:ext uri="{BB962C8B-B14F-4D97-AF65-F5344CB8AC3E}">
        <p14:creationId xmlns:p14="http://schemas.microsoft.com/office/powerpoint/2010/main" val="34303883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19D8442C-CA86-485A-8822-EF02542105A0}" type="datetimeFigureOut">
              <a:rPr lang="en-US" smtClean="0"/>
              <a:pPr/>
              <a:t>1/17/2024</a:t>
            </a:fld>
            <a:endParaRPr lang="en-US"/>
          </a:p>
        </p:txBody>
      </p:sp>
      <p:sp>
        <p:nvSpPr>
          <p:cNvPr id="8" name="Footer Placeholder 7"/>
          <p:cNvSpPr>
            <a:spLocks noGrp="1"/>
          </p:cNvSpPr>
          <p:nvPr>
            <p:ph type="ftr" sz="quarter" idx="11"/>
          </p:nvPr>
        </p:nvSpPr>
        <p:spPr/>
        <p:txBody>
          <a:bodyPr/>
          <a:lstStyle/>
          <a:p>
            <a:endParaRPr lang="en-US"/>
          </a:p>
        </p:txBody>
      </p:sp>
      <p:sp>
        <p:nvSpPr>
          <p:cNvPr id="13" name="Slide Number Placeholder 6"/>
          <p:cNvSpPr>
            <a:spLocks noGrp="1"/>
          </p:cNvSpPr>
          <p:nvPr>
            <p:ph type="sldNum" sz="quarter" idx="12"/>
          </p:nvPr>
        </p:nvSpPr>
        <p:spPr>
          <a:xfrm>
            <a:off x="9347200" y="6457953"/>
            <a:ext cx="2844800" cy="365125"/>
          </a:xfrm>
        </p:spPr>
        <p:txBody>
          <a:bodyPr/>
          <a:lstStyle>
            <a:lvl1pPr>
              <a:defRPr sz="1050" b="1">
                <a:solidFill>
                  <a:schemeClr val="bg1"/>
                </a:solidFill>
              </a:defRPr>
            </a:lvl1pPr>
          </a:lstStyle>
          <a:p>
            <a:fld id="{7882FCF9-D15E-4A61-AC4B-5BBAE8202BB9}"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9666258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9_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19D8442C-CA86-485A-8822-EF02542105A0}" type="datetimeFigureOut">
              <a:rPr lang="en-US" smtClean="0"/>
              <a:pPr/>
              <a:t>1/17/2024</a:t>
            </a:fld>
            <a:endParaRPr lang="en-US"/>
          </a:p>
        </p:txBody>
      </p:sp>
      <p:sp>
        <p:nvSpPr>
          <p:cNvPr id="8" name="Footer Placeholder 7"/>
          <p:cNvSpPr>
            <a:spLocks noGrp="1"/>
          </p:cNvSpPr>
          <p:nvPr>
            <p:ph type="ftr" sz="quarter" idx="11"/>
          </p:nvPr>
        </p:nvSpPr>
        <p:spPr/>
        <p:txBody>
          <a:bodyPr/>
          <a:lstStyle/>
          <a:p>
            <a:endParaRPr lang="en-US"/>
          </a:p>
        </p:txBody>
      </p:sp>
      <p:sp>
        <p:nvSpPr>
          <p:cNvPr id="13" name="Slide Number Placeholder 6"/>
          <p:cNvSpPr>
            <a:spLocks noGrp="1"/>
          </p:cNvSpPr>
          <p:nvPr>
            <p:ph type="sldNum" sz="quarter" idx="12"/>
          </p:nvPr>
        </p:nvSpPr>
        <p:spPr>
          <a:xfrm>
            <a:off x="9347200" y="6457953"/>
            <a:ext cx="2844800" cy="365125"/>
          </a:xfrm>
        </p:spPr>
        <p:txBody>
          <a:bodyPr/>
          <a:lstStyle>
            <a:lvl1pPr>
              <a:defRPr sz="1050" b="1">
                <a:solidFill>
                  <a:schemeClr val="bg1"/>
                </a:solidFill>
              </a:defRPr>
            </a:lvl1pPr>
          </a:lstStyle>
          <a:p>
            <a:fld id="{7882FCF9-D15E-4A61-AC4B-5BBAE8202BB9}"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2196549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0_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19D8442C-CA86-485A-8822-EF02542105A0}" type="datetimeFigureOut">
              <a:rPr lang="en-US" smtClean="0"/>
              <a:pPr/>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Parallelogram 8"/>
          <p:cNvSpPr/>
          <p:nvPr userDrawn="1"/>
        </p:nvSpPr>
        <p:spPr>
          <a:xfrm rot="3965668">
            <a:off x="10011973" y="5478158"/>
            <a:ext cx="2667000" cy="1117600"/>
          </a:xfrm>
          <a:prstGeom prst="parallelogram">
            <a:avLst>
              <a:gd name="adj" fmla="val 125107"/>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0" name="Parallelogram 9"/>
          <p:cNvSpPr/>
          <p:nvPr userDrawn="1"/>
        </p:nvSpPr>
        <p:spPr>
          <a:xfrm rot="12725633">
            <a:off x="8708587" y="6111956"/>
            <a:ext cx="3556000" cy="838200"/>
          </a:xfrm>
          <a:prstGeom prst="parallelogram">
            <a:avLst>
              <a:gd name="adj" fmla="val 125107"/>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1" name="Parallelogram 10"/>
          <p:cNvSpPr/>
          <p:nvPr userDrawn="1"/>
        </p:nvSpPr>
        <p:spPr>
          <a:xfrm rot="1123811">
            <a:off x="8709196" y="6507242"/>
            <a:ext cx="3556000" cy="838200"/>
          </a:xfrm>
          <a:prstGeom prst="parallelogram">
            <a:avLst>
              <a:gd name="adj" fmla="val 125107"/>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6" name="Parallelogram 15"/>
          <p:cNvSpPr/>
          <p:nvPr userDrawn="1"/>
        </p:nvSpPr>
        <p:spPr>
          <a:xfrm rot="4828164">
            <a:off x="10648179" y="5473708"/>
            <a:ext cx="2667000" cy="1117600"/>
          </a:xfrm>
          <a:prstGeom prst="parallelogram">
            <a:avLst>
              <a:gd name="adj" fmla="val 125107"/>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3" name="Slide Number Placeholder 6"/>
          <p:cNvSpPr>
            <a:spLocks noGrp="1"/>
          </p:cNvSpPr>
          <p:nvPr>
            <p:ph type="sldNum" sz="quarter" idx="12"/>
          </p:nvPr>
        </p:nvSpPr>
        <p:spPr>
          <a:xfrm>
            <a:off x="9368987" y="6538995"/>
            <a:ext cx="2844800" cy="365125"/>
          </a:xfrm>
        </p:spPr>
        <p:txBody>
          <a:bodyPr/>
          <a:lstStyle>
            <a:lvl1pPr>
              <a:defRPr sz="1050" b="1">
                <a:solidFill>
                  <a:schemeClr val="tx1"/>
                </a:solidFill>
              </a:defRPr>
            </a:lvl1pPr>
          </a:lstStyle>
          <a:p>
            <a:fld id="{7882FCF9-D15E-4A61-AC4B-5BBAE8202BB9}" type="slidenum">
              <a:rPr lang="en-US" smtClean="0">
                <a:solidFill>
                  <a:srgbClr val="000000"/>
                </a:solidFill>
              </a:rPr>
              <a:pPr/>
              <a:t>‹#›</a:t>
            </a:fld>
            <a:endParaRPr lang="en-US">
              <a:solidFill>
                <a:srgbClr val="000000"/>
              </a:solidFill>
            </a:endParaRPr>
          </a:p>
        </p:txBody>
      </p:sp>
      <p:sp>
        <p:nvSpPr>
          <p:cNvPr id="17" name="Parallelogram 16"/>
          <p:cNvSpPr/>
          <p:nvPr userDrawn="1"/>
        </p:nvSpPr>
        <p:spPr>
          <a:xfrm rot="6873473">
            <a:off x="11088447" y="4521209"/>
            <a:ext cx="2667000" cy="1117600"/>
          </a:xfrm>
          <a:prstGeom prst="parallelogram">
            <a:avLst>
              <a:gd name="adj" fmla="val 125107"/>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38309165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p>
            <a:fld id="{E62BCC95-24BF-4DDB-A47D-03702775A4C1}" type="datetimeFigureOut">
              <a:rPr lang="id-ID" smtClean="0"/>
              <a:t>17/01/2024</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33B2FA08-9D35-49B8-B14C-98BD328897C9}" type="slidenum">
              <a:rPr lang="id-ID" smtClean="0"/>
              <a:t>‹#›</a:t>
            </a:fld>
            <a:endParaRPr lang="id-ID"/>
          </a:p>
        </p:txBody>
      </p:sp>
    </p:spTree>
    <p:extLst>
      <p:ext uri="{BB962C8B-B14F-4D97-AF65-F5344CB8AC3E}">
        <p14:creationId xmlns:p14="http://schemas.microsoft.com/office/powerpoint/2010/main" val="1026889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p>
            <a:fld id="{E62BCC95-24BF-4DDB-A47D-03702775A4C1}" type="datetimeFigureOut">
              <a:rPr lang="id-ID" smtClean="0"/>
              <a:t>17/01/2024</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33B2FA08-9D35-49B8-B14C-98BD328897C9}" type="slidenum">
              <a:rPr lang="id-ID" smtClean="0"/>
              <a:t>‹#›</a:t>
            </a:fld>
            <a:endParaRPr lang="id-ID"/>
          </a:p>
        </p:txBody>
      </p:sp>
    </p:spTree>
    <p:extLst>
      <p:ext uri="{BB962C8B-B14F-4D97-AF65-F5344CB8AC3E}">
        <p14:creationId xmlns:p14="http://schemas.microsoft.com/office/powerpoint/2010/main" val="334978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E62BCC95-24BF-4DDB-A47D-03702775A4C1}" type="datetimeFigureOut">
              <a:rPr lang="id-ID" smtClean="0"/>
              <a:t>17/01/2024</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33B2FA08-9D35-49B8-B14C-98BD328897C9}" type="slidenum">
              <a:rPr lang="id-ID" smtClean="0"/>
              <a:t>‹#›</a:t>
            </a:fld>
            <a:endParaRPr lang="id-ID"/>
          </a:p>
        </p:txBody>
      </p:sp>
    </p:spTree>
    <p:extLst>
      <p:ext uri="{BB962C8B-B14F-4D97-AF65-F5344CB8AC3E}">
        <p14:creationId xmlns:p14="http://schemas.microsoft.com/office/powerpoint/2010/main" val="3582326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2BCC95-24BF-4DDB-A47D-03702775A4C1}" type="datetimeFigureOut">
              <a:rPr lang="id-ID" smtClean="0"/>
              <a:t>17/01/2024</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33B2FA08-9D35-49B8-B14C-98BD328897C9}" type="slidenum">
              <a:rPr lang="id-ID" smtClean="0"/>
              <a:t>‹#›</a:t>
            </a:fld>
            <a:endParaRPr lang="id-ID"/>
          </a:p>
        </p:txBody>
      </p:sp>
    </p:spTree>
    <p:extLst>
      <p:ext uri="{BB962C8B-B14F-4D97-AF65-F5344CB8AC3E}">
        <p14:creationId xmlns:p14="http://schemas.microsoft.com/office/powerpoint/2010/main" val="1258198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2BCC95-24BF-4DDB-A47D-03702775A4C1}" type="datetimeFigureOut">
              <a:rPr lang="id-ID" smtClean="0"/>
              <a:t>17/01/2024</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33B2FA08-9D35-49B8-B14C-98BD328897C9}" type="slidenum">
              <a:rPr lang="id-ID" smtClean="0"/>
              <a:t>‹#›</a:t>
            </a:fld>
            <a:endParaRPr lang="id-ID"/>
          </a:p>
        </p:txBody>
      </p:sp>
    </p:spTree>
    <p:extLst>
      <p:ext uri="{BB962C8B-B14F-4D97-AF65-F5344CB8AC3E}">
        <p14:creationId xmlns:p14="http://schemas.microsoft.com/office/powerpoint/2010/main" val="2190985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2BCC95-24BF-4DDB-A47D-03702775A4C1}" type="datetimeFigureOut">
              <a:rPr lang="id-ID" smtClean="0"/>
              <a:t>17/01/2024</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33B2FA08-9D35-49B8-B14C-98BD328897C9}" type="slidenum">
              <a:rPr lang="id-ID" smtClean="0"/>
              <a:t>‹#›</a:t>
            </a:fld>
            <a:endParaRPr lang="id-ID"/>
          </a:p>
        </p:txBody>
      </p:sp>
    </p:spTree>
    <p:extLst>
      <p:ext uri="{BB962C8B-B14F-4D97-AF65-F5344CB8AC3E}">
        <p14:creationId xmlns:p14="http://schemas.microsoft.com/office/powerpoint/2010/main" val="199720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2BCC95-24BF-4DDB-A47D-03702775A4C1}" type="datetimeFigureOut">
              <a:rPr lang="id-ID" smtClean="0"/>
              <a:t>17/01/2024</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B2FA08-9D35-49B8-B14C-98BD328897C9}" type="slidenum">
              <a:rPr lang="id-ID" smtClean="0"/>
              <a:t>‹#›</a:t>
            </a:fld>
            <a:endParaRPr lang="id-ID"/>
          </a:p>
        </p:txBody>
      </p:sp>
    </p:spTree>
    <p:extLst>
      <p:ext uri="{BB962C8B-B14F-4D97-AF65-F5344CB8AC3E}">
        <p14:creationId xmlns:p14="http://schemas.microsoft.com/office/powerpoint/2010/main" val="2406672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608DF0-C87D-4F77-B43F-28850F1870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75E8C5-D330-41DE-A4A9-B84F1BD524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D1009-38D5-4246-A747-0CF5B81445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2ABEA2-4141-450D-B5FA-4894753685E8}" type="datetimeFigureOut">
              <a:rPr lang="en-US" smtClean="0"/>
              <a:t>1/17/2024</a:t>
            </a:fld>
            <a:endParaRPr lang="en-US"/>
          </a:p>
        </p:txBody>
      </p:sp>
      <p:sp>
        <p:nvSpPr>
          <p:cNvPr id="5" name="Footer Placeholder 4">
            <a:extLst>
              <a:ext uri="{FF2B5EF4-FFF2-40B4-BE49-F238E27FC236}">
                <a16:creationId xmlns:a16="http://schemas.microsoft.com/office/drawing/2014/main" id="{DC8F4C6F-7943-4F7F-B2A9-3C431E7F97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A607D8-4D94-4E1F-A6DA-66E4D05310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4C4682-3267-42F0-887A-3EAF67AF66B6}" type="slidenum">
              <a:rPr lang="en-US" smtClean="0"/>
              <a:t>‹#›</a:t>
            </a:fld>
            <a:endParaRPr lang="en-US"/>
          </a:p>
        </p:txBody>
      </p:sp>
    </p:spTree>
    <p:extLst>
      <p:ext uri="{BB962C8B-B14F-4D97-AF65-F5344CB8AC3E}">
        <p14:creationId xmlns:p14="http://schemas.microsoft.com/office/powerpoint/2010/main" val="2074981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5"/>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4"/>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endParaRPr lang="en-US">
              <a:solidFill>
                <a:srgbClr val="1D528D"/>
              </a:solidFill>
            </a:endParaRPr>
          </a:p>
        </p:txBody>
      </p:sp>
      <p:sp>
        <p:nvSpPr>
          <p:cNvPr id="5" name="Footer Placeholder 4"/>
          <p:cNvSpPr>
            <a:spLocks noGrp="1"/>
          </p:cNvSpPr>
          <p:nvPr>
            <p:ph type="ftr" sz="quarter" idx="3"/>
          </p:nvPr>
        </p:nvSpPr>
        <p:spPr>
          <a:xfrm>
            <a:off x="3686186"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en-US">
                <a:solidFill>
                  <a:srgbClr val="1D528D"/>
                </a:solidFill>
              </a:rPr>
              <a:t>www.themegallery.com</a:t>
            </a:r>
          </a:p>
        </p:txBody>
      </p:sp>
      <p:sp>
        <p:nvSpPr>
          <p:cNvPr id="6" name="Slide Number Placeholder 5"/>
          <p:cNvSpPr>
            <a:spLocks noGrp="1"/>
          </p:cNvSpPr>
          <p:nvPr>
            <p:ph type="sldNum" sz="quarter" idx="4"/>
          </p:nvPr>
        </p:nvSpPr>
        <p:spPr>
          <a:xfrm>
            <a:off x="9900460" y="6459787"/>
            <a:ext cx="1312025" cy="365125"/>
          </a:xfrm>
          <a:prstGeom prst="rect">
            <a:avLst/>
          </a:prstGeom>
        </p:spPr>
        <p:txBody>
          <a:bodyPr vert="horz" lIns="91440" tIns="45720" rIns="91440" bIns="45720" rtlCol="0" anchor="ctr"/>
          <a:lstStyle>
            <a:lvl1pPr algn="r">
              <a:defRPr sz="1050">
                <a:solidFill>
                  <a:srgbClr val="FFFFFF"/>
                </a:solidFill>
              </a:defRPr>
            </a:lvl1pPr>
          </a:lstStyle>
          <a:p>
            <a:pPr fontAlgn="base">
              <a:spcBef>
                <a:spcPct val="0"/>
              </a:spcBef>
              <a:spcAft>
                <a:spcPct val="0"/>
              </a:spcAft>
              <a:defRPr/>
            </a:pPr>
            <a:fld id="{96B5AF57-64DC-4522-ABB6-10430A6BBC27}" type="slidenum">
              <a:rPr lang="en-US" altLang="en-US" smtClean="0">
                <a:solidFill>
                  <a:srgbClr val="1D528D"/>
                </a:solidFill>
                <a:cs typeface="Arial" pitchFamily="34" charset="0"/>
              </a:rPr>
              <a:pPr fontAlgn="base">
                <a:spcBef>
                  <a:spcPct val="0"/>
                </a:spcBef>
                <a:spcAft>
                  <a:spcPct val="0"/>
                </a:spcAft>
                <a:defRPr/>
              </a:pPr>
              <a:t>‹#›</a:t>
            </a:fld>
            <a:endParaRPr lang="en-US" altLang="en-US">
              <a:solidFill>
                <a:srgbClr val="1D528D"/>
              </a:solidFill>
              <a:cs typeface="Arial" pitchFamily="34" charset="0"/>
            </a:endParaRP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4748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5"/>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4"/>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endParaRPr lang="en-US">
              <a:solidFill>
                <a:srgbClr val="1D528D"/>
              </a:solidFill>
            </a:endParaRPr>
          </a:p>
        </p:txBody>
      </p:sp>
      <p:sp>
        <p:nvSpPr>
          <p:cNvPr id="5" name="Footer Placeholder 4"/>
          <p:cNvSpPr>
            <a:spLocks noGrp="1"/>
          </p:cNvSpPr>
          <p:nvPr>
            <p:ph type="ftr" sz="quarter" idx="3"/>
          </p:nvPr>
        </p:nvSpPr>
        <p:spPr>
          <a:xfrm>
            <a:off x="3686186"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en-US">
                <a:solidFill>
                  <a:srgbClr val="1D528D"/>
                </a:solidFill>
              </a:rPr>
              <a:t>www.themegallery.com</a:t>
            </a:r>
          </a:p>
        </p:txBody>
      </p:sp>
      <p:sp>
        <p:nvSpPr>
          <p:cNvPr id="6" name="Slide Number Placeholder 5"/>
          <p:cNvSpPr>
            <a:spLocks noGrp="1"/>
          </p:cNvSpPr>
          <p:nvPr>
            <p:ph type="sldNum" sz="quarter" idx="4"/>
          </p:nvPr>
        </p:nvSpPr>
        <p:spPr>
          <a:xfrm>
            <a:off x="9900460" y="6459787"/>
            <a:ext cx="1312025" cy="365125"/>
          </a:xfrm>
          <a:prstGeom prst="rect">
            <a:avLst/>
          </a:prstGeom>
        </p:spPr>
        <p:txBody>
          <a:bodyPr vert="horz" lIns="91440" tIns="45720" rIns="91440" bIns="45720" rtlCol="0" anchor="ctr"/>
          <a:lstStyle>
            <a:lvl1pPr algn="r">
              <a:defRPr sz="1050">
                <a:solidFill>
                  <a:srgbClr val="FFFFFF"/>
                </a:solidFill>
              </a:defRPr>
            </a:lvl1pPr>
          </a:lstStyle>
          <a:p>
            <a:pPr fontAlgn="base">
              <a:spcBef>
                <a:spcPct val="0"/>
              </a:spcBef>
              <a:spcAft>
                <a:spcPct val="0"/>
              </a:spcAft>
              <a:defRPr/>
            </a:pPr>
            <a:fld id="{96B5AF57-64DC-4522-ABB6-10430A6BBC27}" type="slidenum">
              <a:rPr lang="en-US" altLang="en-US" smtClean="0">
                <a:solidFill>
                  <a:srgbClr val="1D528D"/>
                </a:solidFill>
                <a:cs typeface="Arial" pitchFamily="34" charset="0"/>
              </a:rPr>
              <a:pPr fontAlgn="base">
                <a:spcBef>
                  <a:spcPct val="0"/>
                </a:spcBef>
                <a:spcAft>
                  <a:spcPct val="0"/>
                </a:spcAft>
                <a:defRPr/>
              </a:pPr>
              <a:t>‹#›</a:t>
            </a:fld>
            <a:endParaRPr lang="en-US" altLang="en-US">
              <a:solidFill>
                <a:srgbClr val="1D528D"/>
              </a:solidFill>
              <a:cs typeface="Arial" pitchFamily="34" charset="0"/>
            </a:endParaRP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866315"/>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5.xml"/><Relationship Id="rId4" Type="http://schemas.openxmlformats.org/officeDocument/2006/relationships/image" Target="../media/image27.emf"/></Relationships>
</file>

<file path=ppt/slides/_rels/slide4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sv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svg"/><Relationship Id="rId2" Type="http://schemas.openxmlformats.org/officeDocument/2006/relationships/image" Target="../media/image37.png"/><Relationship Id="rId16" Type="http://schemas.openxmlformats.org/officeDocument/2006/relationships/image" Target="../media/image51.png"/><Relationship Id="rId1" Type="http://schemas.openxmlformats.org/officeDocument/2006/relationships/slideLayout" Target="../slideLayouts/slideLayout25.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image" Target="../media/image54.sv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5.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close up of a sign  Description automatically generated">
            <a:extLst>
              <a:ext uri="{FF2B5EF4-FFF2-40B4-BE49-F238E27FC236}">
                <a16:creationId xmlns:a16="http://schemas.microsoft.com/office/drawing/2014/main" id="{E0C90412-5598-44A6-9AAC-460911EA4A7C}"/>
              </a:ext>
            </a:extLst>
          </p:cNvPr>
          <p:cNvPicPr>
            <a:picLocks noChangeAspect="1"/>
          </p:cNvPicPr>
          <p:nvPr/>
        </p:nvPicPr>
        <p:blipFill rotWithShape="1">
          <a:blip r:embed="rId3">
            <a:extLst>
              <a:ext uri="{28A0092B-C50C-407E-A947-70E740481C1C}">
                <a14:useLocalDpi xmlns:a14="http://schemas.microsoft.com/office/drawing/2010/main" val="0"/>
              </a:ext>
            </a:extLst>
          </a:blip>
          <a:srcRect r="59750"/>
          <a:stretch/>
        </p:blipFill>
        <p:spPr>
          <a:xfrm>
            <a:off x="20" y="10"/>
            <a:ext cx="4580077" cy="6400784"/>
          </a:xfrm>
          <a:prstGeom prst="rect">
            <a:avLst/>
          </a:prstGeom>
        </p:spPr>
      </p:pic>
      <p:pic>
        <p:nvPicPr>
          <p:cNvPr id="38" name="Picture 37" descr="A picture containing drawing, device  Description automatically generated">
            <a:extLst>
              <a:ext uri="{FF2B5EF4-FFF2-40B4-BE49-F238E27FC236}">
                <a16:creationId xmlns:a16="http://schemas.microsoft.com/office/drawing/2014/main" id="{F5951A1D-2369-47C4-A85C-56745ED4EA36}"/>
              </a:ext>
            </a:extLst>
          </p:cNvPr>
          <p:cNvPicPr>
            <a:picLocks noChangeAspect="1"/>
          </p:cNvPicPr>
          <p:nvPr/>
        </p:nvPicPr>
        <p:blipFill rotWithShape="1">
          <a:blip r:embed="rId4">
            <a:extLst>
              <a:ext uri="{28A0092B-C50C-407E-A947-70E740481C1C}">
                <a14:useLocalDpi xmlns:a14="http://schemas.microsoft.com/office/drawing/2010/main" val="0"/>
              </a:ext>
            </a:extLst>
          </a:blip>
          <a:srcRect l="27648" t="90352"/>
          <a:stretch/>
        </p:blipFill>
        <p:spPr>
          <a:xfrm>
            <a:off x="0" y="6286691"/>
            <a:ext cx="12192001" cy="689610"/>
          </a:xfrm>
          <a:prstGeom prst="rect">
            <a:avLst/>
          </a:prstGeom>
          <a:ln>
            <a:noFill/>
          </a:ln>
          <a:effectLst>
            <a:outerShdw blurRad="190500" algn="tl" rotWithShape="0">
              <a:srgbClr val="000000">
                <a:alpha val="70000"/>
              </a:srgbClr>
            </a:outerShdw>
          </a:effectLst>
        </p:spPr>
      </p:pic>
      <p:sp>
        <p:nvSpPr>
          <p:cNvPr id="54" name="Slide Number Placeholder 53">
            <a:extLst>
              <a:ext uri="{FF2B5EF4-FFF2-40B4-BE49-F238E27FC236}">
                <a16:creationId xmlns:a16="http://schemas.microsoft.com/office/drawing/2014/main" id="{22006218-6B40-4E30-BE61-A45EC0250CB8}"/>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8D1FB61-2C5F-4ADC-AB16-BB26BB2A5BBA}"/>
              </a:ext>
            </a:extLst>
          </p:cNvPr>
          <p:cNvSpPr txBox="1"/>
          <p:nvPr/>
        </p:nvSpPr>
        <p:spPr>
          <a:xfrm>
            <a:off x="4969839" y="1445043"/>
            <a:ext cx="433054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Pertemuan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1: Official Statistics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Lanjutan</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746D3BE4-C158-4F97-9DC1-4B14C4150352}"/>
              </a:ext>
            </a:extLst>
          </p:cNvPr>
          <p:cNvSpPr txBox="1">
            <a:spLocks/>
          </p:cNvSpPr>
          <p:nvPr/>
        </p:nvSpPr>
        <p:spPr>
          <a:xfrm>
            <a:off x="4580096" y="2004788"/>
            <a:ext cx="7611884" cy="18033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SATU</a:t>
            </a:r>
            <a:r>
              <a:rPr kumimoji="0" lang="en-US" sz="4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 DATA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INDONESIA</a:t>
            </a:r>
            <a:endParaRPr kumimoji="0" lang="id-ID"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576307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3769" y="129673"/>
            <a:ext cx="9601200" cy="789907"/>
          </a:xfrm>
        </p:spPr>
        <p:txBody>
          <a:bodyPr/>
          <a:lstStyle/>
          <a:p>
            <a:r>
              <a:rPr lang="id-ID" b="1" dirty="0"/>
              <a:t>Manfaat </a:t>
            </a:r>
            <a:r>
              <a:rPr lang="en-US" b="1" dirty="0"/>
              <a:t>D</a:t>
            </a:r>
            <a:r>
              <a:rPr lang="id-ID" b="1" dirty="0"/>
              <a:t>ata </a:t>
            </a:r>
            <a:r>
              <a:rPr lang="en-US" b="1" dirty="0"/>
              <a:t>T</a:t>
            </a:r>
            <a:r>
              <a:rPr lang="id-ID" b="1" dirty="0"/>
              <a:t>erbuka</a:t>
            </a:r>
          </a:p>
        </p:txBody>
      </p:sp>
      <p:sp>
        <p:nvSpPr>
          <p:cNvPr id="3" name="Content Placeholder 2"/>
          <p:cNvSpPr>
            <a:spLocks noGrp="1"/>
          </p:cNvSpPr>
          <p:nvPr>
            <p:ph idx="4294967295"/>
          </p:nvPr>
        </p:nvSpPr>
        <p:spPr>
          <a:xfrm>
            <a:off x="842211" y="1299410"/>
            <a:ext cx="11273589" cy="5009900"/>
          </a:xfrm>
        </p:spPr>
        <p:txBody>
          <a:bodyPr>
            <a:normAutofit fontScale="85000" lnSpcReduction="20000"/>
          </a:bodyPr>
          <a:lstStyle/>
          <a:p>
            <a:pPr marL="288925" indent="-288925">
              <a:buFont typeface="+mj-lt"/>
              <a:buAutoNum type="arabicPeriod"/>
            </a:pPr>
            <a:r>
              <a:rPr lang="id-ID" sz="2600" b="0" i="0" dirty="0">
                <a:solidFill>
                  <a:srgbClr val="444444"/>
                </a:solidFill>
                <a:effectLst/>
                <a:latin typeface="Montserrat"/>
              </a:rPr>
              <a:t>Memungkinkan koordinasi pembangunan yang lebih efektif dalam setiap jajaran pemerintahan seperti jajaran antara divisi dan lembaga dalam pemerintahan memungkinkan pembangunan lebih lancar</a:t>
            </a:r>
          </a:p>
          <a:p>
            <a:pPr marL="288925" indent="-288925">
              <a:buFont typeface="+mj-lt"/>
              <a:buAutoNum type="arabicPeriod"/>
            </a:pPr>
            <a:r>
              <a:rPr lang="id-ID" sz="2600" b="0" i="0" dirty="0">
                <a:solidFill>
                  <a:srgbClr val="444444"/>
                </a:solidFill>
                <a:effectLst/>
                <a:latin typeface="Montserrat"/>
              </a:rPr>
              <a:t>Meningkatkan pertumbuhan sosial ekonolmi</a:t>
            </a:r>
          </a:p>
          <a:p>
            <a:pPr marL="288925" indent="-288925">
              <a:buFont typeface="+mj-lt"/>
              <a:buAutoNum type="arabicPeriod"/>
            </a:pPr>
            <a:r>
              <a:rPr lang="id-ID" sz="2600" b="0" i="0" dirty="0">
                <a:solidFill>
                  <a:srgbClr val="444444"/>
                </a:solidFill>
                <a:effectLst/>
                <a:latin typeface="Montserrat"/>
              </a:rPr>
              <a:t>Membantu penyelesaian isu isu sosial</a:t>
            </a:r>
          </a:p>
          <a:p>
            <a:pPr marL="288925" indent="-288925">
              <a:buFont typeface="+mj-lt"/>
              <a:buAutoNum type="arabicPeriod"/>
            </a:pPr>
            <a:r>
              <a:rPr lang="id-ID" sz="2600" b="0" i="0" dirty="0">
                <a:solidFill>
                  <a:srgbClr val="444444"/>
                </a:solidFill>
                <a:effectLst/>
                <a:latin typeface="Montserrat"/>
              </a:rPr>
              <a:t>Meningkatkan kualitas layanan publik</a:t>
            </a:r>
          </a:p>
          <a:p>
            <a:pPr marL="288925" indent="-288925">
              <a:buFont typeface="+mj-lt"/>
              <a:buAutoNum type="arabicPeriod"/>
            </a:pPr>
            <a:r>
              <a:rPr lang="id-ID" sz="2600" b="0" i="0" dirty="0">
                <a:solidFill>
                  <a:srgbClr val="444444"/>
                </a:solidFill>
                <a:effectLst/>
                <a:latin typeface="Montserrat"/>
              </a:rPr>
              <a:t>Pemerataan informasi kepada masyarakat karena dapat diakses diseluruh daerah Indonesia</a:t>
            </a:r>
          </a:p>
          <a:p>
            <a:pPr marL="288925" indent="-288925">
              <a:buFont typeface="+mj-lt"/>
              <a:buAutoNum type="arabicPeriod"/>
            </a:pPr>
            <a:r>
              <a:rPr lang="id-ID" sz="2600" b="0" i="0" dirty="0">
                <a:solidFill>
                  <a:srgbClr val="444444"/>
                </a:solidFill>
                <a:effectLst/>
                <a:latin typeface="Montserrat"/>
              </a:rPr>
              <a:t>Meningkatkan masyarakat penerima informasi pasif dapat menjadi pencari informasi aktif </a:t>
            </a:r>
          </a:p>
          <a:p>
            <a:pPr marL="288925" indent="-288925">
              <a:buFont typeface="+mj-lt"/>
              <a:buAutoNum type="arabicPeriod"/>
            </a:pPr>
            <a:r>
              <a:rPr lang="id-ID" sz="2600" b="0" i="0" dirty="0">
                <a:solidFill>
                  <a:srgbClr val="444444"/>
                </a:solidFill>
                <a:effectLst/>
                <a:latin typeface="Montserrat"/>
              </a:rPr>
              <a:t>Meningkatkan kesadaran masyarakat akan informasi terbuka menjadi semakin tinggi</a:t>
            </a:r>
          </a:p>
          <a:p>
            <a:pPr marL="288925" indent="-288925">
              <a:buFont typeface="+mj-lt"/>
              <a:buAutoNum type="arabicPeriod"/>
            </a:pPr>
            <a:r>
              <a:rPr lang="id-ID" sz="2600" b="0" i="0" dirty="0">
                <a:solidFill>
                  <a:srgbClr val="444444"/>
                </a:solidFill>
                <a:effectLst/>
                <a:latin typeface="Montserrat"/>
              </a:rPr>
              <a:t>Meningkatkan kepercayaan kepada pemerintah</a:t>
            </a:r>
          </a:p>
          <a:p>
            <a:pPr marL="288925" indent="-288925">
              <a:buFont typeface="+mj-lt"/>
              <a:buAutoNum type="arabicPeriod"/>
            </a:pPr>
            <a:r>
              <a:rPr lang="id-ID" sz="2600" b="0" i="0" dirty="0">
                <a:solidFill>
                  <a:srgbClr val="444444"/>
                </a:solidFill>
                <a:effectLst/>
                <a:latin typeface="Montserrat"/>
              </a:rPr>
              <a:t>Meningkatan sinergi antara pemerintah dan juga masyarakat</a:t>
            </a:r>
          </a:p>
          <a:p>
            <a:endParaRPr lang="id-ID" dirty="0"/>
          </a:p>
        </p:txBody>
      </p:sp>
    </p:spTree>
    <p:extLst>
      <p:ext uri="{BB962C8B-B14F-4D97-AF65-F5344CB8AC3E}">
        <p14:creationId xmlns:p14="http://schemas.microsoft.com/office/powerpoint/2010/main" val="20454788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ED791-D502-4B0A-A3B4-BC03FB0252B1}"/>
              </a:ext>
            </a:extLst>
          </p:cNvPr>
          <p:cNvSpPr>
            <a:spLocks noGrp="1"/>
          </p:cNvSpPr>
          <p:nvPr>
            <p:ph type="title" idx="4294967295"/>
          </p:nvPr>
        </p:nvSpPr>
        <p:spPr>
          <a:xfrm>
            <a:off x="409074" y="365126"/>
            <a:ext cx="10106526" cy="1042570"/>
          </a:xfrm>
        </p:spPr>
        <p:txBody>
          <a:bodyPr/>
          <a:lstStyle/>
          <a:p>
            <a:pPr algn="l" rtl="0"/>
            <a:r>
              <a:rPr lang="en-US" b="1" dirty="0" err="1"/>
              <a:t>Mendefinisikan</a:t>
            </a:r>
            <a:r>
              <a:rPr lang="en-US" b="1" dirty="0"/>
              <a:t> Data Terbuka (1)</a:t>
            </a:r>
          </a:p>
        </p:txBody>
      </p:sp>
      <p:sp>
        <p:nvSpPr>
          <p:cNvPr id="3" name="Content Placeholder 2">
            <a:extLst>
              <a:ext uri="{FF2B5EF4-FFF2-40B4-BE49-F238E27FC236}">
                <a16:creationId xmlns:a16="http://schemas.microsoft.com/office/drawing/2014/main" id="{2715AF37-49DB-4116-9879-72E509238929}"/>
              </a:ext>
            </a:extLst>
          </p:cNvPr>
          <p:cNvSpPr>
            <a:spLocks noGrp="1"/>
          </p:cNvSpPr>
          <p:nvPr>
            <p:ph idx="4294967295"/>
          </p:nvPr>
        </p:nvSpPr>
        <p:spPr>
          <a:xfrm>
            <a:off x="974558" y="1825625"/>
            <a:ext cx="10395284" cy="4351338"/>
          </a:xfrm>
        </p:spPr>
        <p:txBody>
          <a:bodyPr>
            <a:normAutofit lnSpcReduction="10000"/>
          </a:bodyPr>
          <a:lstStyle/>
          <a:p>
            <a:pPr algn="l" rtl="0"/>
            <a:r>
              <a:rPr lang="en-US" sz="2800" dirty="0">
                <a:solidFill>
                  <a:prstClr val="black"/>
                </a:solidFill>
                <a:latin typeface="Calibri" panose="020F0502020204030204"/>
              </a:rPr>
              <a:t>Pada tahun 2005 Rufus Pollock dan Open Knowledge Foundation mengusulkan definisi komprehensif dari data terbuka, yang dibangun di atas dasar Definisi Opensource.(Pollock R, 2005 dan Open Knowledge Foundation. nd)</a:t>
            </a:r>
          </a:p>
          <a:p>
            <a:pPr algn="l" rtl="0"/>
            <a:r>
              <a:rPr lang="en-US" sz="2800" dirty="0">
                <a:solidFill>
                  <a:prstClr val="black"/>
                </a:solidFill>
                <a:latin typeface="Calibri" panose="020F0502020204030204"/>
              </a:rPr>
              <a:t>Dalam pengantar Open Definition 2.1, Open Knowledge Foundation mendefinisikan open sebagai: </a:t>
            </a:r>
            <a:r>
              <a:rPr lang="en-US" sz="2800" i="1" dirty="0">
                <a:solidFill>
                  <a:prstClr val="black"/>
                </a:solidFill>
                <a:latin typeface="Calibri" panose="020F0502020204030204"/>
              </a:rPr>
              <a:t>“Open means anyone can freely access, use, modify, and share for any purpose (subject, at most, to requirements that preserve provenance and openness).</a:t>
            </a:r>
          </a:p>
          <a:p>
            <a:pPr algn="l" rtl="0"/>
            <a:r>
              <a:rPr lang="en-US" sz="2800" i="1" dirty="0">
                <a:solidFill>
                  <a:prstClr val="black"/>
                </a:solidFill>
                <a:latin typeface="Calibri" panose="020F0502020204030204"/>
              </a:rPr>
              <a:t>” </a:t>
            </a:r>
            <a:r>
              <a:rPr lang="en-US" sz="2800" dirty="0">
                <a:solidFill>
                  <a:prstClr val="black"/>
                </a:solidFill>
                <a:latin typeface="Calibri" panose="020F0502020204030204"/>
              </a:rPr>
              <a:t>Dan </a:t>
            </a:r>
            <a:r>
              <a:rPr lang="en-US" sz="2800" dirty="0" err="1">
                <a:solidFill>
                  <a:prstClr val="black"/>
                </a:solidFill>
                <a:latin typeface="Calibri" panose="020F0502020204030204"/>
              </a:rPr>
              <a:t>mendefinisikan</a:t>
            </a:r>
            <a:r>
              <a:rPr lang="en-US" sz="2800" dirty="0">
                <a:solidFill>
                  <a:prstClr val="black"/>
                </a:solidFill>
                <a:latin typeface="Calibri" panose="020F0502020204030204"/>
              </a:rPr>
              <a:t> data </a:t>
            </a:r>
            <a:r>
              <a:rPr lang="en-US" sz="2800" dirty="0" err="1">
                <a:solidFill>
                  <a:prstClr val="black"/>
                </a:solidFill>
                <a:latin typeface="Calibri" panose="020F0502020204030204"/>
              </a:rPr>
              <a:t>terbuka</a:t>
            </a:r>
            <a:r>
              <a:rPr lang="en-US" sz="2800" dirty="0">
                <a:solidFill>
                  <a:prstClr val="black"/>
                </a:solidFill>
                <a:latin typeface="Calibri" panose="020F0502020204030204"/>
              </a:rPr>
              <a:t> </a:t>
            </a:r>
            <a:r>
              <a:rPr lang="en-US" sz="2800" dirty="0" err="1">
                <a:solidFill>
                  <a:prstClr val="black"/>
                </a:solidFill>
                <a:latin typeface="Calibri" panose="020F0502020204030204"/>
              </a:rPr>
              <a:t>sebagai</a:t>
            </a:r>
            <a:r>
              <a:rPr kumimoji="0" lang="en-US" sz="2800" b="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:“Open data and content can be freely used, modified, and shared by anyone for any purpose”</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Open Knowledge Foundation. n.d.)</a:t>
            </a:r>
            <a:endParaRPr lang="en-US" sz="2800" i="1" dirty="0">
              <a:solidFill>
                <a:prstClr val="black"/>
              </a:solidFill>
              <a:latin typeface="Calibri" panose="020F0502020204030204"/>
            </a:endParaRPr>
          </a:p>
        </p:txBody>
      </p:sp>
    </p:spTree>
    <p:extLst>
      <p:ext uri="{BB962C8B-B14F-4D97-AF65-F5344CB8AC3E}">
        <p14:creationId xmlns:p14="http://schemas.microsoft.com/office/powerpoint/2010/main" val="13104715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ED791-D502-4B0A-A3B4-BC03FB0252B1}"/>
              </a:ext>
            </a:extLst>
          </p:cNvPr>
          <p:cNvSpPr>
            <a:spLocks noGrp="1"/>
          </p:cNvSpPr>
          <p:nvPr>
            <p:ph type="title" idx="4294967295"/>
          </p:nvPr>
        </p:nvSpPr>
        <p:spPr>
          <a:xfrm>
            <a:off x="481262" y="365126"/>
            <a:ext cx="10034337" cy="741780"/>
          </a:xfrm>
        </p:spPr>
        <p:txBody>
          <a:bodyPr/>
          <a:lstStyle/>
          <a:p>
            <a:pPr algn="l" rtl="0"/>
            <a:r>
              <a:rPr lang="en-US" b="1" dirty="0"/>
              <a:t>Mendefinisikan data terbuka (2)</a:t>
            </a:r>
          </a:p>
        </p:txBody>
      </p:sp>
      <p:sp>
        <p:nvSpPr>
          <p:cNvPr id="3" name="Content Placeholder 2">
            <a:extLst>
              <a:ext uri="{FF2B5EF4-FFF2-40B4-BE49-F238E27FC236}">
                <a16:creationId xmlns:a16="http://schemas.microsoft.com/office/drawing/2014/main" id="{2715AF37-49DB-4116-9879-72E509238929}"/>
              </a:ext>
            </a:extLst>
          </p:cNvPr>
          <p:cNvSpPr>
            <a:spLocks noGrp="1"/>
          </p:cNvSpPr>
          <p:nvPr>
            <p:ph idx="4294967295"/>
          </p:nvPr>
        </p:nvSpPr>
        <p:spPr>
          <a:xfrm>
            <a:off x="601578" y="1491916"/>
            <a:ext cx="11105147" cy="4836695"/>
          </a:xfrm>
        </p:spPr>
        <p:txBody>
          <a:bodyPr>
            <a:normAutofit fontScale="92500" lnSpcReduction="20000"/>
          </a:bodyPr>
          <a:lstStyle/>
          <a:p>
            <a:pPr marL="0" indent="0" algn="l" rtl="0">
              <a:spcBef>
                <a:spcPts val="0"/>
              </a:spcBef>
              <a:buNone/>
            </a:pPr>
            <a:r>
              <a:rPr lang="en-US" sz="3000" dirty="0">
                <a:solidFill>
                  <a:prstClr val="black"/>
                </a:solidFill>
                <a:latin typeface="Calibri" panose="020F0502020204030204"/>
              </a:rPr>
              <a:t>The Open Definition 2.1. memiliki empat elemen atau prinsip yang mendefinisikan sebuah karya terbuka:</a:t>
            </a:r>
          </a:p>
          <a:p>
            <a:pPr marL="0" indent="0" algn="l" rtl="0">
              <a:spcBef>
                <a:spcPts val="0"/>
              </a:spcBef>
              <a:buNone/>
            </a:pPr>
            <a:r>
              <a:rPr lang="en-US" sz="2800" b="1" dirty="0">
                <a:solidFill>
                  <a:srgbClr val="0070C0"/>
                </a:solidFill>
                <a:latin typeface="Calibri" panose="020F0502020204030204"/>
              </a:rPr>
              <a:t>1. </a:t>
            </a:r>
            <a:r>
              <a:rPr lang="en-US" sz="2800" b="1" i="1" dirty="0">
                <a:solidFill>
                  <a:srgbClr val="0070C0"/>
                </a:solidFill>
                <a:latin typeface="Calibri" panose="020F0502020204030204"/>
              </a:rPr>
              <a:t>Open License or Status </a:t>
            </a:r>
          </a:p>
          <a:p>
            <a:pPr marL="0" indent="0" algn="l" rtl="0">
              <a:spcBef>
                <a:spcPts val="0"/>
              </a:spcBef>
              <a:buNone/>
            </a:pPr>
            <a:r>
              <a:rPr lang="en-US" sz="2800" dirty="0" err="1">
                <a:solidFill>
                  <a:prstClr val="black"/>
                </a:solidFill>
                <a:latin typeface="Calibri" panose="020F0502020204030204"/>
              </a:rPr>
              <a:t>Karya</a:t>
            </a:r>
            <a:r>
              <a:rPr lang="en-US" sz="2800" dirty="0">
                <a:solidFill>
                  <a:prstClr val="black"/>
                </a:solidFill>
                <a:latin typeface="Calibri" panose="020F0502020204030204"/>
              </a:rPr>
              <a:t> </a:t>
            </a:r>
            <a:r>
              <a:rPr lang="en-US" sz="2800" dirty="0" err="1">
                <a:solidFill>
                  <a:prstClr val="black"/>
                </a:solidFill>
                <a:latin typeface="Calibri" panose="020F0502020204030204"/>
              </a:rPr>
              <a:t>harus</a:t>
            </a:r>
            <a:r>
              <a:rPr lang="en-US" sz="2800" dirty="0">
                <a:solidFill>
                  <a:prstClr val="black"/>
                </a:solidFill>
                <a:latin typeface="Calibri" panose="020F0502020204030204"/>
              </a:rPr>
              <a:t> </a:t>
            </a:r>
            <a:r>
              <a:rPr lang="en-US" sz="2800" dirty="0" err="1">
                <a:solidFill>
                  <a:prstClr val="black"/>
                </a:solidFill>
                <a:latin typeface="Calibri" panose="020F0502020204030204"/>
              </a:rPr>
              <a:t>berada</a:t>
            </a:r>
            <a:r>
              <a:rPr lang="en-US" sz="2800" dirty="0">
                <a:solidFill>
                  <a:prstClr val="black"/>
                </a:solidFill>
                <a:latin typeface="Calibri" panose="020F0502020204030204"/>
              </a:rPr>
              <a:t> </a:t>
            </a:r>
            <a:r>
              <a:rPr lang="en-US" sz="2800" dirty="0" err="1">
                <a:solidFill>
                  <a:prstClr val="black"/>
                </a:solidFill>
                <a:latin typeface="Calibri" panose="020F0502020204030204"/>
              </a:rPr>
              <a:t>dalam</a:t>
            </a:r>
            <a:r>
              <a:rPr lang="en-US" sz="2800" dirty="0">
                <a:solidFill>
                  <a:prstClr val="black"/>
                </a:solidFill>
                <a:latin typeface="Calibri" panose="020F0502020204030204"/>
              </a:rPr>
              <a:t> domain </a:t>
            </a:r>
            <a:r>
              <a:rPr lang="en-US" sz="2800" dirty="0" err="1">
                <a:solidFill>
                  <a:prstClr val="black"/>
                </a:solidFill>
                <a:latin typeface="Calibri" panose="020F0502020204030204"/>
              </a:rPr>
              <a:t>publik</a:t>
            </a:r>
            <a:r>
              <a:rPr lang="en-US" sz="2800" dirty="0">
                <a:solidFill>
                  <a:prstClr val="black"/>
                </a:solidFill>
                <a:latin typeface="Calibri" panose="020F0502020204030204"/>
              </a:rPr>
              <a:t> </a:t>
            </a:r>
            <a:r>
              <a:rPr lang="en-US" sz="2800" dirty="0" err="1">
                <a:solidFill>
                  <a:prstClr val="black"/>
                </a:solidFill>
                <a:latin typeface="Calibri" panose="020F0502020204030204"/>
              </a:rPr>
              <a:t>atau</a:t>
            </a:r>
            <a:r>
              <a:rPr lang="en-US" sz="2800" dirty="0">
                <a:solidFill>
                  <a:prstClr val="black"/>
                </a:solidFill>
                <a:latin typeface="Calibri" panose="020F0502020204030204"/>
              </a:rPr>
              <a:t> </a:t>
            </a:r>
            <a:r>
              <a:rPr lang="en-US" sz="2800" dirty="0" err="1">
                <a:solidFill>
                  <a:prstClr val="black"/>
                </a:solidFill>
                <a:latin typeface="Calibri" panose="020F0502020204030204"/>
              </a:rPr>
              <a:t>disediakan</a:t>
            </a:r>
            <a:r>
              <a:rPr lang="en-US" sz="2800" dirty="0">
                <a:solidFill>
                  <a:prstClr val="black"/>
                </a:solidFill>
                <a:latin typeface="Calibri" panose="020F0502020204030204"/>
              </a:rPr>
              <a:t> di </a:t>
            </a:r>
            <a:r>
              <a:rPr lang="en-US" sz="2800" dirty="0" err="1">
                <a:solidFill>
                  <a:prstClr val="black"/>
                </a:solidFill>
                <a:latin typeface="Calibri" panose="020F0502020204030204"/>
              </a:rPr>
              <a:t>bawah</a:t>
            </a:r>
            <a:r>
              <a:rPr lang="en-US" sz="2800" dirty="0">
                <a:solidFill>
                  <a:prstClr val="black"/>
                </a:solidFill>
                <a:latin typeface="Calibri" panose="020F0502020204030204"/>
              </a:rPr>
              <a:t> </a:t>
            </a:r>
            <a:r>
              <a:rPr lang="en-US" sz="2800" dirty="0" err="1">
                <a:solidFill>
                  <a:prstClr val="black"/>
                </a:solidFill>
                <a:latin typeface="Calibri" panose="020F0502020204030204"/>
              </a:rPr>
              <a:t>lisensi</a:t>
            </a:r>
            <a:r>
              <a:rPr lang="en-US" sz="2800" dirty="0">
                <a:solidFill>
                  <a:prstClr val="black"/>
                </a:solidFill>
                <a:latin typeface="Calibri" panose="020F0502020204030204"/>
              </a:rPr>
              <a:t> </a:t>
            </a:r>
            <a:r>
              <a:rPr lang="en-US" sz="2800" dirty="0" err="1">
                <a:solidFill>
                  <a:prstClr val="black"/>
                </a:solidFill>
                <a:latin typeface="Calibri" panose="020F0502020204030204"/>
              </a:rPr>
              <a:t>terbuka</a:t>
            </a:r>
            <a:r>
              <a:rPr lang="en-US" sz="2800" dirty="0">
                <a:solidFill>
                  <a:prstClr val="black"/>
                </a:solidFill>
                <a:latin typeface="Calibri" panose="020F0502020204030204"/>
              </a:rPr>
              <a:t>.</a:t>
            </a:r>
          </a:p>
          <a:p>
            <a:pPr marL="0" indent="0" algn="l" rtl="0">
              <a:spcBef>
                <a:spcPts val="0"/>
              </a:spcBef>
              <a:buNone/>
            </a:pPr>
            <a:r>
              <a:rPr lang="en-US" sz="2800" b="1" dirty="0">
                <a:solidFill>
                  <a:srgbClr val="0070C0"/>
                </a:solidFill>
                <a:latin typeface="Calibri" panose="020F0502020204030204"/>
              </a:rPr>
              <a:t>2. </a:t>
            </a:r>
            <a:r>
              <a:rPr lang="en-US" sz="2800" b="1" i="1" dirty="0">
                <a:solidFill>
                  <a:srgbClr val="0070C0"/>
                </a:solidFill>
                <a:latin typeface="Calibri" panose="020F0502020204030204"/>
              </a:rPr>
              <a:t>Access</a:t>
            </a:r>
            <a:r>
              <a:rPr lang="en-US" sz="2800" b="1" dirty="0">
                <a:solidFill>
                  <a:srgbClr val="0070C0"/>
                </a:solidFill>
                <a:latin typeface="Calibri" panose="020F0502020204030204"/>
              </a:rPr>
              <a:t> </a:t>
            </a:r>
          </a:p>
          <a:p>
            <a:pPr marL="0" indent="0" algn="l" rtl="0">
              <a:spcBef>
                <a:spcPts val="0"/>
              </a:spcBef>
              <a:buNone/>
            </a:pPr>
            <a:r>
              <a:rPr lang="en-US" sz="2800" dirty="0" err="1">
                <a:solidFill>
                  <a:prstClr val="black"/>
                </a:solidFill>
                <a:latin typeface="Calibri" panose="020F0502020204030204"/>
              </a:rPr>
              <a:t>Karya</a:t>
            </a:r>
            <a:r>
              <a:rPr lang="en-US" sz="2800" dirty="0">
                <a:solidFill>
                  <a:prstClr val="black"/>
                </a:solidFill>
                <a:latin typeface="Calibri" panose="020F0502020204030204"/>
              </a:rPr>
              <a:t> harus disediakan secara keseluruhan dan tidak lebih dari biaya reproduksi satu kali yang wajar, dan harus dapat diunduh melalui Internet tanpa biaya.</a:t>
            </a:r>
          </a:p>
          <a:p>
            <a:pPr marL="0" indent="0" algn="l" rtl="0">
              <a:spcBef>
                <a:spcPts val="0"/>
              </a:spcBef>
              <a:buNone/>
            </a:pPr>
            <a:r>
              <a:rPr lang="en-US" sz="2800" b="1" dirty="0">
                <a:solidFill>
                  <a:srgbClr val="0070C0"/>
                </a:solidFill>
                <a:latin typeface="Calibri" panose="020F0502020204030204"/>
              </a:rPr>
              <a:t>3. </a:t>
            </a:r>
            <a:r>
              <a:rPr lang="en-US" sz="2800" b="1" i="1" dirty="0">
                <a:solidFill>
                  <a:srgbClr val="0070C0"/>
                </a:solidFill>
                <a:latin typeface="Calibri" panose="020F0502020204030204"/>
              </a:rPr>
              <a:t>Machine Readability </a:t>
            </a:r>
          </a:p>
          <a:p>
            <a:pPr marL="0" indent="0" algn="l" rtl="0">
              <a:spcBef>
                <a:spcPts val="0"/>
              </a:spcBef>
              <a:buNone/>
            </a:pPr>
            <a:r>
              <a:rPr lang="en-US" sz="2800" dirty="0" err="1">
                <a:solidFill>
                  <a:prstClr val="black"/>
                </a:solidFill>
                <a:latin typeface="Calibri" panose="020F0502020204030204"/>
              </a:rPr>
              <a:t>Pekerjaan</a:t>
            </a:r>
            <a:r>
              <a:rPr lang="en-US" sz="2800" dirty="0">
                <a:solidFill>
                  <a:prstClr val="black"/>
                </a:solidFill>
                <a:latin typeface="Calibri" panose="020F0502020204030204"/>
              </a:rPr>
              <a:t> harus disediakan dalam bentuk yang siap diproses oleh komputer dan di mana elemen individu dari pekerjaan dapat dengan mudah diakses dan dimodifikasi.</a:t>
            </a:r>
          </a:p>
          <a:p>
            <a:pPr marL="0" indent="0" algn="l" rtl="0">
              <a:spcBef>
                <a:spcPts val="0"/>
              </a:spcBef>
              <a:buNone/>
            </a:pPr>
            <a:r>
              <a:rPr lang="en-US" sz="2800" b="1" dirty="0">
                <a:solidFill>
                  <a:srgbClr val="0070C0"/>
                </a:solidFill>
                <a:latin typeface="Calibri" panose="020F0502020204030204"/>
              </a:rPr>
              <a:t>4. </a:t>
            </a:r>
            <a:r>
              <a:rPr lang="en-US" sz="2800" b="1" i="1" dirty="0">
                <a:solidFill>
                  <a:srgbClr val="0070C0"/>
                </a:solidFill>
                <a:latin typeface="Calibri" panose="020F0502020204030204"/>
              </a:rPr>
              <a:t>Open Format </a:t>
            </a:r>
          </a:p>
          <a:p>
            <a:pPr marL="0" indent="0" algn="l" rtl="0">
              <a:spcBef>
                <a:spcPts val="0"/>
              </a:spcBef>
              <a:buNone/>
            </a:pPr>
            <a:r>
              <a:rPr lang="en-US" sz="2800" dirty="0" err="1">
                <a:solidFill>
                  <a:prstClr val="black"/>
                </a:solidFill>
                <a:latin typeface="Calibri" panose="020F0502020204030204"/>
              </a:rPr>
              <a:t>Karya</a:t>
            </a:r>
            <a:r>
              <a:rPr lang="en-US" sz="2800" dirty="0">
                <a:solidFill>
                  <a:prstClr val="black"/>
                </a:solidFill>
                <a:latin typeface="Calibri" panose="020F0502020204030204"/>
              </a:rPr>
              <a:t> harus disediakan dalam format terbuka. Format terbuka adalah format yang tidak memberikan batasan, moneter atau lainnya, pada penggunaannya dan dapat sepenuhnya diproses dengan setidaknya satu alat perangkat lunak bebas/gratis/sumber terbuka.</a:t>
            </a:r>
          </a:p>
        </p:txBody>
      </p:sp>
    </p:spTree>
    <p:extLst>
      <p:ext uri="{BB962C8B-B14F-4D97-AF65-F5344CB8AC3E}">
        <p14:creationId xmlns:p14="http://schemas.microsoft.com/office/powerpoint/2010/main" val="10829923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ED791-D502-4B0A-A3B4-BC03FB0252B1}"/>
              </a:ext>
            </a:extLst>
          </p:cNvPr>
          <p:cNvSpPr>
            <a:spLocks noGrp="1"/>
          </p:cNvSpPr>
          <p:nvPr>
            <p:ph type="title" idx="4294967295"/>
          </p:nvPr>
        </p:nvSpPr>
        <p:spPr>
          <a:xfrm>
            <a:off x="529388" y="204537"/>
            <a:ext cx="9986211" cy="854243"/>
          </a:xfrm>
        </p:spPr>
        <p:txBody>
          <a:bodyPr>
            <a:normAutofit/>
          </a:bodyPr>
          <a:lstStyle/>
          <a:p>
            <a:pPr algn="l" rtl="0"/>
            <a:r>
              <a:rPr lang="en-US" dirty="0"/>
              <a:t>Mendefinisikan data terbuka (3)</a:t>
            </a:r>
          </a:p>
        </p:txBody>
      </p:sp>
      <p:sp>
        <p:nvSpPr>
          <p:cNvPr id="3" name="Content Placeholder 2">
            <a:extLst>
              <a:ext uri="{FF2B5EF4-FFF2-40B4-BE49-F238E27FC236}">
                <a16:creationId xmlns:a16="http://schemas.microsoft.com/office/drawing/2014/main" id="{2715AF37-49DB-4116-9879-72E509238929}"/>
              </a:ext>
            </a:extLst>
          </p:cNvPr>
          <p:cNvSpPr>
            <a:spLocks noGrp="1"/>
          </p:cNvSpPr>
          <p:nvPr>
            <p:ph idx="4294967295"/>
          </p:nvPr>
        </p:nvSpPr>
        <p:spPr>
          <a:xfrm>
            <a:off x="673767" y="1275347"/>
            <a:ext cx="11117179" cy="5053263"/>
          </a:xfrm>
        </p:spPr>
        <p:txBody>
          <a:bodyPr>
            <a:normAutofit lnSpcReduction="10000"/>
          </a:bodyPr>
          <a:lstStyle/>
          <a:p>
            <a:pPr algn="l" rtl="0"/>
            <a:r>
              <a:rPr lang="en-US" sz="2400" i="1" dirty="0"/>
              <a:t>A second important document defining open data is the International Open Data Charter’s Principles of Open Data (Open Data Charter. </a:t>
            </a:r>
            <a:r>
              <a:rPr lang="en-US" sz="2400" i="1" dirty="0" err="1"/>
              <a:t>n.d</a:t>
            </a:r>
            <a:r>
              <a:rPr lang="en-US" sz="2400" i="1" dirty="0"/>
              <a:t>) (</a:t>
            </a:r>
            <a:r>
              <a:rPr lang="en-US" sz="2400" dirty="0" err="1">
                <a:solidFill>
                  <a:srgbClr val="0070C0"/>
                </a:solidFill>
              </a:rPr>
              <a:t>Dokumen</a:t>
            </a:r>
            <a:r>
              <a:rPr lang="en-US" sz="2400" dirty="0">
                <a:solidFill>
                  <a:srgbClr val="0070C0"/>
                </a:solidFill>
              </a:rPr>
              <a:t> penting kedua yang mendefinisikan data terbuka adalah Prinsip Data Terbuka Piagam Data Terbuka </a:t>
            </a:r>
            <a:r>
              <a:rPr lang="en-US" sz="2400" dirty="0" err="1">
                <a:solidFill>
                  <a:srgbClr val="0070C0"/>
                </a:solidFill>
              </a:rPr>
              <a:t>Internasional</a:t>
            </a:r>
            <a:r>
              <a:rPr lang="en-US" sz="2800" i="1" dirty="0">
                <a:solidFill>
                  <a:srgbClr val="0070C0"/>
                </a:solidFill>
              </a:rPr>
              <a:t>)</a:t>
            </a:r>
          </a:p>
          <a:p>
            <a:pPr algn="l" rtl="0"/>
            <a:r>
              <a:rPr lang="en-US" sz="2400" i="1" dirty="0"/>
              <a:t>The Open Data Charter </a:t>
            </a:r>
            <a:r>
              <a:rPr lang="en-US" sz="2400" dirty="0" err="1"/>
              <a:t>adalah</a:t>
            </a:r>
            <a:r>
              <a:rPr lang="en-US" sz="2400" dirty="0"/>
              <a:t> seperangkat prinsip dan praktik terbaik tentang bagaimana dan mengapa data pemerintah, termasuk statistik resmi, harus dibuka.</a:t>
            </a:r>
          </a:p>
          <a:p>
            <a:pPr algn="l" rtl="0"/>
            <a:r>
              <a:rPr lang="en-US" sz="2400" dirty="0"/>
              <a:t>Enam prinsip dan komentar yang menyertainya </a:t>
            </a:r>
            <a:r>
              <a:rPr lang="en-US" sz="2400" dirty="0" err="1"/>
              <a:t>digambarkan</a:t>
            </a:r>
            <a:r>
              <a:rPr lang="en-US" sz="2400" dirty="0"/>
              <a:t> </a:t>
            </a:r>
            <a:r>
              <a:rPr lang="en-US" sz="2400" dirty="0" err="1"/>
              <a:t>sebagai</a:t>
            </a:r>
            <a:r>
              <a:rPr lang="en-US" sz="2400" dirty="0"/>
              <a:t> “</a:t>
            </a:r>
            <a:r>
              <a:rPr lang="en-US" sz="2400" i="1" dirty="0"/>
              <a:t>aspirational norms</a:t>
            </a:r>
            <a:r>
              <a:rPr lang="en-US" sz="2400" dirty="0"/>
              <a:t>” untuk penyebaran dan penggunaan data terbuka:</a:t>
            </a:r>
          </a:p>
          <a:p>
            <a:pPr marL="514350" indent="-346075" algn="l" rtl="0">
              <a:spcBef>
                <a:spcPts val="0"/>
              </a:spcBef>
              <a:buAutoNum type="arabicPeriod"/>
            </a:pPr>
            <a:r>
              <a:rPr lang="en-US" i="1" dirty="0"/>
              <a:t>Open by Default </a:t>
            </a:r>
            <a:r>
              <a:rPr lang="en-US" dirty="0"/>
              <a:t>(Terbuka </a:t>
            </a:r>
            <a:r>
              <a:rPr lang="en-US" dirty="0" err="1"/>
              <a:t>secara</a:t>
            </a:r>
            <a:r>
              <a:rPr lang="en-US" dirty="0"/>
              <a:t> Default)</a:t>
            </a:r>
          </a:p>
          <a:p>
            <a:pPr marL="514350" indent="-346075" algn="l" rtl="0">
              <a:spcBef>
                <a:spcPts val="0"/>
              </a:spcBef>
              <a:buAutoNum type="arabicPeriod"/>
            </a:pPr>
            <a:r>
              <a:rPr lang="en-US" i="1" dirty="0"/>
              <a:t>Timely and Comprehensive </a:t>
            </a:r>
            <a:r>
              <a:rPr lang="en-US" dirty="0"/>
              <a:t>(</a:t>
            </a:r>
            <a:r>
              <a:rPr lang="en-US" dirty="0" err="1"/>
              <a:t>Tepat</a:t>
            </a:r>
            <a:r>
              <a:rPr lang="en-US" dirty="0"/>
              <a:t> waktu dan </a:t>
            </a:r>
            <a:r>
              <a:rPr lang="en-US" dirty="0" err="1"/>
              <a:t>Komprehensif</a:t>
            </a:r>
            <a:r>
              <a:rPr lang="en-US" dirty="0"/>
              <a:t>)</a:t>
            </a:r>
          </a:p>
          <a:p>
            <a:pPr marL="514350" indent="-346075">
              <a:spcBef>
                <a:spcPts val="0"/>
              </a:spcBef>
              <a:buFont typeface="Calibri" panose="020F0502020204030204" pitchFamily="34" charset="0"/>
              <a:buAutoNum type="arabicPeriod"/>
            </a:pPr>
            <a:r>
              <a:rPr lang="en-US" i="1" dirty="0"/>
              <a:t>Accessible and Usable</a:t>
            </a:r>
            <a:r>
              <a:rPr lang="en-US" dirty="0"/>
              <a:t> (</a:t>
            </a:r>
            <a:r>
              <a:rPr lang="en-US" dirty="0" err="1"/>
              <a:t>Dapat</a:t>
            </a:r>
            <a:r>
              <a:rPr lang="en-US" dirty="0"/>
              <a:t> diakses dan </a:t>
            </a:r>
            <a:r>
              <a:rPr lang="en-US" dirty="0" err="1"/>
              <a:t>Dapat</a:t>
            </a:r>
            <a:r>
              <a:rPr lang="en-US" dirty="0"/>
              <a:t> </a:t>
            </a:r>
            <a:r>
              <a:rPr lang="en-US" dirty="0" err="1"/>
              <a:t>Digunakan</a:t>
            </a:r>
            <a:r>
              <a:rPr lang="en-US" dirty="0"/>
              <a:t>)</a:t>
            </a:r>
          </a:p>
          <a:p>
            <a:pPr marL="514350" indent="-346075">
              <a:spcBef>
                <a:spcPts val="0"/>
              </a:spcBef>
              <a:buFont typeface="Calibri" panose="020F0502020204030204" pitchFamily="34" charset="0"/>
              <a:buAutoNum type="arabicPeriod"/>
            </a:pPr>
            <a:r>
              <a:rPr lang="en-US" i="1" dirty="0"/>
              <a:t>Comparable and Interoperable </a:t>
            </a:r>
            <a:r>
              <a:rPr lang="en-US" dirty="0"/>
              <a:t>(</a:t>
            </a:r>
            <a:r>
              <a:rPr lang="en-US" dirty="0" err="1"/>
              <a:t>Sebanding</a:t>
            </a:r>
            <a:r>
              <a:rPr lang="en-US" dirty="0"/>
              <a:t> dan </a:t>
            </a:r>
            <a:r>
              <a:rPr lang="en-US" dirty="0" err="1"/>
              <a:t>Interoperabilitas</a:t>
            </a:r>
            <a:r>
              <a:rPr lang="en-US" dirty="0"/>
              <a:t>)</a:t>
            </a:r>
          </a:p>
          <a:p>
            <a:pPr marL="514350" indent="-346075" algn="l" rtl="0">
              <a:spcBef>
                <a:spcPts val="0"/>
              </a:spcBef>
              <a:buAutoNum type="arabicPeriod"/>
            </a:pPr>
            <a:r>
              <a:rPr lang="en-US" i="1" dirty="0"/>
              <a:t>For Improved Governance and Citizen Engagement </a:t>
            </a:r>
            <a:r>
              <a:rPr lang="en-US" dirty="0"/>
              <a:t>(</a:t>
            </a:r>
            <a:r>
              <a:rPr lang="en-US" dirty="0" err="1"/>
              <a:t>Untuk</a:t>
            </a:r>
            <a:r>
              <a:rPr lang="en-US" dirty="0"/>
              <a:t> Tata Kelola yang Lebih Baik dan </a:t>
            </a:r>
            <a:r>
              <a:rPr lang="en-US" dirty="0" err="1"/>
              <a:t>Keterlibatan</a:t>
            </a:r>
            <a:r>
              <a:rPr lang="en-US" dirty="0"/>
              <a:t> </a:t>
            </a:r>
            <a:r>
              <a:rPr lang="en-US" dirty="0" err="1"/>
              <a:t>Warga</a:t>
            </a:r>
            <a:r>
              <a:rPr lang="en-US" dirty="0"/>
              <a:t>)</a:t>
            </a:r>
          </a:p>
          <a:p>
            <a:pPr marL="514350" indent="-346075" algn="l" rtl="0">
              <a:spcBef>
                <a:spcPts val="0"/>
              </a:spcBef>
              <a:buAutoNum type="arabicPeriod"/>
            </a:pPr>
            <a:r>
              <a:rPr lang="en-US" i="1" dirty="0"/>
              <a:t>For Inclusive Development and Innovation </a:t>
            </a:r>
            <a:r>
              <a:rPr lang="en-US" dirty="0"/>
              <a:t>(</a:t>
            </a:r>
            <a:r>
              <a:rPr lang="en-US" dirty="0" err="1"/>
              <a:t>Untuk</a:t>
            </a:r>
            <a:r>
              <a:rPr lang="en-US" dirty="0"/>
              <a:t> Pengembangan dan </a:t>
            </a:r>
            <a:r>
              <a:rPr lang="en-US" dirty="0" err="1"/>
              <a:t>Inovasi</a:t>
            </a:r>
            <a:r>
              <a:rPr lang="en-US" dirty="0"/>
              <a:t> </a:t>
            </a:r>
            <a:r>
              <a:rPr lang="en-US" dirty="0" err="1"/>
              <a:t>Inklusif</a:t>
            </a:r>
            <a:r>
              <a:rPr lang="en-US" dirty="0"/>
              <a:t>)</a:t>
            </a:r>
            <a:endParaRPr lang="en-US" i="1" dirty="0"/>
          </a:p>
        </p:txBody>
      </p:sp>
    </p:spTree>
    <p:extLst>
      <p:ext uri="{BB962C8B-B14F-4D97-AF65-F5344CB8AC3E}">
        <p14:creationId xmlns:p14="http://schemas.microsoft.com/office/powerpoint/2010/main" val="7948953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B9E17-5B53-4F91-BCEA-3B421280F87F}"/>
              </a:ext>
            </a:extLst>
          </p:cNvPr>
          <p:cNvSpPr>
            <a:spLocks noGrp="1"/>
          </p:cNvSpPr>
          <p:nvPr>
            <p:ph type="title" idx="4294967295"/>
          </p:nvPr>
        </p:nvSpPr>
        <p:spPr>
          <a:xfrm>
            <a:off x="348915" y="228601"/>
            <a:ext cx="11393905" cy="914400"/>
          </a:xfrm>
        </p:spPr>
        <p:txBody>
          <a:bodyPr>
            <a:noAutofit/>
          </a:bodyPr>
          <a:lstStyle/>
          <a:p>
            <a:pPr algn="l" rtl="0"/>
            <a:r>
              <a:rPr lang="en-US" b="1" dirty="0"/>
              <a:t>Data Terbuka </a:t>
            </a:r>
            <a:r>
              <a:rPr lang="en-US" b="1" dirty="0" err="1"/>
              <a:t>Untuk</a:t>
            </a:r>
            <a:r>
              <a:rPr lang="en-US" b="1" dirty="0"/>
              <a:t> Tata Kelola Yang </a:t>
            </a:r>
            <a:r>
              <a:rPr lang="en-US" b="1" dirty="0" err="1"/>
              <a:t>Lebih</a:t>
            </a:r>
            <a:r>
              <a:rPr lang="en-US" b="1" dirty="0"/>
              <a:t> </a:t>
            </a:r>
            <a:r>
              <a:rPr lang="en-US" b="1" dirty="0" err="1"/>
              <a:t>Baik</a:t>
            </a:r>
            <a:endParaRPr lang="en-US" b="1" dirty="0"/>
          </a:p>
        </p:txBody>
      </p:sp>
      <p:sp>
        <p:nvSpPr>
          <p:cNvPr id="3" name="Content Placeholder 2">
            <a:extLst>
              <a:ext uri="{FF2B5EF4-FFF2-40B4-BE49-F238E27FC236}">
                <a16:creationId xmlns:a16="http://schemas.microsoft.com/office/drawing/2014/main" id="{6F7D7113-1E28-45D0-963B-F87C511F6A55}"/>
              </a:ext>
            </a:extLst>
          </p:cNvPr>
          <p:cNvSpPr>
            <a:spLocks noGrp="1"/>
          </p:cNvSpPr>
          <p:nvPr>
            <p:ph idx="4294967295"/>
          </p:nvPr>
        </p:nvSpPr>
        <p:spPr>
          <a:xfrm>
            <a:off x="721895" y="1311442"/>
            <a:ext cx="11020925" cy="4865521"/>
          </a:xfrm>
        </p:spPr>
        <p:txBody>
          <a:bodyPr>
            <a:noAutofit/>
          </a:bodyPr>
          <a:lstStyle/>
          <a:p>
            <a:pPr marL="396875" indent="-396875" algn="l" rtl="0">
              <a:spcBef>
                <a:spcPts val="600"/>
              </a:spcBef>
              <a:spcAft>
                <a:spcPts val="0"/>
              </a:spcAft>
              <a:buFont typeface="Wingdings" panose="05000000000000000000" pitchFamily="2" charset="2"/>
              <a:buChar char="§"/>
            </a:pPr>
            <a:r>
              <a:rPr lang="en-US" sz="2500" dirty="0"/>
              <a:t>Data terbuka telah berkontribusi pada tata kelola yang lebih baik dan bagaimana tata kelola statistik resmi berkembang di era data terbuka.</a:t>
            </a:r>
          </a:p>
          <a:p>
            <a:pPr marL="396875" indent="-396875" algn="l" rtl="0">
              <a:spcBef>
                <a:spcPts val="600"/>
              </a:spcBef>
              <a:spcAft>
                <a:spcPts val="0"/>
              </a:spcAft>
              <a:buFont typeface="Wingdings" panose="05000000000000000000" pitchFamily="2" charset="2"/>
              <a:buChar char="§"/>
            </a:pPr>
            <a:r>
              <a:rPr lang="en-US" sz="2500" dirty="0"/>
              <a:t>Data terbuka adalah bagian inti dari strategi inisiatif internasional untuk membuat kegiatan pemerintah dan perusahaan swasta lebih transparan.</a:t>
            </a:r>
          </a:p>
          <a:p>
            <a:pPr marL="396875" indent="-396875" algn="l" rtl="0">
              <a:spcBef>
                <a:spcPts val="600"/>
              </a:spcBef>
              <a:spcAft>
                <a:spcPts val="0"/>
              </a:spcAft>
              <a:buFont typeface="Wingdings" panose="05000000000000000000" pitchFamily="2" charset="2"/>
              <a:buChar char="§"/>
            </a:pPr>
            <a:r>
              <a:rPr lang="en-US" sz="2500" dirty="0"/>
              <a:t>Di tingkat nasional, data terbuka memberikan umpan balik penting bagi warga negara untuk memantau dan meminta pertanggungjawaban pemerintah mereka.</a:t>
            </a:r>
          </a:p>
          <a:p>
            <a:pPr marL="396875" indent="-396875" algn="l" rtl="0">
              <a:spcBef>
                <a:spcPts val="600"/>
              </a:spcBef>
              <a:spcAft>
                <a:spcPts val="0"/>
              </a:spcAft>
              <a:buFont typeface="Wingdings" panose="05000000000000000000" pitchFamily="2" charset="2"/>
              <a:buChar char="§"/>
            </a:pPr>
            <a:r>
              <a:rPr lang="en-US" sz="2500" dirty="0"/>
              <a:t>Pandemi COVID-19 telah menunjukkan nilai data terbuka dan konsekuensi dari kurangnya data.</a:t>
            </a:r>
          </a:p>
          <a:p>
            <a:pPr marL="396875" indent="-396875" algn="l" rtl="0">
              <a:spcBef>
                <a:spcPts val="600"/>
              </a:spcBef>
              <a:spcAft>
                <a:spcPts val="0"/>
              </a:spcAft>
              <a:buFont typeface="Wingdings" panose="05000000000000000000" pitchFamily="2" charset="2"/>
              <a:buChar char="§"/>
            </a:pPr>
            <a:r>
              <a:rPr lang="en-US" sz="2500" dirty="0"/>
              <a:t>Data terbuka memunculkan nilai data yang ada dan meningkatkan penggunaannya, tetapi dengan penggunaan yang lebih luas, kesenjangan dalam cakupan data, ketersediaan, dan permukaan ketepatan waktu, membutuhkan solusi inovatif.</a:t>
            </a:r>
          </a:p>
          <a:p>
            <a:pPr marL="396875" indent="-396875" algn="l" rtl="0">
              <a:spcBef>
                <a:spcPts val="600"/>
              </a:spcBef>
              <a:spcAft>
                <a:spcPts val="0"/>
              </a:spcAft>
              <a:buFont typeface="Wingdings" panose="05000000000000000000" pitchFamily="2" charset="2"/>
              <a:buChar char="§"/>
            </a:pPr>
            <a:r>
              <a:rPr lang="en-US" sz="2500" b="1" dirty="0">
                <a:solidFill>
                  <a:srgbClr val="0070C0"/>
                </a:solidFill>
              </a:rPr>
              <a:t>Satu Data Indonesia (SDI) mendukung </a:t>
            </a:r>
            <a:r>
              <a:rPr lang="en-US" sz="2500" b="1" dirty="0" err="1">
                <a:solidFill>
                  <a:srgbClr val="0070C0"/>
                </a:solidFill>
              </a:rPr>
              <a:t>OpenInisiatif</a:t>
            </a:r>
            <a:r>
              <a:rPr lang="en-US" sz="2500" b="1" dirty="0">
                <a:solidFill>
                  <a:srgbClr val="0070C0"/>
                </a:solidFill>
              </a:rPr>
              <a:t> Data.</a:t>
            </a:r>
          </a:p>
        </p:txBody>
      </p:sp>
    </p:spTree>
    <p:extLst>
      <p:ext uri="{BB962C8B-B14F-4D97-AF65-F5344CB8AC3E}">
        <p14:creationId xmlns:p14="http://schemas.microsoft.com/office/powerpoint/2010/main" val="10623251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22363"/>
            <a:ext cx="9144000" cy="2387600"/>
          </a:xfrm>
        </p:spPr>
        <p:txBody>
          <a:bodyPr/>
          <a:lstStyle/>
          <a:p>
            <a:br>
              <a:rPr lang="id-ID" dirty="0"/>
            </a:br>
            <a:endParaRPr lang="id-ID" dirty="0"/>
          </a:p>
        </p:txBody>
      </p:sp>
      <p:sp>
        <p:nvSpPr>
          <p:cNvPr id="3" name="Subtitle 2"/>
          <p:cNvSpPr>
            <a:spLocks noGrp="1"/>
          </p:cNvSpPr>
          <p:nvPr>
            <p:ph type="subTitle" idx="4294967295"/>
          </p:nvPr>
        </p:nvSpPr>
        <p:spPr>
          <a:xfrm>
            <a:off x="1263316" y="2490788"/>
            <a:ext cx="7880684" cy="2081212"/>
          </a:xfrm>
        </p:spPr>
        <p:txBody>
          <a:bodyPr>
            <a:normAutofit/>
          </a:bodyPr>
          <a:lstStyle/>
          <a:p>
            <a:r>
              <a:rPr lang="id-ID" sz="6600" b="1" dirty="0">
                <a:solidFill>
                  <a:srgbClr val="FFC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SATU</a:t>
            </a:r>
            <a:r>
              <a:rPr lang="id-ID" sz="6600" b="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id-ID" sz="6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DATA</a:t>
            </a:r>
            <a:endParaRPr lang="en-US" sz="6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r>
              <a:rPr lang="id-ID" sz="6600" b="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INDONESIA</a:t>
            </a:r>
          </a:p>
        </p:txBody>
      </p:sp>
      <p:sp>
        <p:nvSpPr>
          <p:cNvPr id="6" name="TextBox 5">
            <a:extLst>
              <a:ext uri="{FF2B5EF4-FFF2-40B4-BE49-F238E27FC236}">
                <a16:creationId xmlns:a16="http://schemas.microsoft.com/office/drawing/2014/main" id="{16307245-59D8-4646-AD08-82B161FD1317}"/>
              </a:ext>
            </a:extLst>
          </p:cNvPr>
          <p:cNvSpPr txBox="1"/>
          <p:nvPr/>
        </p:nvSpPr>
        <p:spPr>
          <a:xfrm>
            <a:off x="0" y="204537"/>
            <a:ext cx="12192000" cy="529389"/>
          </a:xfrm>
          <a:prstGeom prst="rect">
            <a:avLst/>
          </a:prstGeom>
          <a:solidFill>
            <a:schemeClr val="bg2">
              <a:lumMod val="75000"/>
            </a:schemeClr>
          </a:solidFill>
        </p:spPr>
        <p:txBody>
          <a:bodyPr wrap="square" rtlCol="0">
            <a:spAutoFit/>
          </a:bodyPr>
          <a:lstStyle/>
          <a:p>
            <a:endParaRPr lang="en-US" dirty="0"/>
          </a:p>
        </p:txBody>
      </p:sp>
    </p:spTree>
    <p:extLst>
      <p:ext uri="{BB962C8B-B14F-4D97-AF65-F5344CB8AC3E}">
        <p14:creationId xmlns:p14="http://schemas.microsoft.com/office/powerpoint/2010/main" val="24447599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26202-8661-4E32-AF6F-A64A25331255}"/>
              </a:ext>
            </a:extLst>
          </p:cNvPr>
          <p:cNvSpPr>
            <a:spLocks noGrp="1"/>
          </p:cNvSpPr>
          <p:nvPr>
            <p:ph type="title"/>
          </p:nvPr>
        </p:nvSpPr>
        <p:spPr>
          <a:xfrm>
            <a:off x="838200" y="365125"/>
            <a:ext cx="10515600" cy="772795"/>
          </a:xfrm>
        </p:spPr>
        <p:txBody>
          <a:bodyPr/>
          <a:lstStyle/>
          <a:p>
            <a:r>
              <a:rPr lang="en-US" dirty="0"/>
              <a:t>ARTI PENTING SATU DATA INDONESIA</a:t>
            </a:r>
          </a:p>
        </p:txBody>
      </p:sp>
      <p:pic>
        <p:nvPicPr>
          <p:cNvPr id="7" name="Picture 6">
            <a:extLst>
              <a:ext uri="{FF2B5EF4-FFF2-40B4-BE49-F238E27FC236}">
                <a16:creationId xmlns:a16="http://schemas.microsoft.com/office/drawing/2014/main" id="{7BFB4032-AA43-4AE1-80D2-D9BC2A200F0D}"/>
              </a:ext>
            </a:extLst>
          </p:cNvPr>
          <p:cNvPicPr>
            <a:picLocks noChangeAspect="1"/>
          </p:cNvPicPr>
          <p:nvPr/>
        </p:nvPicPr>
        <p:blipFill>
          <a:blip r:embed="rId2"/>
          <a:stretch>
            <a:fillRect/>
          </a:stretch>
        </p:blipFill>
        <p:spPr>
          <a:xfrm>
            <a:off x="221140" y="1327221"/>
            <a:ext cx="11749719" cy="4699085"/>
          </a:xfrm>
          <a:prstGeom prst="rect">
            <a:avLst/>
          </a:prstGeom>
        </p:spPr>
      </p:pic>
      <p:sp>
        <p:nvSpPr>
          <p:cNvPr id="10" name="TextBox 9">
            <a:extLst>
              <a:ext uri="{FF2B5EF4-FFF2-40B4-BE49-F238E27FC236}">
                <a16:creationId xmlns:a16="http://schemas.microsoft.com/office/drawing/2014/main" id="{988A8706-4F01-46B4-AD6A-8353F6CBFCA3}"/>
              </a:ext>
            </a:extLst>
          </p:cNvPr>
          <p:cNvSpPr txBox="1"/>
          <p:nvPr/>
        </p:nvSpPr>
        <p:spPr>
          <a:xfrm>
            <a:off x="2265680" y="6215607"/>
            <a:ext cx="8117840" cy="368073"/>
          </a:xfrm>
          <a:prstGeom prst="rect">
            <a:avLst/>
          </a:prstGeom>
          <a:noFill/>
        </p:spPr>
        <p:txBody>
          <a:bodyPr wrap="square" rtlCol="0">
            <a:spAutoFit/>
          </a:bodyPr>
          <a:lstStyle/>
          <a:p>
            <a:pPr algn="ctr"/>
            <a:r>
              <a:rPr lang="en-US" dirty="0"/>
              <a:t>“</a:t>
            </a:r>
            <a:r>
              <a:rPr lang="en-US" dirty="0">
                <a:solidFill>
                  <a:srgbClr val="0070C0"/>
                </a:solidFill>
              </a:rPr>
              <a:t>INTEGRASI DATA </a:t>
            </a:r>
            <a:r>
              <a:rPr lang="en-US" dirty="0"/>
              <a:t>MENJADI </a:t>
            </a:r>
            <a:r>
              <a:rPr lang="en-US" dirty="0">
                <a:solidFill>
                  <a:srgbClr val="0070C0"/>
                </a:solidFill>
              </a:rPr>
              <a:t>SANGAT PENTING </a:t>
            </a:r>
            <a:r>
              <a:rPr lang="en-US" dirty="0"/>
              <a:t>UNTUK </a:t>
            </a:r>
            <a:r>
              <a:rPr lang="en-US" b="1" dirty="0"/>
              <a:t>DI IMPLEMENTASIKAN</a:t>
            </a:r>
            <a:r>
              <a:rPr lang="en-US" dirty="0"/>
              <a:t>”</a:t>
            </a:r>
          </a:p>
        </p:txBody>
      </p:sp>
    </p:spTree>
    <p:extLst>
      <p:ext uri="{BB962C8B-B14F-4D97-AF65-F5344CB8AC3E}">
        <p14:creationId xmlns:p14="http://schemas.microsoft.com/office/powerpoint/2010/main" val="188370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B25734-1D28-41CF-92C5-A71A7DF7D1F9}"/>
              </a:ext>
            </a:extLst>
          </p:cNvPr>
          <p:cNvPicPr>
            <a:picLocks noChangeAspect="1"/>
          </p:cNvPicPr>
          <p:nvPr/>
        </p:nvPicPr>
        <p:blipFill>
          <a:blip r:embed="rId2"/>
          <a:stretch>
            <a:fillRect/>
          </a:stretch>
        </p:blipFill>
        <p:spPr>
          <a:xfrm>
            <a:off x="389188" y="267629"/>
            <a:ext cx="11464558" cy="6311592"/>
          </a:xfrm>
          <a:prstGeom prst="rect">
            <a:avLst/>
          </a:prstGeom>
        </p:spPr>
      </p:pic>
    </p:spTree>
    <p:extLst>
      <p:ext uri="{BB962C8B-B14F-4D97-AF65-F5344CB8AC3E}">
        <p14:creationId xmlns:p14="http://schemas.microsoft.com/office/powerpoint/2010/main" val="1538837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83229"/>
            <a:ext cx="10515600" cy="4293734"/>
          </a:xfrm>
        </p:spPr>
        <p:txBody>
          <a:bodyPr>
            <a:normAutofit/>
          </a:bodyPr>
          <a:lstStyle/>
          <a:p>
            <a:pPr marL="0" indent="0" algn="just">
              <a:buNone/>
            </a:pPr>
            <a:r>
              <a:rPr lang="id-ID" sz="2400" dirty="0">
                <a:solidFill>
                  <a:srgbClr val="0070C0"/>
                </a:solidFill>
              </a:rPr>
              <a:t>Kantor Staf Presiden (KSP) bersama Kementerian Perencanaan Pembangunan Nasional (PPN) / Bappenas, Badan Pusat Statistik (BPS) dan Badan Informasi Geospasial (BIG)</a:t>
            </a:r>
            <a:r>
              <a:rPr lang="id-ID" sz="2400" dirty="0"/>
              <a:t> berusaha untuk melakukan perbaikan dan menjaga data data pemerintah Indonesia. </a:t>
            </a:r>
            <a:r>
              <a:rPr lang="id-ID" b="1" dirty="0"/>
              <a:t>Satu Data menerapkan konsep data terbuka </a:t>
            </a:r>
            <a:r>
              <a:rPr lang="id-ID" sz="2400" dirty="0"/>
              <a:t>saat mempublikasi data. Data dirilis dalam format terbuka yang umum dan dapat dengan mudah digunakan kembali oleh instansi ataupun masyarakat, dengan harapan untuk transparansi serta akuntabilitas pemerintah, sela</a:t>
            </a:r>
            <a:r>
              <a:rPr lang="en-US" sz="2400" dirty="0" err="1"/>
              <a:t>i</a:t>
            </a:r>
            <a:r>
              <a:rPr lang="id-ID" sz="2400" dirty="0"/>
              <a:t>n itu bertujuan juga melibatkan masyarakat dalam berpartisipasi dan mengawasi pembangunan.</a:t>
            </a:r>
          </a:p>
        </p:txBody>
      </p:sp>
    </p:spTree>
    <p:extLst>
      <p:ext uri="{BB962C8B-B14F-4D97-AF65-F5344CB8AC3E}">
        <p14:creationId xmlns:p14="http://schemas.microsoft.com/office/powerpoint/2010/main" val="3043153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PENGERTIAN</a:t>
            </a:r>
            <a:endParaRPr lang="id-ID" dirty="0"/>
          </a:p>
        </p:txBody>
      </p:sp>
      <p:sp>
        <p:nvSpPr>
          <p:cNvPr id="3" name="Content Placeholder 2"/>
          <p:cNvSpPr>
            <a:spLocks noGrp="1"/>
          </p:cNvSpPr>
          <p:nvPr>
            <p:ph idx="1"/>
          </p:nvPr>
        </p:nvSpPr>
        <p:spPr/>
        <p:txBody>
          <a:bodyPr>
            <a:normAutofit fontScale="85000" lnSpcReduction="20000"/>
          </a:bodyPr>
          <a:lstStyle/>
          <a:p>
            <a:r>
              <a:rPr lang="id-ID" b="1" i="0" dirty="0">
                <a:solidFill>
                  <a:srgbClr val="0070C0"/>
                </a:solidFill>
                <a:effectLst/>
                <a:latin typeface="Roboto"/>
              </a:rPr>
              <a:t>Satu Data Indonesia adalah </a:t>
            </a:r>
            <a:r>
              <a:rPr lang="id-ID" b="0" i="0" dirty="0">
                <a:solidFill>
                  <a:srgbClr val="777777"/>
                </a:solidFill>
                <a:effectLst/>
                <a:latin typeface="Roboto"/>
              </a:rPr>
              <a:t>kebijakan tata kelola Data pemerintah untuk menghasilkan Data yang akurat, mutakhir, terpadu, dan dapat dipertanggungjawabkan, serta mudah diakses dan dibagipakaikan antar instansi pusat dan instansi daerah melalui pemenuhan Standar Data, Metadata, Interoperabilitas Data, dan menggunakan Kode Referensi dan Data Induk. </a:t>
            </a:r>
          </a:p>
          <a:p>
            <a:r>
              <a:rPr lang="id-ID" b="0" i="0" dirty="0">
                <a:solidFill>
                  <a:srgbClr val="777777"/>
                </a:solidFill>
                <a:effectLst/>
                <a:latin typeface="Roboto"/>
              </a:rPr>
              <a:t>Satu data indonesia merupakan program pemerintah yang bertujuan untuk menggapai mimpi bangsa Indonesia untuk berdaulat dalam data, dengan satu data juga banyak sekali manfaat untuk Indonesia salah satunya membantu pemerintah dalam membuat rencana kerja pembangunan. </a:t>
            </a:r>
          </a:p>
          <a:p>
            <a:r>
              <a:rPr lang="id-ID" b="0" i="0" dirty="0">
                <a:solidFill>
                  <a:srgbClr val="777777"/>
                </a:solidFill>
                <a:effectLst/>
                <a:latin typeface="Roboto"/>
              </a:rPr>
              <a:t>Selain Satu Data Indonesia ada beberapa sinonim atau penyebutan yaitu </a:t>
            </a:r>
            <a:r>
              <a:rPr lang="id-ID" b="1" i="0" dirty="0">
                <a:solidFill>
                  <a:srgbClr val="0070C0"/>
                </a:solidFill>
                <a:effectLst/>
                <a:latin typeface="Roboto"/>
              </a:rPr>
              <a:t>satu data nasional </a:t>
            </a:r>
            <a:r>
              <a:rPr lang="id-ID" b="0" i="0" dirty="0">
                <a:solidFill>
                  <a:srgbClr val="777777"/>
                </a:solidFill>
                <a:effectLst/>
                <a:latin typeface="Roboto"/>
              </a:rPr>
              <a:t>dan </a:t>
            </a:r>
            <a:r>
              <a:rPr lang="id-ID" b="1" i="0" dirty="0">
                <a:solidFill>
                  <a:srgbClr val="0070C0"/>
                </a:solidFill>
                <a:effectLst/>
                <a:latin typeface="Roboto"/>
              </a:rPr>
              <a:t>Onedata Satu Data Indonesia</a:t>
            </a:r>
            <a:r>
              <a:rPr lang="id-ID" b="0" i="0" dirty="0">
                <a:solidFill>
                  <a:srgbClr val="777777"/>
                </a:solidFill>
                <a:effectLst/>
                <a:latin typeface="Roboto"/>
              </a:rPr>
              <a:t>, di amerika program sejenis dengan Satu Data Indonesia yaitu </a:t>
            </a:r>
            <a:r>
              <a:rPr lang="id-ID" b="1" i="0" dirty="0">
                <a:solidFill>
                  <a:srgbClr val="777777"/>
                </a:solidFill>
                <a:effectLst/>
                <a:latin typeface="Roboto"/>
              </a:rPr>
              <a:t>data.gov</a:t>
            </a:r>
            <a:r>
              <a:rPr lang="id-ID" b="0" i="0" dirty="0">
                <a:solidFill>
                  <a:srgbClr val="777777"/>
                </a:solidFill>
                <a:effectLst/>
                <a:latin typeface="Roboto"/>
              </a:rPr>
              <a:t>, sebuah portal mengenai open data yang ada di negara amerika.</a:t>
            </a:r>
          </a:p>
          <a:p>
            <a:pPr marL="0" indent="0">
              <a:buNone/>
            </a:pPr>
            <a:endParaRPr lang="id-ID" dirty="0"/>
          </a:p>
        </p:txBody>
      </p:sp>
    </p:spTree>
    <p:extLst>
      <p:ext uri="{BB962C8B-B14F-4D97-AF65-F5344CB8AC3E}">
        <p14:creationId xmlns:p14="http://schemas.microsoft.com/office/powerpoint/2010/main" val="2158387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73C57-C961-47DC-9F6A-B59F6687BB2B}"/>
              </a:ext>
            </a:extLst>
          </p:cNvPr>
          <p:cNvSpPr>
            <a:spLocks noGrp="1"/>
          </p:cNvSpPr>
          <p:nvPr>
            <p:ph type="title"/>
          </p:nvPr>
        </p:nvSpPr>
        <p:spPr>
          <a:xfrm>
            <a:off x="838200" y="365125"/>
            <a:ext cx="10515600" cy="669591"/>
          </a:xfrm>
        </p:spPr>
        <p:txBody>
          <a:bodyPr>
            <a:normAutofit fontScale="90000"/>
          </a:bodyPr>
          <a:lstStyle/>
          <a:p>
            <a:r>
              <a:rPr lang="en-US" b="1" dirty="0">
                <a:solidFill>
                  <a:srgbClr val="0070C0"/>
                </a:solidFill>
                <a:effectLst>
                  <a:outerShdw blurRad="38100" dist="38100" dir="2700000" algn="tl">
                    <a:srgbClr val="000000">
                      <a:alpha val="43137"/>
                    </a:srgbClr>
                  </a:outerShdw>
                </a:effectLst>
                <a:highlight>
                  <a:srgbClr val="FFFF00"/>
                </a:highlight>
              </a:rPr>
              <a:t>MATERI PERKULIAHAN</a:t>
            </a:r>
          </a:p>
        </p:txBody>
      </p:sp>
      <p:sp>
        <p:nvSpPr>
          <p:cNvPr id="3" name="Content Placeholder 2">
            <a:extLst>
              <a:ext uri="{FF2B5EF4-FFF2-40B4-BE49-F238E27FC236}">
                <a16:creationId xmlns:a16="http://schemas.microsoft.com/office/drawing/2014/main" id="{8EA38213-7146-4A4A-A95C-D56A1F565F0C}"/>
              </a:ext>
            </a:extLst>
          </p:cNvPr>
          <p:cNvSpPr>
            <a:spLocks noGrp="1"/>
          </p:cNvSpPr>
          <p:nvPr>
            <p:ph idx="1"/>
          </p:nvPr>
        </p:nvSpPr>
        <p:spPr>
          <a:xfrm>
            <a:off x="838200" y="1191126"/>
            <a:ext cx="10515600" cy="4985837"/>
          </a:xfrm>
        </p:spPr>
        <p:txBody>
          <a:bodyPr>
            <a:normAutofit fontScale="92500" lnSpcReduction="10000"/>
          </a:bodyPr>
          <a:lstStyle/>
          <a:p>
            <a:pPr marL="514350" indent="-514350">
              <a:buFont typeface="+mj-lt"/>
              <a:buAutoNum type="arabicPeriod"/>
            </a:pPr>
            <a:r>
              <a:rPr lang="en-US" dirty="0"/>
              <a:t>Satu Data Indonesia</a:t>
            </a:r>
          </a:p>
          <a:p>
            <a:pPr marL="514350" indent="-514350">
              <a:buFont typeface="+mj-lt"/>
              <a:buAutoNum type="arabicPeriod"/>
            </a:pPr>
            <a:r>
              <a:rPr lang="en-US" dirty="0" err="1"/>
              <a:t>Standar</a:t>
            </a:r>
            <a:r>
              <a:rPr lang="en-US" dirty="0"/>
              <a:t> Data </a:t>
            </a:r>
            <a:r>
              <a:rPr lang="en-US" dirty="0" err="1"/>
              <a:t>Statistik</a:t>
            </a:r>
            <a:r>
              <a:rPr lang="en-US" dirty="0"/>
              <a:t>, Metadata </a:t>
            </a:r>
            <a:r>
              <a:rPr lang="en-US" dirty="0" err="1"/>
              <a:t>Statistik</a:t>
            </a:r>
            <a:r>
              <a:rPr lang="en-US" dirty="0"/>
              <a:t>, dan </a:t>
            </a:r>
            <a:r>
              <a:rPr lang="en-US" dirty="0" err="1"/>
              <a:t>Interoperabilitas</a:t>
            </a:r>
            <a:endParaRPr lang="en-US" dirty="0"/>
          </a:p>
          <a:p>
            <a:pPr marL="514350" indent="-514350">
              <a:buFont typeface="+mj-lt"/>
              <a:buAutoNum type="arabicPeriod"/>
            </a:pPr>
            <a:r>
              <a:rPr lang="en-US" dirty="0"/>
              <a:t>Norma, </a:t>
            </a:r>
            <a:r>
              <a:rPr lang="en-US" dirty="0" err="1"/>
              <a:t>Standar</a:t>
            </a:r>
            <a:r>
              <a:rPr lang="en-US" dirty="0"/>
              <a:t>, </a:t>
            </a:r>
            <a:r>
              <a:rPr lang="en-US" dirty="0" err="1"/>
              <a:t>Prosedur</a:t>
            </a:r>
            <a:r>
              <a:rPr lang="en-US" dirty="0"/>
              <a:t>, Dan </a:t>
            </a:r>
            <a:r>
              <a:rPr lang="en-US" dirty="0" err="1"/>
              <a:t>Kriteria</a:t>
            </a:r>
            <a:r>
              <a:rPr lang="en-US" dirty="0"/>
              <a:t> (NSPK) </a:t>
            </a:r>
            <a:r>
              <a:rPr lang="en-US" dirty="0" err="1"/>
              <a:t>Penyelenggaraan</a:t>
            </a:r>
            <a:r>
              <a:rPr lang="en-US" dirty="0"/>
              <a:t> </a:t>
            </a:r>
            <a:r>
              <a:rPr lang="en-US" dirty="0" err="1"/>
              <a:t>Statistik</a:t>
            </a:r>
            <a:r>
              <a:rPr lang="en-US" dirty="0"/>
              <a:t> </a:t>
            </a:r>
            <a:r>
              <a:rPr lang="en-US" dirty="0" err="1"/>
              <a:t>Sektoral</a:t>
            </a:r>
            <a:endParaRPr lang="en-US" dirty="0"/>
          </a:p>
          <a:p>
            <a:pPr marL="514350" indent="-514350">
              <a:buFont typeface="+mj-lt"/>
              <a:buAutoNum type="arabicPeriod"/>
            </a:pPr>
            <a:r>
              <a:rPr lang="en-US" dirty="0"/>
              <a:t>Kode </a:t>
            </a:r>
            <a:r>
              <a:rPr lang="en-US" dirty="0" err="1"/>
              <a:t>Referensi</a:t>
            </a:r>
            <a:endParaRPr lang="en-US" dirty="0"/>
          </a:p>
          <a:p>
            <a:pPr marL="514350" indent="-514350">
              <a:buFont typeface="+mj-lt"/>
              <a:buAutoNum type="arabicPeriod"/>
            </a:pPr>
            <a:r>
              <a:rPr lang="en-US" dirty="0"/>
              <a:t>Data </a:t>
            </a:r>
            <a:r>
              <a:rPr lang="en-US" dirty="0" err="1"/>
              <a:t>Induk</a:t>
            </a:r>
            <a:r>
              <a:rPr lang="en-US" dirty="0"/>
              <a:t> dan </a:t>
            </a:r>
            <a:r>
              <a:rPr lang="en-US" dirty="0" err="1"/>
              <a:t>Penyajian</a:t>
            </a:r>
            <a:r>
              <a:rPr lang="en-US" dirty="0"/>
              <a:t> Data </a:t>
            </a:r>
            <a:r>
              <a:rPr lang="en-US" dirty="0" err="1"/>
              <a:t>Perencanaan</a:t>
            </a:r>
            <a:r>
              <a:rPr lang="en-US" dirty="0"/>
              <a:t> Pembangunan (</a:t>
            </a:r>
            <a:r>
              <a:rPr lang="en-US" dirty="0" err="1"/>
              <a:t>Statistik</a:t>
            </a:r>
            <a:r>
              <a:rPr lang="en-US" dirty="0"/>
              <a:t> Indonesia (SI) dan Daerah </a:t>
            </a:r>
            <a:r>
              <a:rPr lang="en-US" dirty="0" err="1"/>
              <a:t>Dalam</a:t>
            </a:r>
            <a:r>
              <a:rPr lang="en-US" dirty="0"/>
              <a:t> Angka (DDA) dan </a:t>
            </a:r>
            <a:r>
              <a:rPr lang="en-US" dirty="0" err="1"/>
              <a:t>Kolaborasi</a:t>
            </a:r>
            <a:r>
              <a:rPr lang="en-US" dirty="0"/>
              <a:t> Data </a:t>
            </a:r>
            <a:r>
              <a:rPr lang="en-US" dirty="0" err="1"/>
              <a:t>dengan</a:t>
            </a:r>
            <a:r>
              <a:rPr lang="en-US" dirty="0"/>
              <a:t> Kementerian/Lembaga</a:t>
            </a:r>
          </a:p>
          <a:p>
            <a:pPr marL="514350" indent="-514350">
              <a:buFont typeface="+mj-lt"/>
              <a:buAutoNum type="arabicPeriod"/>
            </a:pPr>
            <a:r>
              <a:rPr lang="en-US" dirty="0"/>
              <a:t>SDGs</a:t>
            </a:r>
          </a:p>
          <a:p>
            <a:pPr marL="514350" indent="-514350">
              <a:buFont typeface="+mj-lt"/>
              <a:buAutoNum type="arabicPeriod"/>
            </a:pPr>
            <a:r>
              <a:rPr lang="en-US" dirty="0" err="1"/>
              <a:t>Konsep</a:t>
            </a:r>
            <a:r>
              <a:rPr lang="en-US" dirty="0"/>
              <a:t> </a:t>
            </a:r>
            <a:r>
              <a:rPr lang="en-US" dirty="0" err="1"/>
              <a:t>Indikator</a:t>
            </a:r>
            <a:endParaRPr lang="en-US" dirty="0"/>
          </a:p>
          <a:p>
            <a:pPr marL="514350" indent="-514350">
              <a:buFont typeface="+mj-lt"/>
              <a:buAutoNum type="arabicPeriod"/>
            </a:pPr>
            <a:r>
              <a:rPr lang="en-US" dirty="0" err="1"/>
              <a:t>Indikator</a:t>
            </a:r>
            <a:r>
              <a:rPr lang="en-US" dirty="0"/>
              <a:t> Pembangunan </a:t>
            </a:r>
            <a:r>
              <a:rPr lang="en-US" dirty="0" err="1"/>
              <a:t>Bidang</a:t>
            </a:r>
            <a:r>
              <a:rPr lang="en-US" dirty="0"/>
              <a:t> </a:t>
            </a:r>
            <a:r>
              <a:rPr lang="en-US" dirty="0" err="1"/>
              <a:t>Sosial</a:t>
            </a:r>
            <a:endParaRPr lang="en-US" dirty="0"/>
          </a:p>
          <a:p>
            <a:pPr marL="514350" indent="-514350">
              <a:buFont typeface="+mj-lt"/>
              <a:buAutoNum type="arabicPeriod"/>
            </a:pPr>
            <a:r>
              <a:rPr lang="en-US" dirty="0" err="1"/>
              <a:t>Indikator</a:t>
            </a:r>
            <a:r>
              <a:rPr lang="en-US" dirty="0"/>
              <a:t> Pembangunan </a:t>
            </a:r>
            <a:r>
              <a:rPr lang="en-US" dirty="0" err="1"/>
              <a:t>Bidang</a:t>
            </a:r>
            <a:r>
              <a:rPr lang="en-US" dirty="0"/>
              <a:t> </a:t>
            </a:r>
            <a:r>
              <a:rPr lang="en-US" dirty="0" err="1"/>
              <a:t>Ekonomi</a:t>
            </a:r>
            <a:endParaRPr lang="en-US" dirty="0"/>
          </a:p>
          <a:p>
            <a:endParaRPr lang="en-US" dirty="0"/>
          </a:p>
        </p:txBody>
      </p:sp>
    </p:spTree>
    <p:extLst>
      <p:ext uri="{BB962C8B-B14F-4D97-AF65-F5344CB8AC3E}">
        <p14:creationId xmlns:p14="http://schemas.microsoft.com/office/powerpoint/2010/main" val="3575772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372" y="158298"/>
            <a:ext cx="10515600" cy="415878"/>
          </a:xfrm>
        </p:spPr>
        <p:txBody>
          <a:bodyPr>
            <a:normAutofit fontScale="90000"/>
          </a:bodyPr>
          <a:lstStyle/>
          <a:p>
            <a:pPr algn="ctr"/>
            <a:r>
              <a:rPr lang="id-ID" dirty="0"/>
              <a:t>PROFIL SATU DATA INDONESIA</a:t>
            </a:r>
          </a:p>
        </p:txBody>
      </p:sp>
      <p:pic>
        <p:nvPicPr>
          <p:cNvPr id="4" name="PROFIL SATU DATA INDONESIA">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59229" y="781003"/>
            <a:ext cx="11462657" cy="5395960"/>
          </a:xfrm>
        </p:spPr>
      </p:pic>
    </p:spTree>
    <p:extLst>
      <p:ext uri="{BB962C8B-B14F-4D97-AF65-F5344CB8AC3E}">
        <p14:creationId xmlns:p14="http://schemas.microsoft.com/office/powerpoint/2010/main" val="13983512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6425"/>
          </a:xfrm>
        </p:spPr>
        <p:txBody>
          <a:bodyPr/>
          <a:lstStyle/>
          <a:p>
            <a:r>
              <a:rPr lang="en-US" i="0" dirty="0" err="1">
                <a:solidFill>
                  <a:srgbClr val="444444"/>
                </a:solidFill>
                <a:effectLst/>
                <a:latin typeface="Montserrat"/>
              </a:rPr>
              <a:t>Maksud</a:t>
            </a:r>
            <a:r>
              <a:rPr lang="en-US" i="0" dirty="0">
                <a:solidFill>
                  <a:srgbClr val="444444"/>
                </a:solidFill>
                <a:effectLst/>
                <a:latin typeface="Montserrat"/>
              </a:rPr>
              <a:t> dan </a:t>
            </a:r>
            <a:r>
              <a:rPr lang="id-ID" i="0" dirty="0">
                <a:solidFill>
                  <a:srgbClr val="444444"/>
                </a:solidFill>
                <a:effectLst/>
                <a:latin typeface="Montserrat"/>
              </a:rPr>
              <a:t>Tujuan </a:t>
            </a:r>
            <a:r>
              <a:rPr lang="en-US" i="0" dirty="0">
                <a:solidFill>
                  <a:srgbClr val="444444"/>
                </a:solidFill>
                <a:effectLst/>
                <a:latin typeface="Montserrat"/>
              </a:rPr>
              <a:t>SDI</a:t>
            </a:r>
            <a:endParaRPr lang="id-ID" dirty="0"/>
          </a:p>
        </p:txBody>
      </p:sp>
      <p:sp>
        <p:nvSpPr>
          <p:cNvPr id="5" name="Content Placeholder 4">
            <a:extLst>
              <a:ext uri="{FF2B5EF4-FFF2-40B4-BE49-F238E27FC236}">
                <a16:creationId xmlns:a16="http://schemas.microsoft.com/office/drawing/2014/main" id="{8A21D64A-F394-4279-AACC-1DB0AF680F2B}"/>
              </a:ext>
            </a:extLst>
          </p:cNvPr>
          <p:cNvSpPr>
            <a:spLocks noGrp="1"/>
          </p:cNvSpPr>
          <p:nvPr>
            <p:ph idx="1"/>
          </p:nvPr>
        </p:nvSpPr>
        <p:spPr>
          <a:xfrm>
            <a:off x="838200" y="1636054"/>
            <a:ext cx="10515600" cy="1205442"/>
          </a:xfrm>
        </p:spPr>
        <p:txBody>
          <a:bodyPr>
            <a:normAutofit fontScale="92500" lnSpcReduction="20000"/>
          </a:bodyPr>
          <a:lstStyle/>
          <a:p>
            <a:pPr marL="0" indent="0" algn="ctr">
              <a:buNone/>
            </a:pPr>
            <a:r>
              <a:rPr lang="en-US" dirty="0"/>
              <a:t>“ </a:t>
            </a:r>
            <a:r>
              <a:rPr lang="en-US" b="1" dirty="0">
                <a:solidFill>
                  <a:srgbClr val="0070C0"/>
                </a:solidFill>
              </a:rPr>
              <a:t>Satu Data Indonesia </a:t>
            </a:r>
            <a:r>
              <a:rPr lang="en-US" dirty="0" err="1"/>
              <a:t>dimaksudkan</a:t>
            </a:r>
            <a:r>
              <a:rPr lang="en-US" dirty="0"/>
              <a:t> </a:t>
            </a:r>
            <a:r>
              <a:rPr lang="en-US" dirty="0" err="1"/>
              <a:t>untuk</a:t>
            </a:r>
            <a:r>
              <a:rPr lang="en-US" dirty="0"/>
              <a:t> </a:t>
            </a:r>
            <a:r>
              <a:rPr lang="en-US" b="1" dirty="0">
                <a:solidFill>
                  <a:srgbClr val="FF0000"/>
                </a:solidFill>
              </a:rPr>
              <a:t>MENGATUR PENYELENGGARAAN TATA KELOLA DATA </a:t>
            </a:r>
            <a:r>
              <a:rPr lang="en-US" dirty="0"/>
              <a:t>yang </a:t>
            </a:r>
            <a:r>
              <a:rPr lang="en-US" dirty="0" err="1"/>
              <a:t>dihasilkan</a:t>
            </a:r>
            <a:r>
              <a:rPr lang="en-US" dirty="0"/>
              <a:t> oleh </a:t>
            </a:r>
            <a:r>
              <a:rPr lang="en-US" dirty="0" err="1"/>
              <a:t>Instansi</a:t>
            </a:r>
            <a:r>
              <a:rPr lang="en-US" dirty="0"/>
              <a:t> Pusat dan </a:t>
            </a:r>
            <a:r>
              <a:rPr lang="en-US" dirty="0" err="1"/>
              <a:t>Instansi</a:t>
            </a:r>
            <a:r>
              <a:rPr lang="en-US" dirty="0"/>
              <a:t> Daerah </a:t>
            </a:r>
            <a:r>
              <a:rPr lang="en-US" dirty="0" err="1"/>
              <a:t>untuk</a:t>
            </a:r>
            <a:r>
              <a:rPr lang="en-US" dirty="0"/>
              <a:t> </a:t>
            </a:r>
            <a:r>
              <a:rPr lang="en-US" dirty="0" err="1"/>
              <a:t>mendukung</a:t>
            </a:r>
            <a:r>
              <a:rPr lang="en-US" dirty="0"/>
              <a:t> </a:t>
            </a:r>
            <a:r>
              <a:rPr lang="en-US" dirty="0" err="1"/>
              <a:t>perencanaan</a:t>
            </a:r>
            <a:r>
              <a:rPr lang="en-US" dirty="0"/>
              <a:t>, </a:t>
            </a:r>
            <a:r>
              <a:rPr lang="en-US" dirty="0" err="1"/>
              <a:t>pelaksanaan</a:t>
            </a:r>
            <a:r>
              <a:rPr lang="en-US" dirty="0"/>
              <a:t>, </a:t>
            </a:r>
            <a:r>
              <a:rPr lang="en-US" dirty="0" err="1"/>
              <a:t>evaluasi</a:t>
            </a:r>
            <a:r>
              <a:rPr lang="en-US" dirty="0"/>
              <a:t>, dan </a:t>
            </a:r>
            <a:r>
              <a:rPr lang="en-US" dirty="0" err="1"/>
              <a:t>pengendalian</a:t>
            </a:r>
            <a:r>
              <a:rPr lang="en-US" dirty="0"/>
              <a:t> Pembangunan”</a:t>
            </a:r>
          </a:p>
        </p:txBody>
      </p:sp>
      <p:pic>
        <p:nvPicPr>
          <p:cNvPr id="7" name="Picture 6">
            <a:extLst>
              <a:ext uri="{FF2B5EF4-FFF2-40B4-BE49-F238E27FC236}">
                <a16:creationId xmlns:a16="http://schemas.microsoft.com/office/drawing/2014/main" id="{FF70E692-54EB-42DE-8094-EA59EF6EE929}"/>
              </a:ext>
            </a:extLst>
          </p:cNvPr>
          <p:cNvPicPr>
            <a:picLocks noChangeAspect="1"/>
          </p:cNvPicPr>
          <p:nvPr/>
        </p:nvPicPr>
        <p:blipFill>
          <a:blip r:embed="rId3"/>
          <a:stretch>
            <a:fillRect/>
          </a:stretch>
        </p:blipFill>
        <p:spPr>
          <a:xfrm>
            <a:off x="680224" y="3044283"/>
            <a:ext cx="10783230" cy="3448591"/>
          </a:xfrm>
          <a:prstGeom prst="rect">
            <a:avLst/>
          </a:prstGeom>
        </p:spPr>
      </p:pic>
    </p:spTree>
    <p:extLst>
      <p:ext uri="{BB962C8B-B14F-4D97-AF65-F5344CB8AC3E}">
        <p14:creationId xmlns:p14="http://schemas.microsoft.com/office/powerpoint/2010/main" val="1030555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27ECF-5618-4AD4-A1E7-8873CE68506E}"/>
              </a:ext>
            </a:extLst>
          </p:cNvPr>
          <p:cNvSpPr>
            <a:spLocks noGrp="1"/>
          </p:cNvSpPr>
          <p:nvPr>
            <p:ph type="title"/>
          </p:nvPr>
        </p:nvSpPr>
        <p:spPr/>
        <p:txBody>
          <a:bodyPr/>
          <a:lstStyle/>
          <a:p>
            <a:pPr algn="ctr"/>
            <a:r>
              <a:rPr lang="en-US" dirty="0"/>
              <a:t>POTENSI DATA UNTUK INTEGRASI</a:t>
            </a:r>
          </a:p>
        </p:txBody>
      </p:sp>
      <p:pic>
        <p:nvPicPr>
          <p:cNvPr id="5" name="Picture 4">
            <a:extLst>
              <a:ext uri="{FF2B5EF4-FFF2-40B4-BE49-F238E27FC236}">
                <a16:creationId xmlns:a16="http://schemas.microsoft.com/office/drawing/2014/main" id="{2BC58545-2DB1-419C-9FC6-D779F7BA3E16}"/>
              </a:ext>
            </a:extLst>
          </p:cNvPr>
          <p:cNvPicPr>
            <a:picLocks noChangeAspect="1"/>
          </p:cNvPicPr>
          <p:nvPr/>
        </p:nvPicPr>
        <p:blipFill>
          <a:blip r:embed="rId2"/>
          <a:stretch>
            <a:fillRect/>
          </a:stretch>
        </p:blipFill>
        <p:spPr>
          <a:xfrm>
            <a:off x="452184" y="1690688"/>
            <a:ext cx="11120056" cy="4720800"/>
          </a:xfrm>
          <a:prstGeom prst="rect">
            <a:avLst/>
          </a:prstGeom>
        </p:spPr>
      </p:pic>
    </p:spTree>
    <p:extLst>
      <p:ext uri="{BB962C8B-B14F-4D97-AF65-F5344CB8AC3E}">
        <p14:creationId xmlns:p14="http://schemas.microsoft.com/office/powerpoint/2010/main" val="1776138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64874-F00C-4B5B-8BB0-558C2E6DFABF}"/>
              </a:ext>
            </a:extLst>
          </p:cNvPr>
          <p:cNvSpPr>
            <a:spLocks noGrp="1"/>
          </p:cNvSpPr>
          <p:nvPr>
            <p:ph type="title"/>
          </p:nvPr>
        </p:nvSpPr>
        <p:spPr/>
        <p:txBody>
          <a:bodyPr/>
          <a:lstStyle/>
          <a:p>
            <a:r>
              <a:rPr lang="it-IT" dirty="0"/>
              <a:t>Jenis Data Yang Dicakup Di Dalam SDI</a:t>
            </a:r>
            <a:endParaRPr lang="en-US" dirty="0"/>
          </a:p>
        </p:txBody>
      </p:sp>
      <p:sp>
        <p:nvSpPr>
          <p:cNvPr id="3" name="Content Placeholder 2">
            <a:extLst>
              <a:ext uri="{FF2B5EF4-FFF2-40B4-BE49-F238E27FC236}">
                <a16:creationId xmlns:a16="http://schemas.microsoft.com/office/drawing/2014/main" id="{DE753EFC-CB09-43D5-8F74-CE0A4C0CA065}"/>
              </a:ext>
            </a:extLst>
          </p:cNvPr>
          <p:cNvSpPr>
            <a:spLocks noGrp="1"/>
          </p:cNvSpPr>
          <p:nvPr>
            <p:ph idx="1"/>
          </p:nvPr>
        </p:nvSpPr>
        <p:spPr/>
        <p:txBody>
          <a:bodyPr>
            <a:normAutofit fontScale="77500" lnSpcReduction="20000"/>
          </a:bodyPr>
          <a:lstStyle/>
          <a:p>
            <a:pPr algn="just">
              <a:spcBef>
                <a:spcPts val="600"/>
              </a:spcBef>
            </a:pPr>
            <a:r>
              <a:rPr lang="en-US" sz="2400" b="1" dirty="0">
                <a:solidFill>
                  <a:srgbClr val="0070C0"/>
                </a:solidFill>
                <a:latin typeface="Montserrat"/>
              </a:rPr>
              <a:t>Data </a:t>
            </a:r>
            <a:r>
              <a:rPr lang="en-US" sz="2400" b="1" dirty="0" err="1">
                <a:solidFill>
                  <a:srgbClr val="0070C0"/>
                </a:solidFill>
                <a:latin typeface="Montserrat"/>
              </a:rPr>
              <a:t>Statistik</a:t>
            </a:r>
            <a:r>
              <a:rPr lang="en-US" sz="2400" b="1" dirty="0">
                <a:solidFill>
                  <a:srgbClr val="0070C0"/>
                </a:solidFill>
                <a:latin typeface="Montserrat"/>
              </a:rPr>
              <a:t> </a:t>
            </a:r>
            <a:r>
              <a:rPr lang="en-US" sz="2400" dirty="0" err="1">
                <a:solidFill>
                  <a:srgbClr val="444444"/>
                </a:solidFill>
                <a:latin typeface="Montserrat"/>
              </a:rPr>
              <a:t>yaitu</a:t>
            </a:r>
            <a:r>
              <a:rPr lang="en-US" sz="2400" dirty="0">
                <a:solidFill>
                  <a:srgbClr val="444444"/>
                </a:solidFill>
                <a:latin typeface="Montserrat"/>
              </a:rPr>
              <a:t> </a:t>
            </a:r>
            <a:r>
              <a:rPr lang="en-US" sz="2400" dirty="0" err="1">
                <a:solidFill>
                  <a:srgbClr val="444444"/>
                </a:solidFill>
                <a:latin typeface="Montserrat"/>
              </a:rPr>
              <a:t>informasi</a:t>
            </a:r>
            <a:r>
              <a:rPr lang="en-US" sz="2400" dirty="0">
                <a:solidFill>
                  <a:srgbClr val="444444"/>
                </a:solidFill>
                <a:latin typeface="Montserrat"/>
              </a:rPr>
              <a:t> </a:t>
            </a:r>
            <a:r>
              <a:rPr lang="en-US" sz="2400" dirty="0" err="1">
                <a:solidFill>
                  <a:srgbClr val="444444"/>
                </a:solidFill>
                <a:latin typeface="Montserrat"/>
              </a:rPr>
              <a:t>berupa</a:t>
            </a:r>
            <a:r>
              <a:rPr lang="en-US" sz="2400" dirty="0">
                <a:solidFill>
                  <a:srgbClr val="444444"/>
                </a:solidFill>
                <a:latin typeface="Montserrat"/>
              </a:rPr>
              <a:t> </a:t>
            </a:r>
            <a:r>
              <a:rPr lang="en-US" sz="2400" dirty="0" err="1">
                <a:solidFill>
                  <a:srgbClr val="444444"/>
                </a:solidFill>
                <a:latin typeface="Montserrat"/>
              </a:rPr>
              <a:t>angka</a:t>
            </a:r>
            <a:r>
              <a:rPr lang="en-US" sz="2400" dirty="0">
                <a:solidFill>
                  <a:srgbClr val="444444"/>
                </a:solidFill>
                <a:latin typeface="Montserrat"/>
              </a:rPr>
              <a:t> </a:t>
            </a:r>
            <a:r>
              <a:rPr lang="en-US" sz="2400" dirty="0" err="1">
                <a:solidFill>
                  <a:srgbClr val="444444"/>
                </a:solidFill>
                <a:latin typeface="Montserrat"/>
              </a:rPr>
              <a:t>tentang</a:t>
            </a:r>
            <a:r>
              <a:rPr lang="en-US" sz="2400" dirty="0">
                <a:solidFill>
                  <a:srgbClr val="444444"/>
                </a:solidFill>
                <a:latin typeface="Montserrat"/>
              </a:rPr>
              <a:t> </a:t>
            </a:r>
            <a:r>
              <a:rPr lang="en-US" sz="2400" dirty="0" err="1">
                <a:solidFill>
                  <a:srgbClr val="444444"/>
                </a:solidFill>
                <a:latin typeface="Montserrat"/>
              </a:rPr>
              <a:t>karakteristik</a:t>
            </a:r>
            <a:r>
              <a:rPr lang="en-US" sz="2400" dirty="0">
                <a:solidFill>
                  <a:srgbClr val="444444"/>
                </a:solidFill>
                <a:latin typeface="Montserrat"/>
              </a:rPr>
              <a:t> (</a:t>
            </a:r>
            <a:r>
              <a:rPr lang="en-US" sz="2400" dirty="0" err="1">
                <a:solidFill>
                  <a:srgbClr val="444444"/>
                </a:solidFill>
                <a:latin typeface="Montserrat"/>
              </a:rPr>
              <a:t>ciri-ciri</a:t>
            </a:r>
            <a:r>
              <a:rPr lang="en-US" sz="2400" dirty="0">
                <a:solidFill>
                  <a:srgbClr val="444444"/>
                </a:solidFill>
                <a:latin typeface="Montserrat"/>
              </a:rPr>
              <a:t> </a:t>
            </a:r>
            <a:r>
              <a:rPr lang="en-US" sz="2400" dirty="0" err="1">
                <a:solidFill>
                  <a:srgbClr val="444444"/>
                </a:solidFill>
                <a:latin typeface="Montserrat"/>
              </a:rPr>
              <a:t>khusus</a:t>
            </a:r>
            <a:r>
              <a:rPr lang="en-US" sz="2400" dirty="0">
                <a:solidFill>
                  <a:srgbClr val="444444"/>
                </a:solidFill>
                <a:latin typeface="Montserrat"/>
              </a:rPr>
              <a:t>) </a:t>
            </a:r>
            <a:r>
              <a:rPr lang="en-US" sz="2400" dirty="0" err="1">
                <a:solidFill>
                  <a:srgbClr val="444444"/>
                </a:solidFill>
                <a:latin typeface="Montserrat"/>
              </a:rPr>
              <a:t>suatu</a:t>
            </a:r>
            <a:r>
              <a:rPr lang="en-US" sz="2400" dirty="0">
                <a:solidFill>
                  <a:srgbClr val="444444"/>
                </a:solidFill>
                <a:latin typeface="Montserrat"/>
              </a:rPr>
              <a:t> </a:t>
            </a:r>
            <a:r>
              <a:rPr lang="en-US" sz="2400" dirty="0" err="1">
                <a:solidFill>
                  <a:srgbClr val="444444"/>
                </a:solidFill>
                <a:latin typeface="Montserrat"/>
              </a:rPr>
              <a:t>populasi</a:t>
            </a:r>
            <a:r>
              <a:rPr lang="en-US" sz="2400" dirty="0">
                <a:solidFill>
                  <a:srgbClr val="444444"/>
                </a:solidFill>
                <a:latin typeface="Montserrat"/>
              </a:rPr>
              <a:t> yang </a:t>
            </a:r>
            <a:r>
              <a:rPr lang="en-US" sz="2400" dirty="0" err="1">
                <a:solidFill>
                  <a:srgbClr val="444444"/>
                </a:solidFill>
                <a:latin typeface="Montserrat"/>
              </a:rPr>
              <a:t>diperoleh</a:t>
            </a:r>
            <a:r>
              <a:rPr lang="en-US" sz="2400" dirty="0">
                <a:solidFill>
                  <a:srgbClr val="444444"/>
                </a:solidFill>
                <a:latin typeface="Montserrat"/>
              </a:rPr>
              <a:t> </a:t>
            </a:r>
            <a:r>
              <a:rPr lang="en-US" sz="2400" dirty="0" err="1">
                <a:solidFill>
                  <a:srgbClr val="444444"/>
                </a:solidFill>
                <a:latin typeface="Montserrat"/>
              </a:rPr>
              <a:t>dengan</a:t>
            </a:r>
            <a:r>
              <a:rPr lang="en-US" sz="2400" dirty="0">
                <a:solidFill>
                  <a:srgbClr val="444444"/>
                </a:solidFill>
                <a:latin typeface="Montserrat"/>
              </a:rPr>
              <a:t> </a:t>
            </a:r>
            <a:r>
              <a:rPr lang="en-US" sz="2400" dirty="0" err="1">
                <a:solidFill>
                  <a:srgbClr val="444444"/>
                </a:solidFill>
                <a:latin typeface="Montserrat"/>
              </a:rPr>
              <a:t>cara</a:t>
            </a:r>
            <a:r>
              <a:rPr lang="en-US" sz="2400" dirty="0">
                <a:solidFill>
                  <a:srgbClr val="444444"/>
                </a:solidFill>
                <a:latin typeface="Montserrat"/>
              </a:rPr>
              <a:t> </a:t>
            </a:r>
            <a:r>
              <a:rPr lang="en-US" sz="2400" dirty="0" err="1">
                <a:solidFill>
                  <a:srgbClr val="444444"/>
                </a:solidFill>
                <a:latin typeface="Montserrat"/>
              </a:rPr>
              <a:t>pengumpulan</a:t>
            </a:r>
            <a:r>
              <a:rPr lang="en-US" sz="2400" dirty="0">
                <a:solidFill>
                  <a:srgbClr val="444444"/>
                </a:solidFill>
                <a:latin typeface="Montserrat"/>
              </a:rPr>
              <a:t>, </a:t>
            </a:r>
            <a:r>
              <a:rPr lang="en-US" sz="2400" dirty="0" err="1">
                <a:solidFill>
                  <a:srgbClr val="444444"/>
                </a:solidFill>
                <a:latin typeface="Montserrat"/>
              </a:rPr>
              <a:t>pengolahan</a:t>
            </a:r>
            <a:r>
              <a:rPr lang="en-US" sz="2400" dirty="0">
                <a:solidFill>
                  <a:srgbClr val="444444"/>
                </a:solidFill>
                <a:latin typeface="Montserrat"/>
              </a:rPr>
              <a:t>, </a:t>
            </a:r>
            <a:r>
              <a:rPr lang="en-US" sz="2400" dirty="0" err="1">
                <a:solidFill>
                  <a:srgbClr val="444444"/>
                </a:solidFill>
                <a:latin typeface="Montserrat"/>
              </a:rPr>
              <a:t>penyajian</a:t>
            </a:r>
            <a:r>
              <a:rPr lang="en-US" sz="2400" dirty="0">
                <a:solidFill>
                  <a:srgbClr val="444444"/>
                </a:solidFill>
                <a:latin typeface="Montserrat"/>
              </a:rPr>
              <a:t>, dan </a:t>
            </a:r>
            <a:r>
              <a:rPr lang="en-US" sz="2400" dirty="0" err="1">
                <a:solidFill>
                  <a:srgbClr val="444444"/>
                </a:solidFill>
                <a:latin typeface="Montserrat"/>
              </a:rPr>
              <a:t>analisis</a:t>
            </a:r>
            <a:r>
              <a:rPr lang="en-US" sz="2400" dirty="0">
                <a:solidFill>
                  <a:srgbClr val="444444"/>
                </a:solidFill>
                <a:latin typeface="Montserrat"/>
              </a:rPr>
              <a:t>. </a:t>
            </a:r>
            <a:r>
              <a:rPr lang="en-US" sz="2400" dirty="0" err="1">
                <a:solidFill>
                  <a:srgbClr val="444444"/>
                </a:solidFill>
                <a:latin typeface="Montserrat"/>
              </a:rPr>
              <a:t>Contoh</a:t>
            </a:r>
            <a:r>
              <a:rPr lang="en-US" sz="2400" dirty="0">
                <a:solidFill>
                  <a:srgbClr val="444444"/>
                </a:solidFill>
                <a:latin typeface="Montserrat"/>
              </a:rPr>
              <a:t> : </a:t>
            </a:r>
            <a:r>
              <a:rPr lang="en-US" sz="2400" dirty="0" err="1">
                <a:solidFill>
                  <a:srgbClr val="444444"/>
                </a:solidFill>
                <a:latin typeface="Montserrat"/>
              </a:rPr>
              <a:t>Indeks</a:t>
            </a:r>
            <a:r>
              <a:rPr lang="en-US" sz="2400" dirty="0">
                <a:solidFill>
                  <a:srgbClr val="444444"/>
                </a:solidFill>
                <a:latin typeface="Montserrat"/>
              </a:rPr>
              <a:t> Pembangunan </a:t>
            </a:r>
            <a:r>
              <a:rPr lang="en-US" sz="2400" dirty="0" err="1">
                <a:solidFill>
                  <a:srgbClr val="444444"/>
                </a:solidFill>
                <a:latin typeface="Montserrat"/>
              </a:rPr>
              <a:t>Manusia</a:t>
            </a:r>
            <a:r>
              <a:rPr lang="en-US" sz="2400" dirty="0">
                <a:solidFill>
                  <a:srgbClr val="444444"/>
                </a:solidFill>
                <a:latin typeface="Montserrat"/>
              </a:rPr>
              <a:t> (IPM), </a:t>
            </a:r>
            <a:r>
              <a:rPr lang="en-US" sz="2400" dirty="0" err="1">
                <a:solidFill>
                  <a:srgbClr val="444444"/>
                </a:solidFill>
                <a:latin typeface="Montserrat"/>
              </a:rPr>
              <a:t>Inflasi</a:t>
            </a:r>
            <a:r>
              <a:rPr lang="en-US" sz="2400" dirty="0">
                <a:solidFill>
                  <a:srgbClr val="444444"/>
                </a:solidFill>
                <a:latin typeface="Montserrat"/>
              </a:rPr>
              <a:t>, </a:t>
            </a:r>
            <a:r>
              <a:rPr lang="en-US" sz="2400" dirty="0" err="1">
                <a:solidFill>
                  <a:srgbClr val="444444"/>
                </a:solidFill>
                <a:latin typeface="Montserrat"/>
              </a:rPr>
              <a:t>Produk</a:t>
            </a:r>
            <a:r>
              <a:rPr lang="en-US" sz="2400" dirty="0">
                <a:solidFill>
                  <a:srgbClr val="444444"/>
                </a:solidFill>
                <a:latin typeface="Montserrat"/>
              </a:rPr>
              <a:t> </a:t>
            </a:r>
            <a:r>
              <a:rPr lang="en-US" sz="2400" dirty="0" err="1">
                <a:solidFill>
                  <a:srgbClr val="444444"/>
                </a:solidFill>
                <a:latin typeface="Montserrat"/>
              </a:rPr>
              <a:t>Domestik</a:t>
            </a:r>
            <a:r>
              <a:rPr lang="en-US" sz="2400" dirty="0">
                <a:solidFill>
                  <a:srgbClr val="444444"/>
                </a:solidFill>
                <a:latin typeface="Montserrat"/>
              </a:rPr>
              <a:t> </a:t>
            </a:r>
            <a:r>
              <a:rPr lang="en-US" sz="2400" dirty="0" err="1">
                <a:solidFill>
                  <a:srgbClr val="444444"/>
                </a:solidFill>
                <a:latin typeface="Montserrat"/>
              </a:rPr>
              <a:t>Bruto</a:t>
            </a:r>
            <a:r>
              <a:rPr lang="en-US" sz="2400" dirty="0">
                <a:solidFill>
                  <a:srgbClr val="444444"/>
                </a:solidFill>
                <a:latin typeface="Montserrat"/>
              </a:rPr>
              <a:t> (PDB), </a:t>
            </a:r>
            <a:r>
              <a:rPr lang="en-US" sz="2400" dirty="0" err="1">
                <a:solidFill>
                  <a:srgbClr val="444444"/>
                </a:solidFill>
                <a:latin typeface="Montserrat"/>
              </a:rPr>
              <a:t>Jumlah</a:t>
            </a:r>
            <a:r>
              <a:rPr lang="en-US" sz="2400" dirty="0">
                <a:solidFill>
                  <a:srgbClr val="444444"/>
                </a:solidFill>
                <a:latin typeface="Montserrat"/>
              </a:rPr>
              <a:t> Guru, </a:t>
            </a:r>
            <a:r>
              <a:rPr lang="en-US" sz="2400" dirty="0" err="1">
                <a:solidFill>
                  <a:srgbClr val="444444"/>
                </a:solidFill>
                <a:latin typeface="Montserrat"/>
              </a:rPr>
              <a:t>Jumlah</a:t>
            </a:r>
            <a:r>
              <a:rPr lang="en-US" sz="2400" dirty="0">
                <a:solidFill>
                  <a:srgbClr val="444444"/>
                </a:solidFill>
                <a:latin typeface="Montserrat"/>
              </a:rPr>
              <a:t> </a:t>
            </a:r>
            <a:r>
              <a:rPr lang="en-US" sz="2400" dirty="0" err="1">
                <a:solidFill>
                  <a:srgbClr val="444444"/>
                </a:solidFill>
                <a:latin typeface="Montserrat"/>
              </a:rPr>
              <a:t>Kendaraan</a:t>
            </a:r>
            <a:r>
              <a:rPr lang="en-US" sz="2400" dirty="0">
                <a:solidFill>
                  <a:srgbClr val="444444"/>
                </a:solidFill>
                <a:latin typeface="Montserrat"/>
              </a:rPr>
              <a:t>, dan lain </a:t>
            </a:r>
            <a:r>
              <a:rPr lang="en-US" sz="2400" dirty="0" err="1">
                <a:solidFill>
                  <a:srgbClr val="444444"/>
                </a:solidFill>
                <a:latin typeface="Montserrat"/>
              </a:rPr>
              <a:t>sebagainya</a:t>
            </a:r>
            <a:r>
              <a:rPr lang="en-US" sz="2400" dirty="0">
                <a:solidFill>
                  <a:srgbClr val="444444"/>
                </a:solidFill>
                <a:latin typeface="Montserrat"/>
              </a:rPr>
              <a:t>.</a:t>
            </a:r>
          </a:p>
          <a:p>
            <a:pPr algn="just">
              <a:spcBef>
                <a:spcPts val="600"/>
              </a:spcBef>
            </a:pPr>
            <a:r>
              <a:rPr lang="en-US" sz="2400" b="1" dirty="0">
                <a:solidFill>
                  <a:srgbClr val="0070C0"/>
                </a:solidFill>
                <a:latin typeface="Montserrat"/>
              </a:rPr>
              <a:t>Data </a:t>
            </a:r>
            <a:r>
              <a:rPr lang="en-US" sz="2400" b="1" dirty="0" err="1">
                <a:solidFill>
                  <a:srgbClr val="0070C0"/>
                </a:solidFill>
                <a:latin typeface="Montserrat"/>
              </a:rPr>
              <a:t>Geospasial</a:t>
            </a:r>
            <a:r>
              <a:rPr lang="en-US" sz="2400" b="1" dirty="0">
                <a:solidFill>
                  <a:srgbClr val="0070C0"/>
                </a:solidFill>
                <a:latin typeface="Montserrat"/>
              </a:rPr>
              <a:t> </a:t>
            </a:r>
            <a:r>
              <a:rPr lang="en-US" sz="2400" dirty="0" err="1">
                <a:solidFill>
                  <a:srgbClr val="444444"/>
                </a:solidFill>
                <a:latin typeface="Montserrat"/>
              </a:rPr>
              <a:t>yaitu</a:t>
            </a:r>
            <a:r>
              <a:rPr lang="en-US" sz="2400" dirty="0">
                <a:solidFill>
                  <a:srgbClr val="444444"/>
                </a:solidFill>
                <a:latin typeface="Montserrat"/>
              </a:rPr>
              <a:t> data </a:t>
            </a:r>
            <a:r>
              <a:rPr lang="en-US" sz="2400" dirty="0" err="1">
                <a:solidFill>
                  <a:srgbClr val="444444"/>
                </a:solidFill>
                <a:latin typeface="Montserrat"/>
              </a:rPr>
              <a:t>tentang</a:t>
            </a:r>
            <a:r>
              <a:rPr lang="en-US" sz="2400" dirty="0">
                <a:solidFill>
                  <a:srgbClr val="444444"/>
                </a:solidFill>
                <a:latin typeface="Montserrat"/>
              </a:rPr>
              <a:t> </a:t>
            </a:r>
            <a:r>
              <a:rPr lang="en-US" sz="2400" dirty="0" err="1">
                <a:solidFill>
                  <a:srgbClr val="444444"/>
                </a:solidFill>
                <a:latin typeface="Montserrat"/>
              </a:rPr>
              <a:t>lokasi</a:t>
            </a:r>
            <a:r>
              <a:rPr lang="en-US" sz="2400" dirty="0">
                <a:solidFill>
                  <a:srgbClr val="444444"/>
                </a:solidFill>
                <a:latin typeface="Montserrat"/>
              </a:rPr>
              <a:t> </a:t>
            </a:r>
            <a:r>
              <a:rPr lang="en-US" sz="2400" dirty="0" err="1">
                <a:solidFill>
                  <a:srgbClr val="444444"/>
                </a:solidFill>
                <a:latin typeface="Montserrat"/>
              </a:rPr>
              <a:t>geografis</a:t>
            </a:r>
            <a:r>
              <a:rPr lang="en-US" sz="2400" dirty="0">
                <a:solidFill>
                  <a:srgbClr val="444444"/>
                </a:solidFill>
                <a:latin typeface="Montserrat"/>
              </a:rPr>
              <a:t>, </a:t>
            </a:r>
            <a:r>
              <a:rPr lang="en-US" sz="2400" dirty="0" err="1">
                <a:solidFill>
                  <a:srgbClr val="444444"/>
                </a:solidFill>
                <a:latin typeface="Montserrat"/>
              </a:rPr>
              <a:t>dimensi</a:t>
            </a:r>
            <a:r>
              <a:rPr lang="en-US" sz="2400" dirty="0">
                <a:solidFill>
                  <a:srgbClr val="444444"/>
                </a:solidFill>
                <a:latin typeface="Montserrat"/>
              </a:rPr>
              <a:t> </a:t>
            </a:r>
            <a:r>
              <a:rPr lang="en-US" sz="2400" dirty="0" err="1">
                <a:solidFill>
                  <a:srgbClr val="444444"/>
                </a:solidFill>
                <a:latin typeface="Montserrat"/>
              </a:rPr>
              <a:t>atau</a:t>
            </a:r>
            <a:r>
              <a:rPr lang="en-US" sz="2400" dirty="0">
                <a:solidFill>
                  <a:srgbClr val="444444"/>
                </a:solidFill>
                <a:latin typeface="Montserrat"/>
              </a:rPr>
              <a:t> </a:t>
            </a:r>
            <a:r>
              <a:rPr lang="en-US" sz="2400" dirty="0" err="1">
                <a:solidFill>
                  <a:srgbClr val="444444"/>
                </a:solidFill>
                <a:latin typeface="Montserrat"/>
              </a:rPr>
              <a:t>ukuran</a:t>
            </a:r>
            <a:r>
              <a:rPr lang="en-US" sz="2400" dirty="0">
                <a:solidFill>
                  <a:srgbClr val="444444"/>
                </a:solidFill>
                <a:latin typeface="Montserrat"/>
              </a:rPr>
              <a:t>, dan/</a:t>
            </a:r>
            <a:r>
              <a:rPr lang="en-US" sz="2400" dirty="0" err="1">
                <a:solidFill>
                  <a:srgbClr val="444444"/>
                </a:solidFill>
                <a:latin typeface="Montserrat"/>
              </a:rPr>
              <a:t>atau</a:t>
            </a:r>
            <a:r>
              <a:rPr lang="en-US" sz="2400" dirty="0">
                <a:solidFill>
                  <a:srgbClr val="444444"/>
                </a:solidFill>
                <a:latin typeface="Montserrat"/>
              </a:rPr>
              <a:t> </a:t>
            </a:r>
            <a:r>
              <a:rPr lang="en-US" sz="2400" dirty="0" err="1">
                <a:solidFill>
                  <a:srgbClr val="444444"/>
                </a:solidFill>
                <a:latin typeface="Montserrat"/>
              </a:rPr>
              <a:t>karakteristik</a:t>
            </a:r>
            <a:r>
              <a:rPr lang="en-US" sz="2400" dirty="0">
                <a:solidFill>
                  <a:srgbClr val="444444"/>
                </a:solidFill>
                <a:latin typeface="Montserrat"/>
              </a:rPr>
              <a:t> </a:t>
            </a:r>
            <a:r>
              <a:rPr lang="en-US" sz="2400" dirty="0" err="1">
                <a:solidFill>
                  <a:srgbClr val="444444"/>
                </a:solidFill>
                <a:latin typeface="Montserrat"/>
              </a:rPr>
              <a:t>objek</a:t>
            </a:r>
            <a:r>
              <a:rPr lang="en-US" sz="2400" dirty="0">
                <a:solidFill>
                  <a:srgbClr val="444444"/>
                </a:solidFill>
                <a:latin typeface="Montserrat"/>
              </a:rPr>
              <a:t> </a:t>
            </a:r>
            <a:r>
              <a:rPr lang="en-US" sz="2400" dirty="0" err="1">
                <a:solidFill>
                  <a:srgbClr val="444444"/>
                </a:solidFill>
                <a:latin typeface="Montserrat"/>
              </a:rPr>
              <a:t>alam</a:t>
            </a:r>
            <a:r>
              <a:rPr lang="en-US" sz="2400" dirty="0">
                <a:solidFill>
                  <a:srgbClr val="444444"/>
                </a:solidFill>
                <a:latin typeface="Montserrat"/>
              </a:rPr>
              <a:t> dan/</a:t>
            </a:r>
            <a:r>
              <a:rPr lang="en-US" sz="2400" dirty="0" err="1">
                <a:solidFill>
                  <a:srgbClr val="444444"/>
                </a:solidFill>
                <a:latin typeface="Montserrat"/>
              </a:rPr>
              <a:t>atau</a:t>
            </a:r>
            <a:r>
              <a:rPr lang="en-US" sz="2400" dirty="0">
                <a:solidFill>
                  <a:srgbClr val="444444"/>
                </a:solidFill>
                <a:latin typeface="Montserrat"/>
              </a:rPr>
              <a:t> </a:t>
            </a:r>
            <a:r>
              <a:rPr lang="en-US" sz="2400" dirty="0" err="1">
                <a:solidFill>
                  <a:srgbClr val="444444"/>
                </a:solidFill>
                <a:latin typeface="Montserrat"/>
              </a:rPr>
              <a:t>buatan</a:t>
            </a:r>
            <a:r>
              <a:rPr lang="en-US" sz="2400" dirty="0">
                <a:solidFill>
                  <a:srgbClr val="444444"/>
                </a:solidFill>
                <a:latin typeface="Montserrat"/>
              </a:rPr>
              <a:t> </a:t>
            </a:r>
            <a:r>
              <a:rPr lang="en-US" sz="2400" dirty="0" err="1">
                <a:solidFill>
                  <a:srgbClr val="444444"/>
                </a:solidFill>
                <a:latin typeface="Montserrat"/>
              </a:rPr>
              <a:t>manusia</a:t>
            </a:r>
            <a:r>
              <a:rPr lang="en-US" sz="2400" dirty="0">
                <a:solidFill>
                  <a:srgbClr val="444444"/>
                </a:solidFill>
                <a:latin typeface="Montserrat"/>
              </a:rPr>
              <a:t> yang </a:t>
            </a:r>
            <a:r>
              <a:rPr lang="en-US" sz="2400" dirty="0" err="1">
                <a:solidFill>
                  <a:srgbClr val="444444"/>
                </a:solidFill>
                <a:latin typeface="Montserrat"/>
              </a:rPr>
              <a:t>berada</a:t>
            </a:r>
            <a:r>
              <a:rPr lang="en-US" sz="2400" dirty="0">
                <a:solidFill>
                  <a:srgbClr val="444444"/>
                </a:solidFill>
                <a:latin typeface="Montserrat"/>
              </a:rPr>
              <a:t> di </a:t>
            </a:r>
            <a:r>
              <a:rPr lang="en-US" sz="2400" dirty="0" err="1">
                <a:solidFill>
                  <a:srgbClr val="444444"/>
                </a:solidFill>
                <a:latin typeface="Montserrat"/>
              </a:rPr>
              <a:t>bawah</a:t>
            </a:r>
            <a:r>
              <a:rPr lang="en-US" sz="2400" dirty="0">
                <a:solidFill>
                  <a:srgbClr val="444444"/>
                </a:solidFill>
                <a:latin typeface="Montserrat"/>
              </a:rPr>
              <a:t>, pada, </a:t>
            </a:r>
            <a:r>
              <a:rPr lang="en-US" sz="2400" dirty="0" err="1">
                <a:solidFill>
                  <a:srgbClr val="444444"/>
                </a:solidFill>
                <a:latin typeface="Montserrat"/>
              </a:rPr>
              <a:t>atau</a:t>
            </a:r>
            <a:r>
              <a:rPr lang="en-US" sz="2400" dirty="0">
                <a:solidFill>
                  <a:srgbClr val="444444"/>
                </a:solidFill>
                <a:latin typeface="Montserrat"/>
              </a:rPr>
              <a:t> di </a:t>
            </a:r>
            <a:r>
              <a:rPr lang="en-US" sz="2400" dirty="0" err="1">
                <a:solidFill>
                  <a:srgbClr val="444444"/>
                </a:solidFill>
                <a:latin typeface="Montserrat"/>
              </a:rPr>
              <a:t>atas</a:t>
            </a:r>
            <a:r>
              <a:rPr lang="en-US" sz="2400" dirty="0">
                <a:solidFill>
                  <a:srgbClr val="444444"/>
                </a:solidFill>
                <a:latin typeface="Montserrat"/>
              </a:rPr>
              <a:t> </a:t>
            </a:r>
            <a:r>
              <a:rPr lang="en-US" sz="2400" dirty="0" err="1">
                <a:solidFill>
                  <a:srgbClr val="444444"/>
                </a:solidFill>
                <a:latin typeface="Montserrat"/>
              </a:rPr>
              <a:t>permukaan</a:t>
            </a:r>
            <a:r>
              <a:rPr lang="en-US" sz="2400" dirty="0">
                <a:solidFill>
                  <a:srgbClr val="444444"/>
                </a:solidFill>
                <a:latin typeface="Montserrat"/>
              </a:rPr>
              <a:t> </a:t>
            </a:r>
            <a:r>
              <a:rPr lang="en-US" sz="2400" dirty="0" err="1">
                <a:solidFill>
                  <a:srgbClr val="444444"/>
                </a:solidFill>
                <a:latin typeface="Montserrat"/>
              </a:rPr>
              <a:t>bumi</a:t>
            </a:r>
            <a:r>
              <a:rPr lang="en-US" sz="2400" dirty="0">
                <a:solidFill>
                  <a:srgbClr val="444444"/>
                </a:solidFill>
                <a:latin typeface="Montserrat"/>
              </a:rPr>
              <a:t>. </a:t>
            </a:r>
            <a:r>
              <a:rPr lang="en-US" sz="2400" dirty="0" err="1">
                <a:solidFill>
                  <a:srgbClr val="444444"/>
                </a:solidFill>
                <a:latin typeface="Montserrat"/>
              </a:rPr>
              <a:t>Contoh</a:t>
            </a:r>
            <a:r>
              <a:rPr lang="en-US" sz="2400" dirty="0">
                <a:solidFill>
                  <a:srgbClr val="444444"/>
                </a:solidFill>
                <a:latin typeface="Montserrat"/>
              </a:rPr>
              <a:t> : </a:t>
            </a:r>
            <a:r>
              <a:rPr lang="en-US" sz="2400" dirty="0" err="1">
                <a:solidFill>
                  <a:srgbClr val="444444"/>
                </a:solidFill>
                <a:latin typeface="Montserrat"/>
              </a:rPr>
              <a:t>peta</a:t>
            </a:r>
            <a:r>
              <a:rPr lang="en-US" sz="2400" dirty="0">
                <a:solidFill>
                  <a:srgbClr val="444444"/>
                </a:solidFill>
                <a:latin typeface="Montserrat"/>
              </a:rPr>
              <a:t> </a:t>
            </a:r>
            <a:r>
              <a:rPr lang="en-US" sz="2400" dirty="0" err="1">
                <a:solidFill>
                  <a:srgbClr val="444444"/>
                </a:solidFill>
                <a:latin typeface="Montserrat"/>
              </a:rPr>
              <a:t>lahan</a:t>
            </a:r>
            <a:r>
              <a:rPr lang="en-US" sz="2400" dirty="0">
                <a:solidFill>
                  <a:srgbClr val="444444"/>
                </a:solidFill>
                <a:latin typeface="Montserrat"/>
              </a:rPr>
              <a:t> sawah yang </a:t>
            </a:r>
            <a:r>
              <a:rPr lang="en-US" sz="2400" dirty="0" err="1">
                <a:solidFill>
                  <a:srgbClr val="444444"/>
                </a:solidFill>
                <a:latin typeface="Montserrat"/>
              </a:rPr>
              <a:t>dilindungi</a:t>
            </a:r>
            <a:r>
              <a:rPr lang="en-US" sz="2400" dirty="0">
                <a:solidFill>
                  <a:srgbClr val="444444"/>
                </a:solidFill>
                <a:latin typeface="Montserrat"/>
              </a:rPr>
              <a:t> minimal </a:t>
            </a:r>
            <a:r>
              <a:rPr lang="en-US" sz="2400" dirty="0" err="1">
                <a:solidFill>
                  <a:srgbClr val="444444"/>
                </a:solidFill>
                <a:latin typeface="Montserrat"/>
              </a:rPr>
              <a:t>skala</a:t>
            </a:r>
            <a:r>
              <a:rPr lang="en-US" sz="2400" dirty="0">
                <a:solidFill>
                  <a:srgbClr val="444444"/>
                </a:solidFill>
                <a:latin typeface="Montserrat"/>
              </a:rPr>
              <a:t> 1:5.000, </a:t>
            </a:r>
            <a:r>
              <a:rPr lang="en-US" sz="2400" dirty="0" err="1">
                <a:solidFill>
                  <a:srgbClr val="444444"/>
                </a:solidFill>
                <a:latin typeface="Montserrat"/>
              </a:rPr>
              <a:t>peta</a:t>
            </a:r>
            <a:r>
              <a:rPr lang="en-US" sz="2400" dirty="0">
                <a:solidFill>
                  <a:srgbClr val="444444"/>
                </a:solidFill>
                <a:latin typeface="Montserrat"/>
              </a:rPr>
              <a:t> </a:t>
            </a:r>
            <a:r>
              <a:rPr lang="en-US" sz="2400" dirty="0" err="1">
                <a:solidFill>
                  <a:srgbClr val="444444"/>
                </a:solidFill>
                <a:latin typeface="Montserrat"/>
              </a:rPr>
              <a:t>kawasan</a:t>
            </a:r>
            <a:r>
              <a:rPr lang="en-US" sz="2400" dirty="0">
                <a:solidFill>
                  <a:srgbClr val="444444"/>
                </a:solidFill>
                <a:latin typeface="Montserrat"/>
              </a:rPr>
              <a:t> </a:t>
            </a:r>
            <a:r>
              <a:rPr lang="en-US" sz="2400" dirty="0" err="1">
                <a:solidFill>
                  <a:srgbClr val="444444"/>
                </a:solidFill>
                <a:latin typeface="Montserrat"/>
              </a:rPr>
              <a:t>pemukiman</a:t>
            </a:r>
            <a:r>
              <a:rPr lang="en-US" sz="2400" dirty="0">
                <a:solidFill>
                  <a:srgbClr val="444444"/>
                </a:solidFill>
                <a:latin typeface="Montserrat"/>
              </a:rPr>
              <a:t> </a:t>
            </a:r>
            <a:r>
              <a:rPr lang="en-US" sz="2400" dirty="0" err="1">
                <a:solidFill>
                  <a:srgbClr val="444444"/>
                </a:solidFill>
                <a:latin typeface="Montserrat"/>
              </a:rPr>
              <a:t>kumuh</a:t>
            </a:r>
            <a:r>
              <a:rPr lang="en-US" sz="2400" dirty="0">
                <a:solidFill>
                  <a:srgbClr val="444444"/>
                </a:solidFill>
                <a:latin typeface="Montserrat"/>
              </a:rPr>
              <a:t> </a:t>
            </a:r>
            <a:r>
              <a:rPr lang="en-US" sz="2400" dirty="0" err="1">
                <a:solidFill>
                  <a:srgbClr val="444444"/>
                </a:solidFill>
                <a:latin typeface="Montserrat"/>
              </a:rPr>
              <a:t>skala</a:t>
            </a:r>
            <a:r>
              <a:rPr lang="en-US" sz="2400" dirty="0">
                <a:solidFill>
                  <a:srgbClr val="444444"/>
                </a:solidFill>
                <a:latin typeface="Montserrat"/>
              </a:rPr>
              <a:t> 1:5.000, </a:t>
            </a:r>
            <a:r>
              <a:rPr lang="en-US" sz="2400" dirty="0" err="1">
                <a:solidFill>
                  <a:srgbClr val="444444"/>
                </a:solidFill>
                <a:latin typeface="Montserrat"/>
              </a:rPr>
              <a:t>peta</a:t>
            </a:r>
            <a:r>
              <a:rPr lang="en-US" sz="2400" dirty="0">
                <a:solidFill>
                  <a:srgbClr val="444444"/>
                </a:solidFill>
                <a:latin typeface="Montserrat"/>
              </a:rPr>
              <a:t> </a:t>
            </a:r>
            <a:r>
              <a:rPr lang="en-US" sz="2400" dirty="0" err="1">
                <a:solidFill>
                  <a:srgbClr val="444444"/>
                </a:solidFill>
                <a:latin typeface="Montserrat"/>
              </a:rPr>
              <a:t>lokasi</a:t>
            </a:r>
            <a:r>
              <a:rPr lang="en-US" sz="2400" dirty="0">
                <a:solidFill>
                  <a:srgbClr val="444444"/>
                </a:solidFill>
                <a:latin typeface="Montserrat"/>
              </a:rPr>
              <a:t> </a:t>
            </a:r>
            <a:r>
              <a:rPr lang="en-US" sz="2400" dirty="0" err="1">
                <a:solidFill>
                  <a:srgbClr val="444444"/>
                </a:solidFill>
                <a:latin typeface="Montserrat"/>
              </a:rPr>
              <a:t>kilang</a:t>
            </a:r>
            <a:r>
              <a:rPr lang="en-US" sz="2400" dirty="0">
                <a:solidFill>
                  <a:srgbClr val="444444"/>
                </a:solidFill>
                <a:latin typeface="Montserrat"/>
              </a:rPr>
              <a:t> </a:t>
            </a:r>
            <a:r>
              <a:rPr lang="en-US" sz="2400" dirty="0" err="1">
                <a:solidFill>
                  <a:srgbClr val="444444"/>
                </a:solidFill>
                <a:latin typeface="Montserrat"/>
              </a:rPr>
              <a:t>minyak</a:t>
            </a:r>
            <a:r>
              <a:rPr lang="en-US" sz="2400" dirty="0">
                <a:solidFill>
                  <a:srgbClr val="444444"/>
                </a:solidFill>
                <a:latin typeface="Montserrat"/>
              </a:rPr>
              <a:t> </a:t>
            </a:r>
            <a:r>
              <a:rPr lang="en-US" sz="2400" dirty="0" err="1">
                <a:solidFill>
                  <a:srgbClr val="444444"/>
                </a:solidFill>
                <a:latin typeface="Montserrat"/>
              </a:rPr>
              <a:t>skala</a:t>
            </a:r>
            <a:r>
              <a:rPr lang="en-US" sz="2400" dirty="0">
                <a:solidFill>
                  <a:srgbClr val="444444"/>
                </a:solidFill>
                <a:latin typeface="Montserrat"/>
              </a:rPr>
              <a:t> 1:50.000, dan lain </a:t>
            </a:r>
            <a:r>
              <a:rPr lang="en-US" sz="2400" dirty="0" err="1">
                <a:solidFill>
                  <a:srgbClr val="444444"/>
                </a:solidFill>
                <a:latin typeface="Montserrat"/>
              </a:rPr>
              <a:t>sebagainya</a:t>
            </a:r>
            <a:r>
              <a:rPr lang="en-US" sz="2400" dirty="0">
                <a:solidFill>
                  <a:srgbClr val="444444"/>
                </a:solidFill>
                <a:latin typeface="Montserrat"/>
              </a:rPr>
              <a:t>.</a:t>
            </a:r>
          </a:p>
          <a:p>
            <a:pPr algn="just">
              <a:spcBef>
                <a:spcPts val="600"/>
              </a:spcBef>
            </a:pPr>
            <a:r>
              <a:rPr lang="en-US" sz="2400" b="1" dirty="0">
                <a:solidFill>
                  <a:srgbClr val="0070C0"/>
                </a:solidFill>
                <a:latin typeface="Montserrat"/>
              </a:rPr>
              <a:t>Data </a:t>
            </a:r>
            <a:r>
              <a:rPr lang="en-US" sz="2400" b="1" dirty="0" err="1">
                <a:solidFill>
                  <a:srgbClr val="0070C0"/>
                </a:solidFill>
                <a:latin typeface="Montserrat"/>
              </a:rPr>
              <a:t>Keuangan</a:t>
            </a:r>
            <a:r>
              <a:rPr lang="en-US" sz="2400" b="1" dirty="0">
                <a:solidFill>
                  <a:srgbClr val="0070C0"/>
                </a:solidFill>
                <a:latin typeface="Montserrat"/>
              </a:rPr>
              <a:t> Negara Tingkat Pusat. </a:t>
            </a:r>
            <a:r>
              <a:rPr lang="en-US" sz="2400" dirty="0">
                <a:solidFill>
                  <a:srgbClr val="444444"/>
                </a:solidFill>
                <a:latin typeface="Montserrat"/>
              </a:rPr>
              <a:t>Data yang </a:t>
            </a:r>
            <a:r>
              <a:rPr lang="en-US" sz="2400" dirty="0" err="1">
                <a:solidFill>
                  <a:srgbClr val="444444"/>
                </a:solidFill>
                <a:latin typeface="Montserrat"/>
              </a:rPr>
              <a:t>disusun</a:t>
            </a:r>
            <a:r>
              <a:rPr lang="en-US" sz="2400" dirty="0">
                <a:solidFill>
                  <a:srgbClr val="444444"/>
                </a:solidFill>
                <a:latin typeface="Montserrat"/>
              </a:rPr>
              <a:t> oleh </a:t>
            </a:r>
            <a:r>
              <a:rPr lang="en-US" sz="2400" dirty="0" err="1">
                <a:solidFill>
                  <a:srgbClr val="444444"/>
                </a:solidFill>
                <a:latin typeface="Montserrat"/>
              </a:rPr>
              <a:t>Pemerintah</a:t>
            </a:r>
            <a:r>
              <a:rPr lang="en-US" sz="2400" dirty="0">
                <a:solidFill>
                  <a:srgbClr val="444444"/>
                </a:solidFill>
                <a:latin typeface="Montserrat"/>
              </a:rPr>
              <a:t> Pusat </a:t>
            </a:r>
            <a:r>
              <a:rPr lang="en-US" sz="2400" dirty="0" err="1">
                <a:solidFill>
                  <a:srgbClr val="444444"/>
                </a:solidFill>
                <a:latin typeface="Montserrat"/>
              </a:rPr>
              <a:t>berdasarkan</a:t>
            </a:r>
            <a:r>
              <a:rPr lang="en-US" sz="2400" dirty="0">
                <a:solidFill>
                  <a:srgbClr val="444444"/>
                </a:solidFill>
                <a:latin typeface="Montserrat"/>
              </a:rPr>
              <a:t> </a:t>
            </a:r>
            <a:r>
              <a:rPr lang="en-US" sz="2400" dirty="0" err="1">
                <a:solidFill>
                  <a:srgbClr val="444444"/>
                </a:solidFill>
                <a:latin typeface="Montserrat"/>
              </a:rPr>
              <a:t>sistem</a:t>
            </a:r>
            <a:r>
              <a:rPr lang="en-US" sz="2400" dirty="0">
                <a:solidFill>
                  <a:srgbClr val="444444"/>
                </a:solidFill>
                <a:latin typeface="Montserrat"/>
              </a:rPr>
              <a:t> </a:t>
            </a:r>
            <a:r>
              <a:rPr lang="en-US" sz="2400" dirty="0" err="1">
                <a:solidFill>
                  <a:srgbClr val="444444"/>
                </a:solidFill>
                <a:latin typeface="Montserrat"/>
              </a:rPr>
              <a:t>akuntansi</a:t>
            </a:r>
            <a:r>
              <a:rPr lang="en-US" sz="2400" dirty="0">
                <a:solidFill>
                  <a:srgbClr val="444444"/>
                </a:solidFill>
                <a:latin typeface="Montserrat"/>
              </a:rPr>
              <a:t> </a:t>
            </a:r>
            <a:r>
              <a:rPr lang="en-US" sz="2400" dirty="0" err="1">
                <a:solidFill>
                  <a:srgbClr val="444444"/>
                </a:solidFill>
                <a:latin typeface="Montserrat"/>
              </a:rPr>
              <a:t>pemerintah</a:t>
            </a:r>
            <a:r>
              <a:rPr lang="en-US" sz="2400" dirty="0">
                <a:solidFill>
                  <a:srgbClr val="444444"/>
                </a:solidFill>
                <a:latin typeface="Montserrat"/>
              </a:rPr>
              <a:t> yang </a:t>
            </a:r>
            <a:r>
              <a:rPr lang="en-US" sz="2400" dirty="0" err="1">
                <a:solidFill>
                  <a:srgbClr val="444444"/>
                </a:solidFill>
                <a:latin typeface="Montserrat"/>
              </a:rPr>
              <a:t>mencakup</a:t>
            </a:r>
            <a:r>
              <a:rPr lang="en-US" sz="2400" dirty="0">
                <a:solidFill>
                  <a:srgbClr val="444444"/>
                </a:solidFill>
                <a:latin typeface="Montserrat"/>
              </a:rPr>
              <a:t> </a:t>
            </a:r>
            <a:r>
              <a:rPr lang="en-US" sz="2400" dirty="0" err="1">
                <a:solidFill>
                  <a:srgbClr val="444444"/>
                </a:solidFill>
                <a:latin typeface="Montserrat"/>
              </a:rPr>
              <a:t>semua</a:t>
            </a:r>
            <a:r>
              <a:rPr lang="en-US" sz="2400" dirty="0">
                <a:solidFill>
                  <a:srgbClr val="444444"/>
                </a:solidFill>
                <a:latin typeface="Montserrat"/>
              </a:rPr>
              <a:t> </a:t>
            </a:r>
            <a:r>
              <a:rPr lang="en-US" sz="2400" dirty="0" err="1">
                <a:solidFill>
                  <a:srgbClr val="444444"/>
                </a:solidFill>
                <a:latin typeface="Montserrat"/>
              </a:rPr>
              <a:t>hak</a:t>
            </a:r>
            <a:r>
              <a:rPr lang="en-US" sz="2400" dirty="0">
                <a:solidFill>
                  <a:srgbClr val="444444"/>
                </a:solidFill>
                <a:latin typeface="Montserrat"/>
              </a:rPr>
              <a:t> dan </a:t>
            </a:r>
            <a:r>
              <a:rPr lang="en-US" sz="2400" dirty="0" err="1">
                <a:solidFill>
                  <a:srgbClr val="444444"/>
                </a:solidFill>
                <a:latin typeface="Montserrat"/>
              </a:rPr>
              <a:t>kewajiban</a:t>
            </a:r>
            <a:r>
              <a:rPr lang="en-US" sz="2400" dirty="0">
                <a:solidFill>
                  <a:srgbClr val="444444"/>
                </a:solidFill>
                <a:latin typeface="Montserrat"/>
              </a:rPr>
              <a:t> negara yang </a:t>
            </a:r>
            <a:r>
              <a:rPr lang="en-US" sz="2400" dirty="0" err="1">
                <a:solidFill>
                  <a:srgbClr val="444444"/>
                </a:solidFill>
                <a:latin typeface="Montserrat"/>
              </a:rPr>
              <a:t>dapat</a:t>
            </a:r>
            <a:r>
              <a:rPr lang="en-US" sz="2400" dirty="0">
                <a:solidFill>
                  <a:srgbClr val="444444"/>
                </a:solidFill>
                <a:latin typeface="Montserrat"/>
              </a:rPr>
              <a:t> </a:t>
            </a:r>
            <a:r>
              <a:rPr lang="en-US" sz="2400" dirty="0" err="1">
                <a:solidFill>
                  <a:srgbClr val="444444"/>
                </a:solidFill>
                <a:latin typeface="Montserrat"/>
              </a:rPr>
              <a:t>dinilai</a:t>
            </a:r>
            <a:r>
              <a:rPr lang="en-US" sz="2400" dirty="0">
                <a:solidFill>
                  <a:srgbClr val="444444"/>
                </a:solidFill>
                <a:latin typeface="Montserrat"/>
              </a:rPr>
              <a:t> </a:t>
            </a:r>
            <a:r>
              <a:rPr lang="en-US" sz="2400" dirty="0" err="1">
                <a:solidFill>
                  <a:srgbClr val="444444"/>
                </a:solidFill>
                <a:latin typeface="Montserrat"/>
              </a:rPr>
              <a:t>dengan</a:t>
            </a:r>
            <a:r>
              <a:rPr lang="en-US" sz="2400" dirty="0">
                <a:solidFill>
                  <a:srgbClr val="444444"/>
                </a:solidFill>
                <a:latin typeface="Montserrat"/>
              </a:rPr>
              <a:t> uang, </a:t>
            </a:r>
            <a:r>
              <a:rPr lang="en-US" sz="2400" dirty="0" err="1">
                <a:solidFill>
                  <a:srgbClr val="444444"/>
                </a:solidFill>
                <a:latin typeface="Montserrat"/>
              </a:rPr>
              <a:t>serta</a:t>
            </a:r>
            <a:r>
              <a:rPr lang="en-US" sz="2400" dirty="0">
                <a:solidFill>
                  <a:srgbClr val="444444"/>
                </a:solidFill>
                <a:latin typeface="Montserrat"/>
              </a:rPr>
              <a:t> </a:t>
            </a:r>
            <a:r>
              <a:rPr lang="en-US" sz="2400" dirty="0" err="1">
                <a:solidFill>
                  <a:srgbClr val="444444"/>
                </a:solidFill>
                <a:latin typeface="Montserrat"/>
              </a:rPr>
              <a:t>segala</a:t>
            </a:r>
            <a:r>
              <a:rPr lang="en-US" sz="2400" dirty="0">
                <a:solidFill>
                  <a:srgbClr val="444444"/>
                </a:solidFill>
                <a:latin typeface="Montserrat"/>
              </a:rPr>
              <a:t> </a:t>
            </a:r>
            <a:r>
              <a:rPr lang="en-US" sz="2400" dirty="0" err="1">
                <a:solidFill>
                  <a:srgbClr val="444444"/>
                </a:solidFill>
                <a:latin typeface="Montserrat"/>
              </a:rPr>
              <a:t>sesuatu</a:t>
            </a:r>
            <a:r>
              <a:rPr lang="en-US" sz="2400" dirty="0">
                <a:solidFill>
                  <a:srgbClr val="444444"/>
                </a:solidFill>
                <a:latin typeface="Montserrat"/>
              </a:rPr>
              <a:t> </a:t>
            </a:r>
            <a:r>
              <a:rPr lang="en-US" sz="2400" dirty="0" err="1">
                <a:solidFill>
                  <a:srgbClr val="444444"/>
                </a:solidFill>
                <a:latin typeface="Montserrat"/>
              </a:rPr>
              <a:t>baik</a:t>
            </a:r>
            <a:r>
              <a:rPr lang="en-US" sz="2400" dirty="0">
                <a:solidFill>
                  <a:srgbClr val="444444"/>
                </a:solidFill>
                <a:latin typeface="Montserrat"/>
              </a:rPr>
              <a:t> </a:t>
            </a:r>
            <a:r>
              <a:rPr lang="en-US" sz="2400" dirty="0" err="1">
                <a:solidFill>
                  <a:srgbClr val="444444"/>
                </a:solidFill>
                <a:latin typeface="Montserrat"/>
              </a:rPr>
              <a:t>berupa</a:t>
            </a:r>
            <a:r>
              <a:rPr lang="en-US" sz="2400" dirty="0">
                <a:solidFill>
                  <a:srgbClr val="444444"/>
                </a:solidFill>
                <a:latin typeface="Montserrat"/>
              </a:rPr>
              <a:t> uang </a:t>
            </a:r>
            <a:r>
              <a:rPr lang="en-US" sz="2400" dirty="0" err="1">
                <a:solidFill>
                  <a:srgbClr val="444444"/>
                </a:solidFill>
                <a:latin typeface="Montserrat"/>
              </a:rPr>
              <a:t>maupun</a:t>
            </a:r>
            <a:r>
              <a:rPr lang="en-US" sz="2400" dirty="0">
                <a:solidFill>
                  <a:srgbClr val="444444"/>
                </a:solidFill>
                <a:latin typeface="Montserrat"/>
              </a:rPr>
              <a:t> </a:t>
            </a:r>
            <a:r>
              <a:rPr lang="en-US" sz="2400" dirty="0" err="1">
                <a:solidFill>
                  <a:srgbClr val="444444"/>
                </a:solidFill>
                <a:latin typeface="Montserrat"/>
              </a:rPr>
              <a:t>berupa</a:t>
            </a:r>
            <a:r>
              <a:rPr lang="en-US" sz="2400" dirty="0">
                <a:solidFill>
                  <a:srgbClr val="444444"/>
                </a:solidFill>
                <a:latin typeface="Montserrat"/>
              </a:rPr>
              <a:t> </a:t>
            </a:r>
            <a:r>
              <a:rPr lang="en-US" sz="2400" dirty="0" err="1">
                <a:solidFill>
                  <a:srgbClr val="444444"/>
                </a:solidFill>
                <a:latin typeface="Montserrat"/>
              </a:rPr>
              <a:t>barang</a:t>
            </a:r>
            <a:r>
              <a:rPr lang="en-US" sz="2400" dirty="0">
                <a:solidFill>
                  <a:srgbClr val="444444"/>
                </a:solidFill>
                <a:latin typeface="Montserrat"/>
              </a:rPr>
              <a:t> yang </a:t>
            </a:r>
            <a:r>
              <a:rPr lang="en-US" sz="2400" dirty="0" err="1">
                <a:solidFill>
                  <a:srgbClr val="444444"/>
                </a:solidFill>
                <a:latin typeface="Montserrat"/>
              </a:rPr>
              <a:t>dapat</a:t>
            </a:r>
            <a:r>
              <a:rPr lang="en-US" sz="2400" dirty="0">
                <a:solidFill>
                  <a:srgbClr val="444444"/>
                </a:solidFill>
                <a:latin typeface="Montserrat"/>
              </a:rPr>
              <a:t> </a:t>
            </a:r>
            <a:r>
              <a:rPr lang="en-US" sz="2400" dirty="0" err="1">
                <a:solidFill>
                  <a:srgbClr val="444444"/>
                </a:solidFill>
                <a:latin typeface="Montserrat"/>
              </a:rPr>
              <a:t>dijadikan</a:t>
            </a:r>
            <a:r>
              <a:rPr lang="en-US" sz="2400" dirty="0">
                <a:solidFill>
                  <a:srgbClr val="444444"/>
                </a:solidFill>
                <a:latin typeface="Montserrat"/>
              </a:rPr>
              <a:t> </a:t>
            </a:r>
            <a:r>
              <a:rPr lang="en-US" sz="2400" dirty="0" err="1">
                <a:solidFill>
                  <a:srgbClr val="444444"/>
                </a:solidFill>
                <a:latin typeface="Montserrat"/>
              </a:rPr>
              <a:t>milik</a:t>
            </a:r>
            <a:r>
              <a:rPr lang="en-US" sz="2400" dirty="0">
                <a:solidFill>
                  <a:srgbClr val="444444"/>
                </a:solidFill>
                <a:latin typeface="Montserrat"/>
              </a:rPr>
              <a:t> negara </a:t>
            </a:r>
            <a:r>
              <a:rPr lang="en-US" sz="2400" dirty="0" err="1">
                <a:solidFill>
                  <a:srgbClr val="444444"/>
                </a:solidFill>
                <a:latin typeface="Montserrat"/>
              </a:rPr>
              <a:t>berhubung</a:t>
            </a:r>
            <a:r>
              <a:rPr lang="en-US" sz="2400" dirty="0">
                <a:solidFill>
                  <a:srgbClr val="444444"/>
                </a:solidFill>
                <a:latin typeface="Montserrat"/>
              </a:rPr>
              <a:t> </a:t>
            </a:r>
            <a:r>
              <a:rPr lang="en-US" sz="2400" dirty="0" err="1">
                <a:solidFill>
                  <a:srgbClr val="444444"/>
                </a:solidFill>
                <a:latin typeface="Montserrat"/>
              </a:rPr>
              <a:t>dengan</a:t>
            </a:r>
            <a:r>
              <a:rPr lang="en-US" sz="2400" dirty="0">
                <a:solidFill>
                  <a:srgbClr val="444444"/>
                </a:solidFill>
                <a:latin typeface="Montserrat"/>
              </a:rPr>
              <a:t> </a:t>
            </a:r>
            <a:r>
              <a:rPr lang="en-US" sz="2400" dirty="0" err="1">
                <a:solidFill>
                  <a:srgbClr val="444444"/>
                </a:solidFill>
                <a:latin typeface="Montserrat"/>
              </a:rPr>
              <a:t>pelaksanaan</a:t>
            </a:r>
            <a:r>
              <a:rPr lang="en-US" sz="2400" dirty="0">
                <a:solidFill>
                  <a:srgbClr val="444444"/>
                </a:solidFill>
                <a:latin typeface="Montserrat"/>
              </a:rPr>
              <a:t> </a:t>
            </a:r>
            <a:r>
              <a:rPr lang="en-US" sz="2400" dirty="0" err="1">
                <a:solidFill>
                  <a:srgbClr val="444444"/>
                </a:solidFill>
                <a:latin typeface="Montserrat"/>
              </a:rPr>
              <a:t>hak</a:t>
            </a:r>
            <a:r>
              <a:rPr lang="en-US" sz="2400" dirty="0">
                <a:solidFill>
                  <a:srgbClr val="444444"/>
                </a:solidFill>
                <a:latin typeface="Montserrat"/>
              </a:rPr>
              <a:t> dan </a:t>
            </a:r>
            <a:r>
              <a:rPr lang="en-US" sz="2400" dirty="0" err="1">
                <a:solidFill>
                  <a:srgbClr val="444444"/>
                </a:solidFill>
                <a:latin typeface="Montserrat"/>
              </a:rPr>
              <a:t>kewajiban</a:t>
            </a:r>
            <a:r>
              <a:rPr lang="en-US" sz="2400" dirty="0">
                <a:solidFill>
                  <a:srgbClr val="444444"/>
                </a:solidFill>
                <a:latin typeface="Montserrat"/>
              </a:rPr>
              <a:t> </a:t>
            </a:r>
            <a:r>
              <a:rPr lang="en-US" sz="2400" dirty="0" err="1">
                <a:solidFill>
                  <a:srgbClr val="444444"/>
                </a:solidFill>
                <a:latin typeface="Montserrat"/>
              </a:rPr>
              <a:t>tersebut</a:t>
            </a:r>
            <a:r>
              <a:rPr lang="en-US" sz="2400" dirty="0">
                <a:solidFill>
                  <a:srgbClr val="444444"/>
                </a:solidFill>
                <a:latin typeface="Montserrat"/>
              </a:rPr>
              <a:t>. </a:t>
            </a:r>
            <a:r>
              <a:rPr lang="en-US" sz="2400" dirty="0" err="1">
                <a:solidFill>
                  <a:srgbClr val="444444"/>
                </a:solidFill>
                <a:latin typeface="Montserrat"/>
              </a:rPr>
              <a:t>Contoh</a:t>
            </a:r>
            <a:r>
              <a:rPr lang="en-US" sz="2400" dirty="0">
                <a:solidFill>
                  <a:srgbClr val="444444"/>
                </a:solidFill>
                <a:latin typeface="Montserrat"/>
              </a:rPr>
              <a:t> : </a:t>
            </a:r>
            <a:r>
              <a:rPr lang="en-US" sz="2400" dirty="0" err="1">
                <a:solidFill>
                  <a:srgbClr val="444444"/>
                </a:solidFill>
                <a:latin typeface="Montserrat"/>
              </a:rPr>
              <a:t>Rencana</a:t>
            </a:r>
            <a:r>
              <a:rPr lang="en-US" sz="2400" dirty="0">
                <a:solidFill>
                  <a:srgbClr val="444444"/>
                </a:solidFill>
                <a:latin typeface="Montserrat"/>
              </a:rPr>
              <a:t> </a:t>
            </a:r>
            <a:r>
              <a:rPr lang="en-US" sz="2400" dirty="0" err="1">
                <a:solidFill>
                  <a:srgbClr val="444444"/>
                </a:solidFill>
                <a:latin typeface="Montserrat"/>
              </a:rPr>
              <a:t>Kerja</a:t>
            </a:r>
            <a:r>
              <a:rPr lang="en-US" sz="2400" dirty="0">
                <a:solidFill>
                  <a:srgbClr val="444444"/>
                </a:solidFill>
                <a:latin typeface="Montserrat"/>
              </a:rPr>
              <a:t> dan </a:t>
            </a:r>
            <a:r>
              <a:rPr lang="en-US" sz="2400" dirty="0" err="1">
                <a:solidFill>
                  <a:srgbClr val="444444"/>
                </a:solidFill>
                <a:latin typeface="Montserrat"/>
              </a:rPr>
              <a:t>Anggaran</a:t>
            </a:r>
            <a:r>
              <a:rPr lang="en-US" sz="2400" dirty="0">
                <a:solidFill>
                  <a:srgbClr val="444444"/>
                </a:solidFill>
                <a:latin typeface="Montserrat"/>
              </a:rPr>
              <a:t> (RKA) </a:t>
            </a:r>
            <a:r>
              <a:rPr lang="en-US" sz="2400" dirty="0" err="1">
                <a:solidFill>
                  <a:srgbClr val="444444"/>
                </a:solidFill>
                <a:latin typeface="Montserrat"/>
              </a:rPr>
              <a:t>kementerian</a:t>
            </a:r>
            <a:r>
              <a:rPr lang="en-US" sz="2400" dirty="0">
                <a:solidFill>
                  <a:srgbClr val="444444"/>
                </a:solidFill>
                <a:latin typeface="Montserrat"/>
              </a:rPr>
              <a:t> </a:t>
            </a:r>
            <a:r>
              <a:rPr lang="en-US" sz="2400" dirty="0" err="1">
                <a:solidFill>
                  <a:srgbClr val="444444"/>
                </a:solidFill>
                <a:latin typeface="Montserrat"/>
              </a:rPr>
              <a:t>atau</a:t>
            </a:r>
            <a:r>
              <a:rPr lang="en-US" sz="2400" dirty="0">
                <a:solidFill>
                  <a:srgbClr val="444444"/>
                </a:solidFill>
                <a:latin typeface="Montserrat"/>
              </a:rPr>
              <a:t> </a:t>
            </a:r>
            <a:r>
              <a:rPr lang="en-US" sz="2400" dirty="0" err="1">
                <a:solidFill>
                  <a:srgbClr val="444444"/>
                </a:solidFill>
                <a:latin typeface="Montserrat"/>
              </a:rPr>
              <a:t>lembaga</a:t>
            </a:r>
            <a:r>
              <a:rPr lang="en-US" sz="2400" dirty="0">
                <a:solidFill>
                  <a:srgbClr val="444444"/>
                </a:solidFill>
                <a:latin typeface="Montserrat"/>
              </a:rPr>
              <a:t> (K/L), </a:t>
            </a:r>
            <a:r>
              <a:rPr lang="en-US" sz="2400" dirty="0" err="1">
                <a:solidFill>
                  <a:srgbClr val="444444"/>
                </a:solidFill>
                <a:latin typeface="Montserrat"/>
              </a:rPr>
              <a:t>Rencana</a:t>
            </a:r>
            <a:r>
              <a:rPr lang="en-US" sz="2400" dirty="0">
                <a:solidFill>
                  <a:srgbClr val="444444"/>
                </a:solidFill>
                <a:latin typeface="Montserrat"/>
              </a:rPr>
              <a:t> Dana </a:t>
            </a:r>
            <a:r>
              <a:rPr lang="en-US" sz="2400" dirty="0" err="1">
                <a:solidFill>
                  <a:srgbClr val="444444"/>
                </a:solidFill>
                <a:latin typeface="Montserrat"/>
              </a:rPr>
              <a:t>Pengeluaran</a:t>
            </a:r>
            <a:r>
              <a:rPr lang="en-US" sz="2400" dirty="0">
                <a:solidFill>
                  <a:srgbClr val="444444"/>
                </a:solidFill>
                <a:latin typeface="Montserrat"/>
              </a:rPr>
              <a:t> </a:t>
            </a:r>
            <a:r>
              <a:rPr lang="en-US" sz="2400" dirty="0" err="1">
                <a:solidFill>
                  <a:srgbClr val="444444"/>
                </a:solidFill>
                <a:latin typeface="Montserrat"/>
              </a:rPr>
              <a:t>Bendahara</a:t>
            </a:r>
            <a:r>
              <a:rPr lang="en-US" sz="2400" dirty="0">
                <a:solidFill>
                  <a:srgbClr val="444444"/>
                </a:solidFill>
                <a:latin typeface="Montserrat"/>
              </a:rPr>
              <a:t> </a:t>
            </a:r>
            <a:r>
              <a:rPr lang="en-US" sz="2400" dirty="0" err="1">
                <a:solidFill>
                  <a:srgbClr val="444444"/>
                </a:solidFill>
                <a:latin typeface="Montserrat"/>
              </a:rPr>
              <a:t>Umum</a:t>
            </a:r>
            <a:r>
              <a:rPr lang="en-US" sz="2400" dirty="0">
                <a:solidFill>
                  <a:srgbClr val="444444"/>
                </a:solidFill>
                <a:latin typeface="Montserrat"/>
              </a:rPr>
              <a:t> Negara (RDP BUN), dan lain </a:t>
            </a:r>
            <a:r>
              <a:rPr lang="en-US" sz="2400" dirty="0" err="1">
                <a:solidFill>
                  <a:srgbClr val="444444"/>
                </a:solidFill>
                <a:latin typeface="Montserrat"/>
              </a:rPr>
              <a:t>sebagainya</a:t>
            </a:r>
            <a:r>
              <a:rPr lang="en-US" sz="2400" dirty="0">
                <a:solidFill>
                  <a:srgbClr val="444444"/>
                </a:solidFill>
                <a:latin typeface="Montserrat"/>
              </a:rPr>
              <a:t>.</a:t>
            </a:r>
          </a:p>
          <a:p>
            <a:pPr algn="just">
              <a:spcBef>
                <a:spcPts val="600"/>
              </a:spcBef>
            </a:pPr>
            <a:r>
              <a:rPr lang="en-US" sz="2400" b="1" dirty="0">
                <a:solidFill>
                  <a:srgbClr val="0070C0"/>
                </a:solidFill>
                <a:latin typeface="Montserrat"/>
              </a:rPr>
              <a:t>Data lain yang </a:t>
            </a:r>
            <a:r>
              <a:rPr lang="en-US" sz="2400" b="1" dirty="0" err="1">
                <a:solidFill>
                  <a:srgbClr val="0070C0"/>
                </a:solidFill>
                <a:latin typeface="Montserrat"/>
              </a:rPr>
              <a:t>dibutuhkan</a:t>
            </a:r>
            <a:r>
              <a:rPr lang="en-US" sz="2400" b="1" dirty="0">
                <a:solidFill>
                  <a:srgbClr val="0070C0"/>
                </a:solidFill>
                <a:latin typeface="Montserrat"/>
              </a:rPr>
              <a:t> </a:t>
            </a:r>
            <a:r>
              <a:rPr lang="en-US" sz="2400" dirty="0" err="1">
                <a:solidFill>
                  <a:srgbClr val="444444"/>
                </a:solidFill>
                <a:latin typeface="Montserrat"/>
              </a:rPr>
              <a:t>untuk</a:t>
            </a:r>
            <a:r>
              <a:rPr lang="en-US" sz="2400" dirty="0">
                <a:solidFill>
                  <a:srgbClr val="444444"/>
                </a:solidFill>
                <a:latin typeface="Montserrat"/>
              </a:rPr>
              <a:t> </a:t>
            </a:r>
            <a:r>
              <a:rPr lang="en-US" sz="2400" dirty="0" err="1">
                <a:solidFill>
                  <a:srgbClr val="444444"/>
                </a:solidFill>
                <a:latin typeface="Montserrat"/>
              </a:rPr>
              <a:t>perencanaan</a:t>
            </a:r>
            <a:r>
              <a:rPr lang="en-US" sz="2400" dirty="0">
                <a:solidFill>
                  <a:srgbClr val="444444"/>
                </a:solidFill>
                <a:latin typeface="Montserrat"/>
              </a:rPr>
              <a:t>, </a:t>
            </a:r>
            <a:r>
              <a:rPr lang="en-US" sz="2400" dirty="0" err="1">
                <a:solidFill>
                  <a:srgbClr val="444444"/>
                </a:solidFill>
                <a:latin typeface="Montserrat"/>
              </a:rPr>
              <a:t>pelaksanaan</a:t>
            </a:r>
            <a:r>
              <a:rPr lang="en-US" sz="2400" dirty="0">
                <a:solidFill>
                  <a:srgbClr val="444444"/>
                </a:solidFill>
                <a:latin typeface="Montserrat"/>
              </a:rPr>
              <a:t>, </a:t>
            </a:r>
            <a:r>
              <a:rPr lang="en-US" sz="2400" dirty="0" err="1">
                <a:solidFill>
                  <a:srgbClr val="444444"/>
                </a:solidFill>
                <a:latin typeface="Montserrat"/>
              </a:rPr>
              <a:t>evaluasi</a:t>
            </a:r>
            <a:r>
              <a:rPr lang="en-US" sz="2400" dirty="0">
                <a:solidFill>
                  <a:srgbClr val="444444"/>
                </a:solidFill>
                <a:latin typeface="Montserrat"/>
              </a:rPr>
              <a:t>, </a:t>
            </a:r>
            <a:r>
              <a:rPr lang="en-US" sz="2400" dirty="0" err="1">
                <a:solidFill>
                  <a:srgbClr val="444444"/>
                </a:solidFill>
                <a:latin typeface="Montserrat"/>
              </a:rPr>
              <a:t>serta</a:t>
            </a:r>
            <a:r>
              <a:rPr lang="en-US" sz="2400" dirty="0">
                <a:solidFill>
                  <a:srgbClr val="444444"/>
                </a:solidFill>
                <a:latin typeface="Montserrat"/>
              </a:rPr>
              <a:t> </a:t>
            </a:r>
            <a:r>
              <a:rPr lang="en-US" sz="2400" dirty="0" err="1">
                <a:solidFill>
                  <a:srgbClr val="444444"/>
                </a:solidFill>
                <a:latin typeface="Montserrat"/>
              </a:rPr>
              <a:t>pengendalian</a:t>
            </a:r>
            <a:r>
              <a:rPr lang="en-US" sz="2400" dirty="0">
                <a:solidFill>
                  <a:srgbClr val="444444"/>
                </a:solidFill>
                <a:latin typeface="Montserrat"/>
              </a:rPr>
              <a:t> </a:t>
            </a:r>
            <a:r>
              <a:rPr lang="en-US" sz="2400" dirty="0" err="1">
                <a:solidFill>
                  <a:srgbClr val="444444"/>
                </a:solidFill>
                <a:latin typeface="Montserrat"/>
              </a:rPr>
              <a:t>pembangunan</a:t>
            </a:r>
            <a:r>
              <a:rPr lang="en-US" sz="2400" dirty="0">
                <a:solidFill>
                  <a:srgbClr val="444444"/>
                </a:solidFill>
                <a:latin typeface="Montserrat"/>
              </a:rPr>
              <a:t>. </a:t>
            </a:r>
            <a:r>
              <a:rPr lang="en-US" sz="2400" dirty="0" err="1">
                <a:solidFill>
                  <a:srgbClr val="444444"/>
                </a:solidFill>
                <a:latin typeface="Montserrat"/>
              </a:rPr>
              <a:t>Contoh</a:t>
            </a:r>
            <a:r>
              <a:rPr lang="en-US" sz="2400" dirty="0">
                <a:solidFill>
                  <a:srgbClr val="444444"/>
                </a:solidFill>
                <a:latin typeface="Montserrat"/>
              </a:rPr>
              <a:t> : Big Data, Data </a:t>
            </a:r>
            <a:r>
              <a:rPr lang="en-US" sz="2400" dirty="0" err="1">
                <a:solidFill>
                  <a:srgbClr val="444444"/>
                </a:solidFill>
                <a:latin typeface="Montserrat"/>
              </a:rPr>
              <a:t>Peraturan</a:t>
            </a:r>
            <a:r>
              <a:rPr lang="en-US" sz="2400" dirty="0">
                <a:solidFill>
                  <a:srgbClr val="444444"/>
                </a:solidFill>
                <a:latin typeface="Montserrat"/>
              </a:rPr>
              <a:t> </a:t>
            </a:r>
            <a:r>
              <a:rPr lang="en-US" sz="2400" dirty="0" err="1">
                <a:solidFill>
                  <a:srgbClr val="444444"/>
                </a:solidFill>
                <a:latin typeface="Montserrat"/>
              </a:rPr>
              <a:t>Perundang-undangan</a:t>
            </a:r>
            <a:r>
              <a:rPr lang="en-US" sz="2400" dirty="0">
                <a:solidFill>
                  <a:srgbClr val="444444"/>
                </a:solidFill>
                <a:latin typeface="Montserrat"/>
              </a:rPr>
              <a:t>, dan lain </a:t>
            </a:r>
            <a:r>
              <a:rPr lang="en-US" sz="2400" dirty="0" err="1">
                <a:solidFill>
                  <a:srgbClr val="444444"/>
                </a:solidFill>
                <a:latin typeface="Montserrat"/>
              </a:rPr>
              <a:t>sebagainya</a:t>
            </a:r>
            <a:r>
              <a:rPr lang="en-US" sz="2400" dirty="0">
                <a:solidFill>
                  <a:srgbClr val="444444"/>
                </a:solidFill>
                <a:latin typeface="Montserrat"/>
              </a:rPr>
              <a:t>.</a:t>
            </a:r>
          </a:p>
        </p:txBody>
      </p:sp>
    </p:spTree>
    <p:extLst>
      <p:ext uri="{BB962C8B-B14F-4D97-AF65-F5344CB8AC3E}">
        <p14:creationId xmlns:p14="http://schemas.microsoft.com/office/powerpoint/2010/main" val="4027097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i="0" dirty="0">
                <a:solidFill>
                  <a:srgbClr val="444444"/>
                </a:solidFill>
                <a:effectLst/>
                <a:latin typeface="Montserrat"/>
              </a:rPr>
              <a:t>Manfaat Satu Data Indonesia</a:t>
            </a:r>
            <a:endParaRPr lang="id-ID" dirty="0"/>
          </a:p>
        </p:txBody>
      </p:sp>
      <p:sp>
        <p:nvSpPr>
          <p:cNvPr id="3" name="Content Placeholder 2"/>
          <p:cNvSpPr>
            <a:spLocks noGrp="1"/>
          </p:cNvSpPr>
          <p:nvPr>
            <p:ph idx="1"/>
          </p:nvPr>
        </p:nvSpPr>
        <p:spPr/>
        <p:txBody>
          <a:bodyPr/>
          <a:lstStyle/>
          <a:p>
            <a:pPr marL="514350" indent="-514350" algn="just">
              <a:buFont typeface="+mj-lt"/>
              <a:buAutoNum type="arabicPeriod"/>
            </a:pPr>
            <a:r>
              <a:rPr lang="id-ID" b="0" i="0" dirty="0">
                <a:solidFill>
                  <a:srgbClr val="444444"/>
                </a:solidFill>
                <a:effectLst/>
                <a:latin typeface="Montserrat"/>
              </a:rPr>
              <a:t>Meningkatkan akuntabilitas pemerintah</a:t>
            </a:r>
          </a:p>
          <a:p>
            <a:pPr marL="514350" indent="-514350" algn="just">
              <a:buFont typeface="+mj-lt"/>
              <a:buAutoNum type="arabicPeriod"/>
            </a:pPr>
            <a:r>
              <a:rPr lang="id-ID" b="0" i="0" dirty="0">
                <a:solidFill>
                  <a:srgbClr val="444444"/>
                </a:solidFill>
                <a:effectLst/>
                <a:latin typeface="Montserrat"/>
              </a:rPr>
              <a:t>Mempermudah publik mengakses data Indonesia</a:t>
            </a:r>
          </a:p>
          <a:p>
            <a:pPr marL="514350" indent="-514350" algn="just">
              <a:buFont typeface="+mj-lt"/>
              <a:buAutoNum type="arabicPeriod"/>
            </a:pPr>
            <a:r>
              <a:rPr lang="id-ID" b="0" i="0" dirty="0">
                <a:solidFill>
                  <a:srgbClr val="444444"/>
                </a:solidFill>
                <a:effectLst/>
                <a:latin typeface="Montserrat"/>
              </a:rPr>
              <a:t>Mempermudah publik menggunakan data karena menggunakan data terbuka dan menggunakan jenis file yang mudah digunakan</a:t>
            </a:r>
          </a:p>
          <a:p>
            <a:pPr marL="514350" indent="-514350" algn="just">
              <a:buFont typeface="+mj-lt"/>
              <a:buAutoNum type="arabicPeriod"/>
            </a:pPr>
            <a:r>
              <a:rPr lang="id-ID" b="0" i="0" dirty="0">
                <a:solidFill>
                  <a:srgbClr val="444444"/>
                </a:solidFill>
                <a:effectLst/>
                <a:latin typeface="Montserrat"/>
              </a:rPr>
              <a:t>Menghasilkan sistem pemerintahan yang transparan</a:t>
            </a:r>
          </a:p>
          <a:p>
            <a:pPr marL="514350" indent="-514350" algn="just">
              <a:buFont typeface="+mj-lt"/>
              <a:buAutoNum type="arabicPeriod"/>
            </a:pPr>
            <a:r>
              <a:rPr lang="id-ID" b="0" i="0" dirty="0">
                <a:solidFill>
                  <a:srgbClr val="444444"/>
                </a:solidFill>
                <a:effectLst/>
                <a:latin typeface="Montserrat"/>
              </a:rPr>
              <a:t>Meningkatkan partisipasi pemerintah, masyarakat dan juga swasta dalam membantu meningkatkan </a:t>
            </a:r>
          </a:p>
        </p:txBody>
      </p:sp>
    </p:spTree>
    <p:extLst>
      <p:ext uri="{BB962C8B-B14F-4D97-AF65-F5344CB8AC3E}">
        <p14:creationId xmlns:p14="http://schemas.microsoft.com/office/powerpoint/2010/main" val="2655305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6FC5-7E32-47C7-9DBB-32087EEF88A7}"/>
              </a:ext>
            </a:extLst>
          </p:cNvPr>
          <p:cNvSpPr>
            <a:spLocks noGrp="1"/>
          </p:cNvSpPr>
          <p:nvPr>
            <p:ph type="title"/>
          </p:nvPr>
        </p:nvSpPr>
        <p:spPr>
          <a:xfrm>
            <a:off x="497840" y="365125"/>
            <a:ext cx="11186160" cy="691515"/>
          </a:xfrm>
        </p:spPr>
        <p:txBody>
          <a:bodyPr>
            <a:normAutofit fontScale="90000"/>
          </a:bodyPr>
          <a:lstStyle/>
          <a:p>
            <a:pPr algn="ctr"/>
            <a:r>
              <a:rPr lang="en-US" dirty="0"/>
              <a:t>TANTANGAN PELAKSANAAN SATU DATA INDONESIA</a:t>
            </a:r>
          </a:p>
        </p:txBody>
      </p:sp>
      <p:pic>
        <p:nvPicPr>
          <p:cNvPr id="5" name="Picture 4">
            <a:extLst>
              <a:ext uri="{FF2B5EF4-FFF2-40B4-BE49-F238E27FC236}">
                <a16:creationId xmlns:a16="http://schemas.microsoft.com/office/drawing/2014/main" id="{E5245564-3A2A-4E40-AC31-9A5D68208D8D}"/>
              </a:ext>
            </a:extLst>
          </p:cNvPr>
          <p:cNvPicPr>
            <a:picLocks noChangeAspect="1"/>
          </p:cNvPicPr>
          <p:nvPr/>
        </p:nvPicPr>
        <p:blipFill>
          <a:blip r:embed="rId2"/>
          <a:stretch>
            <a:fillRect/>
          </a:stretch>
        </p:blipFill>
        <p:spPr>
          <a:xfrm>
            <a:off x="416560" y="1168400"/>
            <a:ext cx="11267440" cy="5520680"/>
          </a:xfrm>
          <a:prstGeom prst="rect">
            <a:avLst/>
          </a:prstGeom>
        </p:spPr>
      </p:pic>
    </p:spTree>
    <p:extLst>
      <p:ext uri="{BB962C8B-B14F-4D97-AF65-F5344CB8AC3E}">
        <p14:creationId xmlns:p14="http://schemas.microsoft.com/office/powerpoint/2010/main" val="1799377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9CEEC7-91F6-4EFD-84B8-1AE39555B18A}"/>
              </a:ext>
            </a:extLst>
          </p:cNvPr>
          <p:cNvPicPr>
            <a:picLocks noChangeAspect="1"/>
          </p:cNvPicPr>
          <p:nvPr/>
        </p:nvPicPr>
        <p:blipFill>
          <a:blip r:embed="rId2"/>
          <a:stretch>
            <a:fillRect/>
          </a:stretch>
        </p:blipFill>
        <p:spPr>
          <a:xfrm>
            <a:off x="81280" y="111760"/>
            <a:ext cx="12019280" cy="6644640"/>
          </a:xfrm>
          <a:prstGeom prst="rect">
            <a:avLst/>
          </a:prstGeom>
        </p:spPr>
      </p:pic>
    </p:spTree>
    <p:extLst>
      <p:ext uri="{BB962C8B-B14F-4D97-AF65-F5344CB8AC3E}">
        <p14:creationId xmlns:p14="http://schemas.microsoft.com/office/powerpoint/2010/main" val="2315272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62932"/>
          </a:xfrm>
        </p:spPr>
        <p:txBody>
          <a:bodyPr/>
          <a:lstStyle/>
          <a:p>
            <a:r>
              <a:rPr lang="id-ID" dirty="0"/>
              <a:t>Permasalahan Satu Data Indonesia</a:t>
            </a:r>
          </a:p>
        </p:txBody>
      </p:sp>
      <p:sp>
        <p:nvSpPr>
          <p:cNvPr id="3" name="Content Placeholder 2"/>
          <p:cNvSpPr>
            <a:spLocks noGrp="1"/>
          </p:cNvSpPr>
          <p:nvPr>
            <p:ph idx="1"/>
          </p:nvPr>
        </p:nvSpPr>
        <p:spPr>
          <a:xfrm>
            <a:off x="838200" y="1363960"/>
            <a:ext cx="10515600" cy="4351338"/>
          </a:xfrm>
        </p:spPr>
        <p:txBody>
          <a:bodyPr>
            <a:normAutofit fontScale="92500" lnSpcReduction="20000"/>
          </a:bodyPr>
          <a:lstStyle/>
          <a:p>
            <a:pPr marL="0" indent="0">
              <a:buNone/>
            </a:pPr>
            <a:r>
              <a:rPr lang="id-ID" sz="3500" b="1" dirty="0">
                <a:solidFill>
                  <a:srgbClr val="0070C0"/>
                </a:solidFill>
              </a:rPr>
              <a:t>Permasalahan SDI ini memilki 9 masalah yaitu</a:t>
            </a:r>
          </a:p>
          <a:p>
            <a:r>
              <a:rPr lang="id-ID" dirty="0"/>
              <a:t>Lokasi Data yang tersebar</a:t>
            </a:r>
          </a:p>
          <a:p>
            <a:r>
              <a:rPr lang="id-ID" dirty="0"/>
              <a:t>Format data yang berbeda-beda</a:t>
            </a:r>
          </a:p>
          <a:p>
            <a:r>
              <a:rPr lang="id-ID" dirty="0"/>
              <a:t>Data yang saling tumpang tindih antara instansi</a:t>
            </a:r>
          </a:p>
          <a:p>
            <a:r>
              <a:rPr lang="id-ID" dirty="0"/>
              <a:t>Proses menghubungkan dan penyeragaman data yang sulit</a:t>
            </a:r>
          </a:p>
          <a:p>
            <a:r>
              <a:rPr lang="id-ID" dirty="0"/>
              <a:t>Implementasi Lambat dan seringkali merubah sistem eksisting</a:t>
            </a:r>
          </a:p>
          <a:p>
            <a:r>
              <a:rPr lang="id-ID" dirty="0"/>
              <a:t>Data masih manual</a:t>
            </a:r>
          </a:p>
          <a:p>
            <a:r>
              <a:rPr lang="id-ID" dirty="0"/>
              <a:t>Tools yang tersedia tidak memadai dan tidak lengkap</a:t>
            </a:r>
          </a:p>
          <a:p>
            <a:r>
              <a:rPr lang="id-ID" dirty="0"/>
              <a:t>Sulit mengelola tim dan infrastruktur</a:t>
            </a:r>
          </a:p>
          <a:p>
            <a:r>
              <a:rPr lang="id-ID" dirty="0"/>
              <a:t>Faktor Keamanan, privasi dan regulasi pemerintah</a:t>
            </a:r>
          </a:p>
        </p:txBody>
      </p:sp>
      <p:sp>
        <p:nvSpPr>
          <p:cNvPr id="4" name="Rectangle 3"/>
          <p:cNvSpPr/>
          <p:nvPr/>
        </p:nvSpPr>
        <p:spPr>
          <a:xfrm>
            <a:off x="1426030" y="5715298"/>
            <a:ext cx="9525000" cy="830997"/>
          </a:xfrm>
          <a:prstGeom prst="rect">
            <a:avLst/>
          </a:prstGeom>
        </p:spPr>
        <p:txBody>
          <a:bodyPr wrap="square">
            <a:spAutoFit/>
          </a:bodyPr>
          <a:lstStyle/>
          <a:p>
            <a:pPr algn="ctr"/>
            <a:r>
              <a:rPr lang="id-ID" sz="1600" b="1" i="1" dirty="0">
                <a:solidFill>
                  <a:srgbClr val="777777"/>
                </a:solidFill>
                <a:effectLst/>
                <a:latin typeface="Roboto"/>
              </a:rPr>
              <a:t>“80% data yang ada di pemerintah masih berupa unstructured data, yaitu data tersebut masih berbentuk pdf, csv serta xls yang dimana format laporan masing-masing file itu berbeda setiap tahunnya sehingga kompleksitasnya cukup tinggi.”</a:t>
            </a:r>
            <a:endParaRPr lang="id-ID" sz="1600" b="1" i="1" dirty="0"/>
          </a:p>
        </p:txBody>
      </p:sp>
    </p:spTree>
    <p:extLst>
      <p:ext uri="{BB962C8B-B14F-4D97-AF65-F5344CB8AC3E}">
        <p14:creationId xmlns:p14="http://schemas.microsoft.com/office/powerpoint/2010/main" val="3656057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Prinsip Satu Data Indonesia</a:t>
            </a:r>
          </a:p>
        </p:txBody>
      </p:sp>
      <p:sp>
        <p:nvSpPr>
          <p:cNvPr id="3" name="Content Placeholder 2"/>
          <p:cNvSpPr>
            <a:spLocks noGrp="1"/>
          </p:cNvSpPr>
          <p:nvPr>
            <p:ph idx="1"/>
          </p:nvPr>
        </p:nvSpPr>
        <p:spPr/>
        <p:txBody>
          <a:bodyPr>
            <a:normAutofit fontScale="70000" lnSpcReduction="20000"/>
          </a:bodyPr>
          <a:lstStyle/>
          <a:p>
            <a:pPr marL="0" indent="0">
              <a:buNone/>
            </a:pPr>
            <a:r>
              <a:rPr lang="id-ID" b="1" dirty="0"/>
              <a:t>Berdasarkan perpres</a:t>
            </a:r>
            <a:r>
              <a:rPr lang="en-US" b="1" dirty="0"/>
              <a:t> </a:t>
            </a:r>
            <a:r>
              <a:rPr lang="id-ID" b="1" dirty="0"/>
              <a:t>n</a:t>
            </a:r>
            <a:r>
              <a:rPr lang="en-US" b="1" dirty="0"/>
              <a:t>o.</a:t>
            </a:r>
            <a:r>
              <a:rPr lang="id-ID" b="1" dirty="0"/>
              <a:t> 39 tahun 2019 mengenai satu data indo</a:t>
            </a:r>
            <a:endParaRPr lang="id-ID" dirty="0"/>
          </a:p>
          <a:p>
            <a:pPr marL="0" indent="0">
              <a:buNone/>
            </a:pPr>
            <a:r>
              <a:rPr lang="id-ID" dirty="0">
                <a:solidFill>
                  <a:srgbClr val="0070C0"/>
                </a:solidFill>
              </a:rPr>
              <a:t>SDI harus dilakukan berdasarkan prinsip-prinsip sebagai berikut :</a:t>
            </a:r>
          </a:p>
          <a:p>
            <a:r>
              <a:rPr lang="id-ID" sz="2600" dirty="0"/>
              <a:t>Data yang dihasilkan oleh Produsen Data seperti lembaga ataupun instansi pemerintah harus memenuhi Standar Data yang telah ditetapkan</a:t>
            </a:r>
          </a:p>
          <a:p>
            <a:r>
              <a:rPr lang="id-ID" sz="2600" dirty="0"/>
              <a:t>Data yang dihasilkan oleh Produsen Data harus memiliki Metadata</a:t>
            </a:r>
          </a:p>
          <a:p>
            <a:r>
              <a:rPr lang="id-ID" sz="2600" dirty="0"/>
              <a:t>Data yang dihasilkan oleh instansi dan lembaga sebagai produsen Data harus mengikuti kaidah Interoperabilitas Data dan</a:t>
            </a:r>
          </a:p>
          <a:p>
            <a:r>
              <a:rPr lang="id-ID" sz="2600" dirty="0"/>
              <a:t>Data yang diproduksi oleh instansi dan lembaga pembuat Data harus menggunakan Kode Referensi dan/atau Data Induk.</a:t>
            </a:r>
          </a:p>
          <a:p>
            <a:pPr marL="0" indent="0">
              <a:buNone/>
            </a:pPr>
            <a:r>
              <a:rPr lang="id-ID" b="1" dirty="0"/>
              <a:t>Berdasarkan booklet Satu Data Indonesia oleh Bappenas terbitan 1 januari 2021</a:t>
            </a:r>
            <a:endParaRPr lang="id-ID" dirty="0"/>
          </a:p>
          <a:p>
            <a:r>
              <a:rPr lang="id-ID" dirty="0"/>
              <a:t>Memenuhi Standar Data</a:t>
            </a:r>
          </a:p>
          <a:p>
            <a:r>
              <a:rPr lang="id-ID" dirty="0"/>
              <a:t>Memenuhi Kaidah Interoperabilitas Data</a:t>
            </a:r>
          </a:p>
          <a:p>
            <a:r>
              <a:rPr lang="id-ID" dirty="0"/>
              <a:t>Menggunakan Kode Referensi atau Data Induk</a:t>
            </a:r>
          </a:p>
          <a:p>
            <a:r>
              <a:rPr lang="id-ID" dirty="0"/>
              <a:t>Memiliki Metadata</a:t>
            </a:r>
          </a:p>
          <a:p>
            <a:pPr marL="0" indent="0">
              <a:buNone/>
            </a:pPr>
            <a:endParaRPr lang="id-ID" dirty="0"/>
          </a:p>
        </p:txBody>
      </p:sp>
    </p:spTree>
    <p:extLst>
      <p:ext uri="{BB962C8B-B14F-4D97-AF65-F5344CB8AC3E}">
        <p14:creationId xmlns:p14="http://schemas.microsoft.com/office/powerpoint/2010/main" val="3519325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Kebijakan Satu Data Indonesia</a:t>
            </a:r>
          </a:p>
        </p:txBody>
      </p:sp>
      <p:sp>
        <p:nvSpPr>
          <p:cNvPr id="3" name="Content Placeholder 2"/>
          <p:cNvSpPr>
            <a:spLocks noGrp="1"/>
          </p:cNvSpPr>
          <p:nvPr>
            <p:ph idx="1"/>
          </p:nvPr>
        </p:nvSpPr>
        <p:spPr/>
        <p:txBody>
          <a:bodyPr>
            <a:normAutofit fontScale="70000" lnSpcReduction="20000"/>
          </a:bodyPr>
          <a:lstStyle/>
          <a:p>
            <a:pPr marL="0" indent="0">
              <a:buNone/>
            </a:pPr>
            <a:r>
              <a:rPr lang="id-ID" dirty="0"/>
              <a:t>Untuk mencapai kedaulatan data, pemerintah daerah dan pusat harus berperan aktif dalam implementasi satu data, implementasi ini tentu harus mematuhi aturan SDI yaitu berupa peraturan presiden tentang SDI atau yang bisa kita singkat menjadi perpres satu data no 39 tahun 2019,  perpres ini yang menjadi dasar hukum SDI</a:t>
            </a:r>
          </a:p>
          <a:p>
            <a:pPr marL="0" indent="0">
              <a:buNone/>
            </a:pPr>
            <a:r>
              <a:rPr lang="id-ID" dirty="0"/>
              <a:t>1. Peraturan Presiden No. 39 Tahun 2019 yang berisikan</a:t>
            </a:r>
          </a:p>
          <a:p>
            <a:r>
              <a:rPr lang="id-ID" dirty="0"/>
              <a:t>Tata Kelola Data Nasional </a:t>
            </a:r>
          </a:p>
          <a:p>
            <a:r>
              <a:rPr lang="id-ID" dirty="0"/>
              <a:t>Portal SDI</a:t>
            </a:r>
          </a:p>
          <a:p>
            <a:pPr marL="0" indent="0">
              <a:buNone/>
            </a:pPr>
            <a:r>
              <a:rPr lang="id-ID" dirty="0"/>
              <a:t>2. Perpres 95/2018</a:t>
            </a:r>
          </a:p>
          <a:p>
            <a:r>
              <a:rPr lang="id-ID" dirty="0"/>
              <a:t>Arsitektur Data &amp; Informasi (p9) </a:t>
            </a:r>
          </a:p>
          <a:p>
            <a:r>
              <a:rPr lang="id-ID" dirty="0"/>
              <a:t>Pedoman Manajemen Data (p49)</a:t>
            </a:r>
          </a:p>
          <a:p>
            <a:r>
              <a:rPr lang="id-ID" dirty="0"/>
              <a:t>Akurat, mutakhir, terintegrasi, </a:t>
            </a:r>
          </a:p>
          <a:p>
            <a:r>
              <a:rPr lang="id-ID" dirty="0"/>
              <a:t>Arsitektur, Data Induk &amp; Kode Referensi, Basis Data, Kualitas Data</a:t>
            </a:r>
          </a:p>
          <a:p>
            <a:pPr marL="0" indent="0">
              <a:buNone/>
            </a:pPr>
            <a:r>
              <a:rPr lang="id-ID" dirty="0"/>
              <a:t>3. Peraturan Menteri PPN/Kepala Bappenas No. 16 Tahun 2020 Tentang Manajemen Data SPBE</a:t>
            </a:r>
          </a:p>
        </p:txBody>
      </p:sp>
    </p:spTree>
    <p:extLst>
      <p:ext uri="{BB962C8B-B14F-4D97-AF65-F5344CB8AC3E}">
        <p14:creationId xmlns:p14="http://schemas.microsoft.com/office/powerpoint/2010/main" val="2471727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br>
              <a:rPr lang="id-ID" dirty="0"/>
            </a:br>
            <a:endParaRPr lang="id-ID" dirty="0"/>
          </a:p>
        </p:txBody>
      </p:sp>
      <p:sp>
        <p:nvSpPr>
          <p:cNvPr id="3" name="Subtitle 2"/>
          <p:cNvSpPr>
            <a:spLocks noGrp="1"/>
          </p:cNvSpPr>
          <p:nvPr>
            <p:ph type="subTitle" idx="1"/>
          </p:nvPr>
        </p:nvSpPr>
        <p:spPr>
          <a:xfrm>
            <a:off x="1524000" y="2021306"/>
            <a:ext cx="9144000" cy="1514058"/>
          </a:xfrm>
        </p:spPr>
        <p:txBody>
          <a:bodyPr>
            <a:normAutofit fontScale="85000" lnSpcReduction="20000"/>
          </a:bodyPr>
          <a:lstStyle/>
          <a:p>
            <a:r>
              <a:rPr lang="en-US" sz="6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OPEN DATA DAN </a:t>
            </a:r>
          </a:p>
          <a:p>
            <a:r>
              <a:rPr lang="id-ID" sz="6600" b="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SATU DATA INDONESIA</a:t>
            </a:r>
          </a:p>
        </p:txBody>
      </p:sp>
      <p:sp>
        <p:nvSpPr>
          <p:cNvPr id="4" name="TextBox 3"/>
          <p:cNvSpPr txBox="1"/>
          <p:nvPr/>
        </p:nvSpPr>
        <p:spPr>
          <a:xfrm>
            <a:off x="9764486" y="5715000"/>
            <a:ext cx="1589314" cy="369332"/>
          </a:xfrm>
          <a:prstGeom prst="rect">
            <a:avLst/>
          </a:prstGeom>
          <a:noFill/>
        </p:spPr>
        <p:txBody>
          <a:bodyPr wrap="square" rtlCol="0">
            <a:spAutoFit/>
          </a:bodyPr>
          <a:lstStyle/>
          <a:p>
            <a:r>
              <a:rPr lang="id-ID" dirty="0"/>
              <a:t>PERTEMUAN 1</a:t>
            </a:r>
          </a:p>
        </p:txBody>
      </p:sp>
      <p:sp>
        <p:nvSpPr>
          <p:cNvPr id="5" name="TextBox 4">
            <a:extLst>
              <a:ext uri="{FF2B5EF4-FFF2-40B4-BE49-F238E27FC236}">
                <a16:creationId xmlns:a16="http://schemas.microsoft.com/office/drawing/2014/main" id="{163C2D0E-22BF-4AB2-AE36-2A8C02D3A478}"/>
              </a:ext>
            </a:extLst>
          </p:cNvPr>
          <p:cNvSpPr txBox="1"/>
          <p:nvPr/>
        </p:nvSpPr>
        <p:spPr>
          <a:xfrm>
            <a:off x="1419726" y="3801979"/>
            <a:ext cx="4932947" cy="1015663"/>
          </a:xfrm>
          <a:prstGeom prst="rect">
            <a:avLst/>
          </a:prstGeom>
          <a:noFill/>
        </p:spPr>
        <p:txBody>
          <a:bodyPr wrap="square" rtlCol="0">
            <a:spAutoFit/>
          </a:bodyPr>
          <a:lstStyle/>
          <a:p>
            <a:pPr marL="285750" indent="-285750">
              <a:buFontTx/>
              <a:buChar char="-"/>
            </a:pPr>
            <a:r>
              <a:rPr lang="en-US" sz="2000" dirty="0" err="1"/>
              <a:t>Pendahuluan</a:t>
            </a:r>
            <a:endParaRPr lang="en-US" sz="2000" dirty="0"/>
          </a:p>
          <a:p>
            <a:pPr marL="285750" indent="-285750">
              <a:buFontTx/>
              <a:buChar char="-"/>
            </a:pPr>
            <a:r>
              <a:rPr lang="en-US" sz="2000" dirty="0"/>
              <a:t>Open Data </a:t>
            </a:r>
            <a:r>
              <a:rPr lang="en-US" sz="2000" dirty="0" err="1"/>
              <a:t>untuk</a:t>
            </a:r>
            <a:r>
              <a:rPr lang="en-US" sz="2000" dirty="0"/>
              <a:t> </a:t>
            </a:r>
            <a:r>
              <a:rPr lang="en-US" sz="2000" i="1" dirty="0"/>
              <a:t>Official Statistics</a:t>
            </a:r>
          </a:p>
          <a:p>
            <a:pPr marL="285750" indent="-285750">
              <a:buFontTx/>
              <a:buChar char="-"/>
            </a:pPr>
            <a:r>
              <a:rPr lang="en-US" sz="2000" dirty="0"/>
              <a:t>Satu Data Indonesia</a:t>
            </a:r>
          </a:p>
        </p:txBody>
      </p:sp>
    </p:spTree>
    <p:extLst>
      <p:ext uri="{BB962C8B-B14F-4D97-AF65-F5344CB8AC3E}">
        <p14:creationId xmlns:p14="http://schemas.microsoft.com/office/powerpoint/2010/main" val="3540115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1938"/>
          </a:xfrm>
        </p:spPr>
        <p:txBody>
          <a:bodyPr>
            <a:normAutofit fontScale="90000"/>
          </a:bodyPr>
          <a:lstStyle/>
          <a:p>
            <a:r>
              <a:rPr lang="id-ID" dirty="0"/>
              <a:t>Dewan pengarah SDI</a:t>
            </a:r>
          </a:p>
        </p:txBody>
      </p:sp>
      <p:sp>
        <p:nvSpPr>
          <p:cNvPr id="3" name="Content Placeholder 2"/>
          <p:cNvSpPr>
            <a:spLocks noGrp="1"/>
          </p:cNvSpPr>
          <p:nvPr>
            <p:ph idx="1"/>
          </p:nvPr>
        </p:nvSpPr>
        <p:spPr>
          <a:xfrm>
            <a:off x="838199" y="1326995"/>
            <a:ext cx="10658707" cy="4884234"/>
          </a:xfrm>
        </p:spPr>
        <p:txBody>
          <a:bodyPr>
            <a:normAutofit fontScale="70000" lnSpcReduction="20000"/>
          </a:bodyPr>
          <a:lstStyle/>
          <a:p>
            <a:pPr marL="0" indent="0">
              <a:spcBef>
                <a:spcPts val="0"/>
              </a:spcBef>
              <a:buNone/>
            </a:pPr>
            <a:r>
              <a:rPr lang="id-ID" b="1" dirty="0">
                <a:solidFill>
                  <a:srgbClr val="0070C0"/>
                </a:solidFill>
              </a:rPr>
              <a:t>Dewan Pengarah mempunyai tugas: </a:t>
            </a:r>
          </a:p>
          <a:p>
            <a:pPr>
              <a:spcBef>
                <a:spcPts val="0"/>
              </a:spcBef>
            </a:pPr>
            <a:r>
              <a:rPr lang="id-ID" dirty="0"/>
              <a:t>mengoordinasikan dan menetapkan kebijakan terkait SDI</a:t>
            </a:r>
          </a:p>
          <a:p>
            <a:pPr>
              <a:spcBef>
                <a:spcPts val="0"/>
              </a:spcBef>
            </a:pPr>
            <a:r>
              <a:rPr lang="id-ID" dirty="0"/>
              <a:t>mengoordinasikan pelaksanaan SDI</a:t>
            </a:r>
          </a:p>
          <a:p>
            <a:pPr>
              <a:spcBef>
                <a:spcPts val="0"/>
              </a:spcBef>
            </a:pPr>
            <a:r>
              <a:rPr lang="id-ID" dirty="0"/>
              <a:t>melakukan pemantauan dan evaluasi pelaksanaan SDI</a:t>
            </a:r>
          </a:p>
          <a:p>
            <a:pPr>
              <a:spcBef>
                <a:spcPts val="0"/>
              </a:spcBef>
            </a:pPr>
            <a:r>
              <a:rPr lang="id-ID" dirty="0"/>
              <a:t>mengoordinasikan penyelesaian permasalahan dan hambatan pelaksanaan SDI</a:t>
            </a:r>
          </a:p>
          <a:p>
            <a:pPr>
              <a:spcBef>
                <a:spcPts val="0"/>
              </a:spcBef>
            </a:pPr>
            <a:r>
              <a:rPr lang="id-ID" dirty="0"/>
              <a:t>menyampaikan laporan penyelenggaraan SDItingkat pusat dan tingkat daerah kepada Presiden. </a:t>
            </a:r>
          </a:p>
          <a:p>
            <a:pPr marL="0" indent="0">
              <a:spcBef>
                <a:spcPts val="0"/>
              </a:spcBef>
              <a:buNone/>
            </a:pPr>
            <a:r>
              <a:rPr lang="id-ID" b="1" dirty="0">
                <a:solidFill>
                  <a:srgbClr val="0070C0"/>
                </a:solidFill>
              </a:rPr>
              <a:t>Dewan Pengarah terdiri atas: </a:t>
            </a:r>
          </a:p>
          <a:p>
            <a:pPr>
              <a:spcBef>
                <a:spcPts val="0"/>
              </a:spcBef>
            </a:pPr>
            <a:r>
              <a:rPr lang="id-ID" dirty="0"/>
              <a:t>Ketua merangkap anggota, yaitu menteri yang menyelenggarakan urusan pemerintahan di bidang perencanaan pembangunan nasional</a:t>
            </a:r>
          </a:p>
          <a:p>
            <a:pPr>
              <a:spcBef>
                <a:spcPts val="0"/>
              </a:spcBef>
            </a:pPr>
            <a:r>
              <a:rPr lang="id-ID" dirty="0"/>
              <a:t>Anggota, terdiri atas: </a:t>
            </a:r>
          </a:p>
          <a:p>
            <a:pPr marL="533400" indent="-130175">
              <a:spcBef>
                <a:spcPts val="0"/>
              </a:spcBef>
              <a:tabLst>
                <a:tab pos="533400" algn="l"/>
              </a:tabLst>
            </a:pPr>
            <a:r>
              <a:rPr lang="id-ID" dirty="0"/>
              <a:t>menteri yang menyelenggarakan urusan pemerintahan di bidang pendayagunaan aparatur negara; </a:t>
            </a:r>
          </a:p>
          <a:p>
            <a:pPr marL="533400" indent="-130175">
              <a:spcBef>
                <a:spcPts val="0"/>
              </a:spcBef>
              <a:tabLst>
                <a:tab pos="533400" algn="l"/>
              </a:tabLst>
            </a:pPr>
            <a:r>
              <a:rPr lang="id-ID" dirty="0"/>
              <a:t>menteri yang menyelenggarakan urusan pemerintahan di bidang komunikasi dan informatika; 3. menteri yang menyelenggarakan urusan pemerintahan dalam negeri; </a:t>
            </a:r>
          </a:p>
          <a:p>
            <a:pPr marL="533400" indent="-130175">
              <a:spcBef>
                <a:spcPts val="0"/>
              </a:spcBef>
              <a:tabLst>
                <a:tab pos="533400" algn="l"/>
              </a:tabLst>
            </a:pPr>
            <a:r>
              <a:rPr lang="id-ID" dirty="0"/>
              <a:t>menteri yang menyelenggarakan urusan pemerintahan di bidang keuangan; </a:t>
            </a:r>
          </a:p>
          <a:p>
            <a:pPr marL="533400" indent="-130175">
              <a:spcBef>
                <a:spcPts val="0"/>
              </a:spcBef>
              <a:tabLst>
                <a:tab pos="533400" algn="l"/>
              </a:tabLst>
            </a:pPr>
            <a:r>
              <a:rPr lang="id-ID" dirty="0"/>
              <a:t>kepala badan yang melaksanakan tugas pemerintahan di bidang kegiatan statistik; dan </a:t>
            </a:r>
          </a:p>
          <a:p>
            <a:pPr marL="533400" indent="-130175">
              <a:spcBef>
                <a:spcPts val="0"/>
              </a:spcBef>
              <a:tabLst>
                <a:tab pos="533400" algn="l"/>
              </a:tabLst>
            </a:pPr>
            <a:r>
              <a:rPr lang="id-ID" dirty="0"/>
              <a:t>kepala badan yang melaksanakan tugas pemerintahan di bidang informasi geospasial.</a:t>
            </a:r>
          </a:p>
          <a:p>
            <a:pPr marL="0" indent="0">
              <a:spcBef>
                <a:spcPts val="0"/>
              </a:spcBef>
              <a:buNone/>
            </a:pPr>
            <a:endParaRPr lang="id-ID" dirty="0"/>
          </a:p>
          <a:p>
            <a:pPr marL="0" indent="0" algn="just">
              <a:spcBef>
                <a:spcPts val="0"/>
              </a:spcBef>
              <a:buNone/>
            </a:pPr>
            <a:r>
              <a:rPr lang="id-ID" dirty="0"/>
              <a:t>Dalam melaksanakan tugas, Dewan Pengarah dapat melibatkan menteri atau kepala Instansi Pusat terkait lainnya. Ketentuan lebih lanjut mengenai tata kerja Dewan Pengarah diatur dalam Peraturan Menteri yang menyelenggarakan urusan pemerintahan di bidang perencanaan pembangunan nasional selaku Ketua Dewan Pengarah. </a:t>
            </a:r>
          </a:p>
        </p:txBody>
      </p:sp>
    </p:spTree>
    <p:extLst>
      <p:ext uri="{BB962C8B-B14F-4D97-AF65-F5344CB8AC3E}">
        <p14:creationId xmlns:p14="http://schemas.microsoft.com/office/powerpoint/2010/main" val="3683140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4192E-3264-4D16-89A0-7885FE6F270A}"/>
              </a:ext>
            </a:extLst>
          </p:cNvPr>
          <p:cNvSpPr>
            <a:spLocks noGrp="1"/>
          </p:cNvSpPr>
          <p:nvPr>
            <p:ph type="title"/>
          </p:nvPr>
        </p:nvSpPr>
        <p:spPr>
          <a:xfrm>
            <a:off x="838200" y="365125"/>
            <a:ext cx="10515600" cy="793115"/>
          </a:xfrm>
        </p:spPr>
        <p:txBody>
          <a:bodyPr>
            <a:normAutofit fontScale="90000"/>
          </a:bodyPr>
          <a:lstStyle/>
          <a:p>
            <a:r>
              <a:rPr lang="it-IT" dirty="0"/>
              <a:t>PENYELENGGARA SATU DATA INDONESIA (SDI) (1)</a:t>
            </a:r>
            <a:endParaRPr lang="en-US" dirty="0"/>
          </a:p>
        </p:txBody>
      </p:sp>
      <p:sp>
        <p:nvSpPr>
          <p:cNvPr id="3" name="Content Placeholder 2">
            <a:extLst>
              <a:ext uri="{FF2B5EF4-FFF2-40B4-BE49-F238E27FC236}">
                <a16:creationId xmlns:a16="http://schemas.microsoft.com/office/drawing/2014/main" id="{7C11CFA7-6EE7-47C1-8768-D95437D5024D}"/>
              </a:ext>
            </a:extLst>
          </p:cNvPr>
          <p:cNvSpPr>
            <a:spLocks noGrp="1"/>
          </p:cNvSpPr>
          <p:nvPr>
            <p:ph idx="1"/>
          </p:nvPr>
        </p:nvSpPr>
        <p:spPr>
          <a:xfrm>
            <a:off x="838200" y="1158240"/>
            <a:ext cx="10515600" cy="5018723"/>
          </a:xfrm>
        </p:spPr>
        <p:txBody>
          <a:bodyPr/>
          <a:lstStyle/>
          <a:p>
            <a:pPr marL="0" indent="0">
              <a:buNone/>
            </a:pPr>
            <a:r>
              <a:rPr lang="en-US" dirty="0" err="1"/>
              <a:t>Penyelenggara</a:t>
            </a:r>
            <a:r>
              <a:rPr lang="en-US" dirty="0"/>
              <a:t> SDI </a:t>
            </a:r>
            <a:r>
              <a:rPr lang="en-US" dirty="0" err="1"/>
              <a:t>terbagi</a:t>
            </a:r>
            <a:r>
              <a:rPr lang="en-US" dirty="0"/>
              <a:t> </a:t>
            </a:r>
            <a:r>
              <a:rPr lang="en-US" dirty="0" err="1"/>
              <a:t>atas</a:t>
            </a:r>
            <a:r>
              <a:rPr lang="en-US" dirty="0"/>
              <a:t> </a:t>
            </a:r>
            <a:r>
              <a:rPr lang="en-US" dirty="0" err="1"/>
              <a:t>Penyelenggara</a:t>
            </a:r>
            <a:r>
              <a:rPr lang="en-US" dirty="0"/>
              <a:t> Satu Data Indonesia Tingkat Pusat dan </a:t>
            </a:r>
            <a:r>
              <a:rPr lang="en-US" dirty="0" err="1"/>
              <a:t>Penyelenggara</a:t>
            </a:r>
            <a:r>
              <a:rPr lang="en-US" dirty="0"/>
              <a:t> Satu Data Indonesia Tingkat Daerah.</a:t>
            </a:r>
          </a:p>
        </p:txBody>
      </p:sp>
      <p:pic>
        <p:nvPicPr>
          <p:cNvPr id="5" name="Picture 4">
            <a:extLst>
              <a:ext uri="{FF2B5EF4-FFF2-40B4-BE49-F238E27FC236}">
                <a16:creationId xmlns:a16="http://schemas.microsoft.com/office/drawing/2014/main" id="{F3B18AE6-A3A8-4C95-B127-56EBC3F67ABF}"/>
              </a:ext>
            </a:extLst>
          </p:cNvPr>
          <p:cNvPicPr>
            <a:picLocks noChangeAspect="1"/>
          </p:cNvPicPr>
          <p:nvPr/>
        </p:nvPicPr>
        <p:blipFill>
          <a:blip r:embed="rId2"/>
          <a:stretch>
            <a:fillRect/>
          </a:stretch>
        </p:blipFill>
        <p:spPr>
          <a:xfrm>
            <a:off x="1300480" y="2618380"/>
            <a:ext cx="9733280" cy="3598905"/>
          </a:xfrm>
          <a:prstGeom prst="rect">
            <a:avLst/>
          </a:prstGeom>
        </p:spPr>
      </p:pic>
      <p:sp>
        <p:nvSpPr>
          <p:cNvPr id="7" name="TextBox 6">
            <a:extLst>
              <a:ext uri="{FF2B5EF4-FFF2-40B4-BE49-F238E27FC236}">
                <a16:creationId xmlns:a16="http://schemas.microsoft.com/office/drawing/2014/main" id="{4756E354-0388-435D-A12A-8DCFCA13A021}"/>
              </a:ext>
            </a:extLst>
          </p:cNvPr>
          <p:cNvSpPr txBox="1"/>
          <p:nvPr/>
        </p:nvSpPr>
        <p:spPr>
          <a:xfrm>
            <a:off x="1097280" y="2097303"/>
            <a:ext cx="60960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Penyelenggara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Satu Data Indonesia (SDI) Tingkat Pusat</a:t>
            </a:r>
          </a:p>
        </p:txBody>
      </p:sp>
    </p:spTree>
    <p:extLst>
      <p:ext uri="{BB962C8B-B14F-4D97-AF65-F5344CB8AC3E}">
        <p14:creationId xmlns:p14="http://schemas.microsoft.com/office/powerpoint/2010/main" val="356467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3F246D-BC88-4CE2-B232-8CD2C65EA607}"/>
              </a:ext>
            </a:extLst>
          </p:cNvPr>
          <p:cNvSpPr txBox="1"/>
          <p:nvPr/>
        </p:nvSpPr>
        <p:spPr>
          <a:xfrm>
            <a:off x="838200" y="1158240"/>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Penyelenggara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Satu Data Indonesia (SDI) Tingkat Daerah</a:t>
            </a:r>
          </a:p>
        </p:txBody>
      </p:sp>
      <p:pic>
        <p:nvPicPr>
          <p:cNvPr id="7" name="Picture 6">
            <a:extLst>
              <a:ext uri="{FF2B5EF4-FFF2-40B4-BE49-F238E27FC236}">
                <a16:creationId xmlns:a16="http://schemas.microsoft.com/office/drawing/2014/main" id="{B918B2E7-977C-405B-91CD-9BB881504A3E}"/>
              </a:ext>
            </a:extLst>
          </p:cNvPr>
          <p:cNvPicPr>
            <a:picLocks noChangeAspect="1"/>
          </p:cNvPicPr>
          <p:nvPr/>
        </p:nvPicPr>
        <p:blipFill>
          <a:blip r:embed="rId2"/>
          <a:stretch>
            <a:fillRect/>
          </a:stretch>
        </p:blipFill>
        <p:spPr>
          <a:xfrm>
            <a:off x="934720" y="1616927"/>
            <a:ext cx="10419080" cy="4892541"/>
          </a:xfrm>
          <a:prstGeom prst="rect">
            <a:avLst/>
          </a:prstGeom>
        </p:spPr>
      </p:pic>
      <p:sp>
        <p:nvSpPr>
          <p:cNvPr id="6" name="Title 1">
            <a:extLst>
              <a:ext uri="{FF2B5EF4-FFF2-40B4-BE49-F238E27FC236}">
                <a16:creationId xmlns:a16="http://schemas.microsoft.com/office/drawing/2014/main" id="{4392C2F3-9C4C-44DD-9C8A-9D85942A2790}"/>
              </a:ext>
            </a:extLst>
          </p:cNvPr>
          <p:cNvSpPr>
            <a:spLocks noGrp="1"/>
          </p:cNvSpPr>
          <p:nvPr>
            <p:ph type="title"/>
          </p:nvPr>
        </p:nvSpPr>
        <p:spPr>
          <a:xfrm>
            <a:off x="838200" y="365125"/>
            <a:ext cx="10515600" cy="793115"/>
          </a:xfrm>
        </p:spPr>
        <p:txBody>
          <a:bodyPr>
            <a:normAutofit fontScale="90000"/>
          </a:bodyPr>
          <a:lstStyle/>
          <a:p>
            <a:r>
              <a:rPr lang="it-IT" dirty="0"/>
              <a:t>PENYELENGGARA SATU DATA INDONESIA (SDI) (2)</a:t>
            </a:r>
            <a:endParaRPr lang="en-US" dirty="0"/>
          </a:p>
        </p:txBody>
      </p:sp>
    </p:spTree>
    <p:extLst>
      <p:ext uri="{BB962C8B-B14F-4D97-AF65-F5344CB8AC3E}">
        <p14:creationId xmlns:p14="http://schemas.microsoft.com/office/powerpoint/2010/main" val="2108920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b="1" dirty="0">
                <a:solidFill>
                  <a:srgbClr val="444444"/>
                </a:solidFill>
                <a:latin typeface="Montserrat"/>
              </a:rPr>
              <a:t>Penyelenggaraan Satu Data Indonesia (SDI)</a:t>
            </a:r>
            <a:endParaRPr lang="id-ID" b="1" dirty="0">
              <a:solidFill>
                <a:srgbClr val="444444"/>
              </a:solidFill>
              <a:latin typeface="Montserrat"/>
            </a:endParaRPr>
          </a:p>
        </p:txBody>
      </p:sp>
      <p:sp>
        <p:nvSpPr>
          <p:cNvPr id="3" name="Content Placeholder 2"/>
          <p:cNvSpPr>
            <a:spLocks noGrp="1"/>
          </p:cNvSpPr>
          <p:nvPr>
            <p:ph idx="1"/>
          </p:nvPr>
        </p:nvSpPr>
        <p:spPr/>
        <p:txBody>
          <a:bodyPr/>
          <a:lstStyle/>
          <a:p>
            <a:pPr marL="0" indent="0">
              <a:buNone/>
            </a:pPr>
            <a:r>
              <a:rPr lang="id-ID" b="0" i="0" dirty="0">
                <a:solidFill>
                  <a:srgbClr val="777777"/>
                </a:solidFill>
                <a:effectLst/>
                <a:latin typeface="Roboto"/>
              </a:rPr>
              <a:t>Penyelenggaraan program SDI terbagi menjadi </a:t>
            </a:r>
            <a:r>
              <a:rPr lang="en-US" b="0" i="0" dirty="0" err="1">
                <a:solidFill>
                  <a:srgbClr val="777777"/>
                </a:solidFill>
                <a:effectLst/>
                <a:latin typeface="Roboto"/>
              </a:rPr>
              <a:t>dilakukan</a:t>
            </a:r>
            <a:r>
              <a:rPr lang="en-US" b="0" i="0" dirty="0">
                <a:solidFill>
                  <a:srgbClr val="777777"/>
                </a:solidFill>
                <a:effectLst/>
                <a:latin typeface="Roboto"/>
              </a:rPr>
              <a:t> </a:t>
            </a:r>
            <a:r>
              <a:rPr lang="en-US" b="0" i="0" dirty="0" err="1">
                <a:solidFill>
                  <a:srgbClr val="777777"/>
                </a:solidFill>
                <a:effectLst/>
                <a:latin typeface="Roboto"/>
              </a:rPr>
              <a:t>secara</a:t>
            </a:r>
            <a:r>
              <a:rPr lang="en-US" b="0" i="0" dirty="0">
                <a:solidFill>
                  <a:srgbClr val="777777"/>
                </a:solidFill>
                <a:effectLst/>
                <a:latin typeface="Roboto"/>
              </a:rPr>
              <a:t> </a:t>
            </a:r>
            <a:r>
              <a:rPr lang="en-US" b="0" i="0" dirty="0" err="1">
                <a:solidFill>
                  <a:srgbClr val="777777"/>
                </a:solidFill>
                <a:effectLst/>
                <a:latin typeface="Roboto"/>
              </a:rPr>
              <a:t>terpadu</a:t>
            </a:r>
            <a:r>
              <a:rPr lang="en-US" b="0" i="0" dirty="0">
                <a:solidFill>
                  <a:srgbClr val="777777"/>
                </a:solidFill>
                <a:effectLst/>
                <a:latin typeface="Roboto"/>
              </a:rPr>
              <a:t> </a:t>
            </a:r>
            <a:r>
              <a:rPr lang="en-US" b="0" i="0" dirty="0" err="1">
                <a:solidFill>
                  <a:srgbClr val="777777"/>
                </a:solidFill>
                <a:effectLst/>
                <a:latin typeface="Roboto"/>
              </a:rPr>
              <a:t>dengan</a:t>
            </a:r>
            <a:r>
              <a:rPr lang="en-US" b="0" i="0" dirty="0">
                <a:solidFill>
                  <a:srgbClr val="777777"/>
                </a:solidFill>
                <a:effectLst/>
                <a:latin typeface="Roboto"/>
              </a:rPr>
              <a:t> </a:t>
            </a:r>
            <a:r>
              <a:rPr lang="id-ID" b="0" i="0" dirty="0">
                <a:solidFill>
                  <a:srgbClr val="777777"/>
                </a:solidFill>
                <a:effectLst/>
                <a:latin typeface="Roboto"/>
              </a:rPr>
              <a:t>beberapa tahap yaitu :</a:t>
            </a:r>
          </a:p>
          <a:p>
            <a:r>
              <a:rPr lang="id-ID" b="0" i="0" dirty="0">
                <a:solidFill>
                  <a:srgbClr val="444444"/>
                </a:solidFill>
                <a:effectLst/>
                <a:latin typeface="Montserrat"/>
              </a:rPr>
              <a:t>Perencanaan Data </a:t>
            </a:r>
          </a:p>
          <a:p>
            <a:r>
              <a:rPr lang="id-ID" b="0" i="0" dirty="0">
                <a:solidFill>
                  <a:srgbClr val="444444"/>
                </a:solidFill>
                <a:effectLst/>
                <a:latin typeface="Montserrat"/>
              </a:rPr>
              <a:t>Pengumpulan Data</a:t>
            </a:r>
          </a:p>
          <a:p>
            <a:r>
              <a:rPr lang="id-ID" b="0" i="0" dirty="0">
                <a:solidFill>
                  <a:srgbClr val="444444"/>
                </a:solidFill>
                <a:effectLst/>
                <a:latin typeface="Montserrat"/>
              </a:rPr>
              <a:t>Pemeriksaan Data</a:t>
            </a:r>
          </a:p>
          <a:p>
            <a:r>
              <a:rPr lang="id-ID" b="0" i="0" dirty="0">
                <a:solidFill>
                  <a:srgbClr val="444444"/>
                </a:solidFill>
                <a:effectLst/>
                <a:latin typeface="Montserrat"/>
              </a:rPr>
              <a:t>Penyebarluasan Data</a:t>
            </a:r>
          </a:p>
          <a:p>
            <a:endParaRPr lang="id-ID" dirty="0"/>
          </a:p>
        </p:txBody>
      </p:sp>
    </p:spTree>
    <p:extLst>
      <p:ext uri="{BB962C8B-B14F-4D97-AF65-F5344CB8AC3E}">
        <p14:creationId xmlns:p14="http://schemas.microsoft.com/office/powerpoint/2010/main" val="1672348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6989"/>
          </a:xfrm>
        </p:spPr>
        <p:txBody>
          <a:bodyPr/>
          <a:lstStyle/>
          <a:p>
            <a:r>
              <a:rPr lang="id-ID" dirty="0"/>
              <a:t>PERENCANAAN DATA</a:t>
            </a:r>
          </a:p>
        </p:txBody>
      </p:sp>
      <p:sp>
        <p:nvSpPr>
          <p:cNvPr id="3" name="Content Placeholder 2"/>
          <p:cNvSpPr>
            <a:spLocks noGrp="1"/>
          </p:cNvSpPr>
          <p:nvPr>
            <p:ph idx="1"/>
          </p:nvPr>
        </p:nvSpPr>
        <p:spPr>
          <a:xfrm>
            <a:off x="838200" y="1502228"/>
            <a:ext cx="10515600" cy="4822371"/>
          </a:xfrm>
        </p:spPr>
        <p:txBody>
          <a:bodyPr>
            <a:normAutofit fontScale="62500" lnSpcReduction="20000"/>
          </a:bodyPr>
          <a:lstStyle/>
          <a:p>
            <a:pPr marL="0" indent="0">
              <a:buNone/>
            </a:pPr>
            <a:r>
              <a:rPr lang="id-ID" sz="4400" dirty="0"/>
              <a:t>Perencanaan Data merupakan Kegiatan Penentuan Daftar Data yang selanjutnya akan diteruskan untuk mengumpulkan, memeriksa, dan menyebarluaskan Data. Adapun Tahapan sebagai berikut:</a:t>
            </a:r>
          </a:p>
          <a:p>
            <a:pPr marL="514350" indent="-514350">
              <a:spcBef>
                <a:spcPts val="1200"/>
              </a:spcBef>
              <a:buAutoNum type="arabicPeriod"/>
            </a:pPr>
            <a:r>
              <a:rPr lang="id-ID" dirty="0"/>
              <a:t>Menetapkan Daftar Data yang dikumpulkan tahun selanjutnya</a:t>
            </a:r>
          </a:p>
          <a:p>
            <a:pPr marL="804863" indent="-271463">
              <a:spcBef>
                <a:spcPts val="0"/>
              </a:spcBef>
              <a:buFont typeface="Wingdings" panose="05000000000000000000" pitchFamily="2" charset="2"/>
              <a:buChar char="§"/>
            </a:pPr>
            <a:r>
              <a:rPr lang="id-ID" dirty="0"/>
              <a:t>Menyusun Daftar Data dibuat berdasarkan Arsitektur SPBE, dan kesepakatan Forum Satu Data Indonesia</a:t>
            </a:r>
          </a:p>
          <a:p>
            <a:pPr marL="804863" indent="-271463">
              <a:spcBef>
                <a:spcPts val="0"/>
              </a:spcBef>
              <a:buFont typeface="Wingdings" panose="05000000000000000000" pitchFamily="2" charset="2"/>
              <a:buChar char="§"/>
            </a:pPr>
            <a:r>
              <a:rPr lang="id-ID" dirty="0"/>
              <a:t>Penentuan Daftar Data, Produsen Data, dan Jadwal Pemutakhiran Data di Instansi Pusat</a:t>
            </a:r>
          </a:p>
          <a:p>
            <a:pPr marL="804863" indent="-271463">
              <a:spcBef>
                <a:spcPts val="0"/>
              </a:spcBef>
              <a:buFont typeface="Wingdings" panose="05000000000000000000" pitchFamily="2" charset="2"/>
              <a:buChar char="§"/>
            </a:pPr>
            <a:r>
              <a:rPr lang="id-ID" dirty="0"/>
              <a:t>Penentuan Daftar Data di Instansi Daerah mengacu pada Daftar Data yang ditentukan di Instansi Pusat</a:t>
            </a:r>
          </a:p>
          <a:p>
            <a:pPr marL="514350" indent="-514350">
              <a:spcBef>
                <a:spcPts val="1200"/>
              </a:spcBef>
              <a:buFont typeface="+mj-lt"/>
              <a:buAutoNum type="arabicPeriod" startAt="2"/>
            </a:pPr>
            <a:r>
              <a:rPr lang="id-ID" dirty="0"/>
              <a:t>Menetapkan Data Prioritas</a:t>
            </a:r>
          </a:p>
          <a:p>
            <a:pPr marL="804863" indent="-271463">
              <a:spcBef>
                <a:spcPts val="0"/>
              </a:spcBef>
              <a:buFont typeface="Wingdings" panose="05000000000000000000" pitchFamily="2" charset="2"/>
              <a:buChar char="§"/>
            </a:pPr>
            <a:r>
              <a:rPr lang="id-ID" dirty="0"/>
              <a:t>Memastikan Data Prioritas Sesuai Kriteria</a:t>
            </a:r>
          </a:p>
          <a:p>
            <a:pPr marL="804863" indent="-271463">
              <a:spcBef>
                <a:spcPts val="0"/>
              </a:spcBef>
              <a:buFont typeface="Wingdings" panose="05000000000000000000" pitchFamily="2" charset="2"/>
              <a:buChar char="§"/>
            </a:pPr>
            <a:r>
              <a:rPr lang="id-ID" dirty="0"/>
              <a:t>Mengusulkan Rekomendasi Data Prioritas berdasarkan arahan Dewan Pengarah dan usulan Walidata tingkat Pusat</a:t>
            </a:r>
          </a:p>
          <a:p>
            <a:pPr marL="804863" indent="-271463">
              <a:spcBef>
                <a:spcPts val="0"/>
              </a:spcBef>
              <a:buFont typeface="Wingdings" panose="05000000000000000000" pitchFamily="2" charset="2"/>
              <a:buChar char="§"/>
            </a:pPr>
            <a:r>
              <a:rPr lang="id-ID" dirty="0"/>
              <a:t>Penentuan di Instansi Pusat berdasarkan Forum SDI tingkat Pusat</a:t>
            </a:r>
          </a:p>
          <a:p>
            <a:pPr marL="804863" indent="-271463">
              <a:spcBef>
                <a:spcPts val="0"/>
              </a:spcBef>
              <a:buFont typeface="Wingdings" panose="05000000000000000000" pitchFamily="2" charset="2"/>
              <a:buChar char="§"/>
            </a:pPr>
            <a:r>
              <a:rPr lang="fi-FI" dirty="0"/>
              <a:t>Pelaksanaan di Instansi Pusat</a:t>
            </a:r>
            <a:r>
              <a:rPr lang="id-ID" dirty="0"/>
              <a:t> </a:t>
            </a:r>
            <a:r>
              <a:rPr lang="fi-FI" dirty="0"/>
              <a:t>dan Daerah</a:t>
            </a:r>
            <a:endParaRPr lang="id-ID" dirty="0"/>
          </a:p>
          <a:p>
            <a:pPr marL="514350" indent="-514350">
              <a:spcBef>
                <a:spcPts val="1200"/>
              </a:spcBef>
              <a:buFont typeface="+mj-lt"/>
              <a:buAutoNum type="arabicPeriod" startAt="3"/>
            </a:pPr>
            <a:r>
              <a:rPr lang="id-ID" dirty="0"/>
              <a:t>Menetapkan Rencana Aksi</a:t>
            </a:r>
          </a:p>
          <a:p>
            <a:pPr marL="804863" indent="-271463">
              <a:spcBef>
                <a:spcPts val="0"/>
              </a:spcBef>
              <a:buFont typeface="Wingdings" panose="05000000000000000000" pitchFamily="2" charset="2"/>
              <a:buChar char="§"/>
            </a:pPr>
            <a:r>
              <a:rPr lang="id-ID" dirty="0"/>
              <a:t>Walidata tingkat Pusat dan Daerah menyusun Draf Rencana Aksi</a:t>
            </a:r>
          </a:p>
          <a:p>
            <a:pPr marL="804863" indent="-271463">
              <a:spcBef>
                <a:spcPts val="0"/>
              </a:spcBef>
              <a:buFont typeface="Wingdings" panose="05000000000000000000" pitchFamily="2" charset="2"/>
              <a:buChar char="§"/>
            </a:pPr>
            <a:r>
              <a:rPr lang="sv-SE" dirty="0"/>
              <a:t>Draf Rencana Aksi dibahas</a:t>
            </a:r>
            <a:r>
              <a:rPr lang="id-ID" dirty="0"/>
              <a:t> </a:t>
            </a:r>
            <a:r>
              <a:rPr lang="sv-SE" dirty="0"/>
              <a:t>dan disepakati dalam</a:t>
            </a:r>
            <a:r>
              <a:rPr lang="id-ID" dirty="0"/>
              <a:t> </a:t>
            </a:r>
            <a:r>
              <a:rPr lang="sv-SE" dirty="0"/>
              <a:t>Forum SDI dan ditetapkan</a:t>
            </a:r>
            <a:r>
              <a:rPr lang="id-ID" dirty="0"/>
              <a:t> </a:t>
            </a:r>
            <a:r>
              <a:rPr lang="sv-SE" dirty="0"/>
              <a:t>oleh Menteri PPN</a:t>
            </a:r>
            <a:endParaRPr lang="id-ID" dirty="0"/>
          </a:p>
          <a:p>
            <a:pPr marL="804863" indent="-271463">
              <a:spcBef>
                <a:spcPts val="0"/>
              </a:spcBef>
              <a:buFont typeface="Wingdings" panose="05000000000000000000" pitchFamily="2" charset="2"/>
              <a:buChar char="§"/>
            </a:pPr>
            <a:r>
              <a:rPr lang="fi-FI" dirty="0"/>
              <a:t>Pelaksanaan Rencana</a:t>
            </a:r>
            <a:r>
              <a:rPr lang="id-ID" dirty="0"/>
              <a:t> </a:t>
            </a:r>
            <a:r>
              <a:rPr lang="fi-FI" dirty="0"/>
              <a:t>Aksi oleh Instansi Pusat</a:t>
            </a:r>
            <a:r>
              <a:rPr lang="id-ID" dirty="0"/>
              <a:t> </a:t>
            </a:r>
            <a:r>
              <a:rPr lang="fi-FI" dirty="0"/>
              <a:t>dan Daerah</a:t>
            </a:r>
            <a:endParaRPr lang="id-ID" dirty="0"/>
          </a:p>
          <a:p>
            <a:pPr marL="804863" indent="-271463">
              <a:spcBef>
                <a:spcPts val="0"/>
              </a:spcBef>
              <a:buFont typeface="Wingdings" panose="05000000000000000000" pitchFamily="2" charset="2"/>
              <a:buChar char="§"/>
            </a:pPr>
            <a:r>
              <a:rPr lang="sv-SE" dirty="0"/>
              <a:t>Pengawasan dan Pelaporan</a:t>
            </a:r>
            <a:r>
              <a:rPr lang="id-ID" dirty="0"/>
              <a:t> </a:t>
            </a:r>
            <a:r>
              <a:rPr lang="sv-SE" dirty="0"/>
              <a:t>oleh Koordinator Forum pada</a:t>
            </a:r>
            <a:r>
              <a:rPr lang="id-ID" dirty="0"/>
              <a:t> </a:t>
            </a:r>
            <a:r>
              <a:rPr lang="sv-SE" dirty="0"/>
              <a:t>Ketua Dewan Pengarah dan</a:t>
            </a:r>
            <a:r>
              <a:rPr lang="id-ID" dirty="0"/>
              <a:t> </a:t>
            </a:r>
            <a:r>
              <a:rPr lang="sv-SE" dirty="0"/>
              <a:t>Kepala Daerah</a:t>
            </a:r>
            <a:endParaRPr lang="id-ID" dirty="0"/>
          </a:p>
        </p:txBody>
      </p:sp>
    </p:spTree>
    <p:extLst>
      <p:ext uri="{BB962C8B-B14F-4D97-AF65-F5344CB8AC3E}">
        <p14:creationId xmlns:p14="http://schemas.microsoft.com/office/powerpoint/2010/main" val="304968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6989"/>
          </a:xfrm>
        </p:spPr>
        <p:txBody>
          <a:bodyPr/>
          <a:lstStyle/>
          <a:p>
            <a:r>
              <a:rPr lang="id-ID" dirty="0"/>
              <a:t>PENGUMPULAN DATA</a:t>
            </a:r>
          </a:p>
        </p:txBody>
      </p:sp>
      <p:sp>
        <p:nvSpPr>
          <p:cNvPr id="3" name="Content Placeholder 2"/>
          <p:cNvSpPr>
            <a:spLocks noGrp="1"/>
          </p:cNvSpPr>
          <p:nvPr>
            <p:ph idx="1"/>
          </p:nvPr>
        </p:nvSpPr>
        <p:spPr>
          <a:xfrm>
            <a:off x="838200" y="1502229"/>
            <a:ext cx="10515600" cy="5029200"/>
          </a:xfrm>
        </p:spPr>
        <p:txBody>
          <a:bodyPr>
            <a:normAutofit fontScale="55000" lnSpcReduction="20000"/>
          </a:bodyPr>
          <a:lstStyle/>
          <a:p>
            <a:pPr marL="0" indent="0">
              <a:buNone/>
            </a:pPr>
            <a:r>
              <a:rPr lang="id-ID" sz="4400" dirty="0"/>
              <a:t>Pengumpulan Data merupakan kegiatan produksi data berdasarkan daftar data yang telah ditetapkan pada tahap Perencanaan Data, dan dipantau oleh Koordinator Forum SDI. Adapun Tahapannya sebagai berikut:</a:t>
            </a:r>
          </a:p>
          <a:p>
            <a:pPr marL="742950" indent="-742950">
              <a:buFont typeface="+mj-lt"/>
              <a:buAutoNum type="arabicPeriod"/>
            </a:pPr>
            <a:r>
              <a:rPr lang="id-ID" sz="4400" dirty="0"/>
              <a:t>Terbitnya Penetapan Menteri PPN atau  Kepala Bappenas tentang Data Prioritas dan Rencana Aksi</a:t>
            </a:r>
          </a:p>
          <a:p>
            <a:pPr marL="742950" indent="-742950">
              <a:buFont typeface="+mj-lt"/>
              <a:buAutoNum type="arabicPeriod"/>
            </a:pPr>
            <a:r>
              <a:rPr lang="id-ID" sz="4400" dirty="0"/>
              <a:t>Pembina Data menentukan landasan proses pengumpulan data, yang terdiri dari Standar Data, Daftar Data yang Diputuskan Forum, dan Jadwal Pemutakhiran/Rilis Data</a:t>
            </a:r>
          </a:p>
          <a:p>
            <a:pPr marL="742950" indent="-742950">
              <a:buFont typeface="+mj-lt"/>
              <a:buAutoNum type="arabicPeriod"/>
            </a:pPr>
            <a:r>
              <a:rPr lang="id-ID" sz="4400" dirty="0"/>
              <a:t>Pembina Data memberikan rekomendasi terkait metodologi pengumpulan data</a:t>
            </a:r>
          </a:p>
          <a:p>
            <a:pPr marL="742950" indent="-742950">
              <a:buFont typeface="+mj-lt"/>
              <a:buAutoNum type="arabicPeriod"/>
            </a:pPr>
            <a:r>
              <a:rPr lang="id-ID" sz="4400" dirty="0"/>
              <a:t>Produsen Data mengumpulkan data dengan metodologi yang telah disetujui</a:t>
            </a:r>
          </a:p>
          <a:p>
            <a:pPr marL="742950" indent="-742950">
              <a:buFont typeface="+mj-lt"/>
              <a:buAutoNum type="arabicPeriod"/>
            </a:pPr>
            <a:r>
              <a:rPr lang="id-ID" sz="4400" dirty="0"/>
              <a:t>Produsen Data memastikan data yang dikumpulkan sesuai dengan Prinsip SDI</a:t>
            </a:r>
          </a:p>
          <a:p>
            <a:pPr marL="742950" indent="-742950">
              <a:buFont typeface="+mj-lt"/>
              <a:buAutoNum type="arabicPeriod"/>
            </a:pPr>
            <a:r>
              <a:rPr lang="id-ID" sz="4400" dirty="0"/>
              <a:t>Produsen Data menyerahkan Data yang sudah sesuai Prinsip SDI kepada Walidata </a:t>
            </a:r>
          </a:p>
        </p:txBody>
      </p:sp>
    </p:spTree>
    <p:extLst>
      <p:ext uri="{BB962C8B-B14F-4D97-AF65-F5344CB8AC3E}">
        <p14:creationId xmlns:p14="http://schemas.microsoft.com/office/powerpoint/2010/main" val="2932573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6989"/>
          </a:xfrm>
        </p:spPr>
        <p:txBody>
          <a:bodyPr/>
          <a:lstStyle/>
          <a:p>
            <a:r>
              <a:rPr lang="id-ID" dirty="0"/>
              <a:t>PEMERIKSAAN DATA</a:t>
            </a:r>
          </a:p>
        </p:txBody>
      </p:sp>
      <p:sp>
        <p:nvSpPr>
          <p:cNvPr id="3" name="Content Placeholder 2"/>
          <p:cNvSpPr>
            <a:spLocks noGrp="1"/>
          </p:cNvSpPr>
          <p:nvPr>
            <p:ph idx="1"/>
          </p:nvPr>
        </p:nvSpPr>
        <p:spPr>
          <a:xfrm>
            <a:off x="838200" y="1502230"/>
            <a:ext cx="10515600" cy="957942"/>
          </a:xfrm>
        </p:spPr>
        <p:txBody>
          <a:bodyPr>
            <a:normAutofit fontScale="55000" lnSpcReduction="20000"/>
          </a:bodyPr>
          <a:lstStyle/>
          <a:p>
            <a:pPr marL="0" indent="0">
              <a:buNone/>
            </a:pPr>
            <a:r>
              <a:rPr lang="id-ID" sz="4400" dirty="0"/>
              <a:t>Pemeriksaan dilakukan untuk melihat kesesuaian data dengan Prinsip SDI. Pemeriksaan data dilakukan oleh Walidata setelah Produsen Data menyerahkan hasil Pengumpulan data.</a:t>
            </a:r>
          </a:p>
        </p:txBody>
      </p:sp>
      <p:pic>
        <p:nvPicPr>
          <p:cNvPr id="4" name="Picture 3"/>
          <p:cNvPicPr>
            <a:picLocks noChangeAspect="1"/>
          </p:cNvPicPr>
          <p:nvPr/>
        </p:nvPicPr>
        <p:blipFill>
          <a:blip r:embed="rId2"/>
          <a:stretch>
            <a:fillRect/>
          </a:stretch>
        </p:blipFill>
        <p:spPr>
          <a:xfrm>
            <a:off x="838200" y="2586199"/>
            <a:ext cx="10308771" cy="3781943"/>
          </a:xfrm>
          <a:prstGeom prst="rect">
            <a:avLst/>
          </a:prstGeom>
        </p:spPr>
      </p:pic>
    </p:spTree>
    <p:extLst>
      <p:ext uri="{BB962C8B-B14F-4D97-AF65-F5344CB8AC3E}">
        <p14:creationId xmlns:p14="http://schemas.microsoft.com/office/powerpoint/2010/main" val="3629402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6989"/>
          </a:xfrm>
        </p:spPr>
        <p:txBody>
          <a:bodyPr/>
          <a:lstStyle/>
          <a:p>
            <a:r>
              <a:rPr lang="id-ID" dirty="0"/>
              <a:t>PENYEBARLUASAN DATA</a:t>
            </a:r>
          </a:p>
        </p:txBody>
      </p:sp>
      <p:sp>
        <p:nvSpPr>
          <p:cNvPr id="3" name="Content Placeholder 2"/>
          <p:cNvSpPr>
            <a:spLocks noGrp="1"/>
          </p:cNvSpPr>
          <p:nvPr>
            <p:ph idx="1"/>
          </p:nvPr>
        </p:nvSpPr>
        <p:spPr>
          <a:xfrm>
            <a:off x="838200" y="1502229"/>
            <a:ext cx="10755086" cy="5029200"/>
          </a:xfrm>
        </p:spPr>
        <p:txBody>
          <a:bodyPr>
            <a:normAutofit fontScale="40000" lnSpcReduction="20000"/>
          </a:bodyPr>
          <a:lstStyle/>
          <a:p>
            <a:pPr marL="0" indent="0">
              <a:buNone/>
            </a:pPr>
            <a:r>
              <a:rPr lang="id-ID" sz="4400" dirty="0"/>
              <a:t>Penyebarluasan Data merupakan kegiatan Pemberian Akses, Pendistribusian, danPertukaran Data oleh Walidata. Penyebarluasan dilakukan melalui Portal Satu Data Indonesia dan/atau media lainnya.</a:t>
            </a:r>
          </a:p>
          <a:p>
            <a:pPr marL="0" indent="0">
              <a:buNone/>
            </a:pPr>
            <a:r>
              <a:rPr lang="id-ID" sz="4400" dirty="0"/>
              <a:t>1. Pengecekan ulang oleh Pembina Data:</a:t>
            </a:r>
          </a:p>
          <a:p>
            <a:pPr marL="892175"/>
            <a:r>
              <a:rPr lang="id-ID" sz="4400" dirty="0"/>
              <a:t>Data Statistik oleh BPS</a:t>
            </a:r>
          </a:p>
          <a:p>
            <a:pPr marL="892175"/>
            <a:r>
              <a:rPr lang="id-ID" sz="4400" dirty="0"/>
              <a:t>Data Keuangan oleh Kemenkeu</a:t>
            </a:r>
          </a:p>
          <a:p>
            <a:pPr marL="892175"/>
            <a:r>
              <a:rPr lang="id-ID" sz="4400" dirty="0"/>
              <a:t>Data Geospasial oleh BIG</a:t>
            </a:r>
          </a:p>
          <a:p>
            <a:pPr marL="0" indent="0">
              <a:buNone/>
            </a:pPr>
            <a:r>
              <a:rPr lang="id-ID" sz="4400" dirty="0"/>
              <a:t>2. Walidata mengunggah data ke Portal Satu Data Indonesia.</a:t>
            </a:r>
          </a:p>
          <a:p>
            <a:pPr marL="930275" indent="-298450"/>
            <a:r>
              <a:rPr lang="id-ID" sz="4400" dirty="0"/>
              <a:t>Akses terhadap Kode Referensi, Data Induk, Data, Metadata, dan Data Prioritas tersedia dalam Portal.</a:t>
            </a:r>
          </a:p>
          <a:p>
            <a:pPr marL="358775" indent="-358775">
              <a:buNone/>
            </a:pPr>
            <a:r>
              <a:rPr lang="id-ID" sz="4400" dirty="0"/>
              <a:t>3. Memastikan Akses Data dalam Portal Satu Data Indonesia melalui pemenuhan persyaratan akses</a:t>
            </a:r>
          </a:p>
          <a:p>
            <a:pPr marL="892175"/>
            <a:r>
              <a:rPr lang="id-ID" sz="4400" dirty="0"/>
              <a:t>Pemerintah menyediakan akses data kepada Pengguna Data</a:t>
            </a:r>
          </a:p>
          <a:p>
            <a:pPr marL="892175"/>
            <a:r>
              <a:rPr lang="id-ID" sz="4400" dirty="0"/>
              <a:t>Pengajuan pembatasan akses data tertentu dilakukan oleh Produsen Data dan Walidata kepada Forum SDI dan ditetapkan oleh Menteri PPN</a:t>
            </a:r>
          </a:p>
          <a:p>
            <a:pPr marL="892175"/>
            <a:r>
              <a:rPr lang="id-ID" sz="4400" dirty="0"/>
              <a:t>Pembatasan akses data di Portal SDI dilaksanakan oleh Walidata dan Pejabat Pengelola Informasi dan Dokumentasi atau pejabat yang bertanggung jawab di bidang terkait</a:t>
            </a:r>
          </a:p>
        </p:txBody>
      </p:sp>
    </p:spTree>
    <p:extLst>
      <p:ext uri="{BB962C8B-B14F-4D97-AF65-F5344CB8AC3E}">
        <p14:creationId xmlns:p14="http://schemas.microsoft.com/office/powerpoint/2010/main" val="696194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789BF-1F5C-4811-B0ED-70F0679A458C}"/>
              </a:ext>
            </a:extLst>
          </p:cNvPr>
          <p:cNvSpPr>
            <a:spLocks noGrp="1"/>
          </p:cNvSpPr>
          <p:nvPr>
            <p:ph type="title"/>
          </p:nvPr>
        </p:nvSpPr>
        <p:spPr>
          <a:xfrm>
            <a:off x="838200" y="365125"/>
            <a:ext cx="10515600" cy="813435"/>
          </a:xfrm>
        </p:spPr>
        <p:txBody>
          <a:bodyPr/>
          <a:lstStyle/>
          <a:p>
            <a:r>
              <a:rPr lang="en-US" dirty="0"/>
              <a:t>PERKEMBANGAN IMPLEMENTASI PRINSIP SDI</a:t>
            </a:r>
          </a:p>
        </p:txBody>
      </p:sp>
      <p:pic>
        <p:nvPicPr>
          <p:cNvPr id="5" name="Picture 4">
            <a:extLst>
              <a:ext uri="{FF2B5EF4-FFF2-40B4-BE49-F238E27FC236}">
                <a16:creationId xmlns:a16="http://schemas.microsoft.com/office/drawing/2014/main" id="{CF3E70F1-60EE-4544-AAFC-56061C297022}"/>
              </a:ext>
            </a:extLst>
          </p:cNvPr>
          <p:cNvPicPr>
            <a:picLocks noChangeAspect="1"/>
          </p:cNvPicPr>
          <p:nvPr/>
        </p:nvPicPr>
        <p:blipFill>
          <a:blip r:embed="rId2"/>
          <a:stretch>
            <a:fillRect/>
          </a:stretch>
        </p:blipFill>
        <p:spPr>
          <a:xfrm>
            <a:off x="0" y="1320800"/>
            <a:ext cx="12191999" cy="5537201"/>
          </a:xfrm>
          <a:prstGeom prst="rect">
            <a:avLst/>
          </a:prstGeom>
        </p:spPr>
      </p:pic>
    </p:spTree>
    <p:extLst>
      <p:ext uri="{BB962C8B-B14F-4D97-AF65-F5344CB8AC3E}">
        <p14:creationId xmlns:p14="http://schemas.microsoft.com/office/powerpoint/2010/main" val="799961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2E12F-6AC5-420F-B38E-5025F801FBFE}"/>
              </a:ext>
            </a:extLst>
          </p:cNvPr>
          <p:cNvSpPr>
            <a:spLocks noGrp="1"/>
          </p:cNvSpPr>
          <p:nvPr>
            <p:ph type="title"/>
          </p:nvPr>
        </p:nvSpPr>
        <p:spPr>
          <a:xfrm>
            <a:off x="838200" y="365125"/>
            <a:ext cx="10515600" cy="955675"/>
          </a:xfrm>
        </p:spPr>
        <p:txBody>
          <a:bodyPr/>
          <a:lstStyle/>
          <a:p>
            <a:pPr algn="ctr"/>
            <a:r>
              <a:rPr lang="en-US" dirty="0"/>
              <a:t>PERKEMBANGAN SDI 2021 (1)</a:t>
            </a:r>
          </a:p>
        </p:txBody>
      </p:sp>
      <p:pic>
        <p:nvPicPr>
          <p:cNvPr id="7" name="Picture 6">
            <a:extLst>
              <a:ext uri="{FF2B5EF4-FFF2-40B4-BE49-F238E27FC236}">
                <a16:creationId xmlns:a16="http://schemas.microsoft.com/office/drawing/2014/main" id="{584E5358-4114-4ED4-9C17-A8897140C471}"/>
              </a:ext>
            </a:extLst>
          </p:cNvPr>
          <p:cNvPicPr>
            <a:picLocks noChangeAspect="1"/>
          </p:cNvPicPr>
          <p:nvPr/>
        </p:nvPicPr>
        <p:blipFill>
          <a:blip r:embed="rId2"/>
          <a:stretch>
            <a:fillRect/>
          </a:stretch>
        </p:blipFill>
        <p:spPr>
          <a:xfrm>
            <a:off x="0" y="1452880"/>
            <a:ext cx="12192000" cy="5405119"/>
          </a:xfrm>
          <a:prstGeom prst="rect">
            <a:avLst/>
          </a:prstGeom>
        </p:spPr>
      </p:pic>
    </p:spTree>
    <p:extLst>
      <p:ext uri="{BB962C8B-B14F-4D97-AF65-F5344CB8AC3E}">
        <p14:creationId xmlns:p14="http://schemas.microsoft.com/office/powerpoint/2010/main" val="3722102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ECC780-433F-4864-8DEE-249148A00F87}"/>
              </a:ext>
            </a:extLst>
          </p:cNvPr>
          <p:cNvPicPr>
            <a:picLocks noChangeAspect="1"/>
          </p:cNvPicPr>
          <p:nvPr/>
        </p:nvPicPr>
        <p:blipFill>
          <a:blip r:embed="rId2"/>
          <a:stretch>
            <a:fillRect/>
          </a:stretch>
        </p:blipFill>
        <p:spPr>
          <a:xfrm>
            <a:off x="0" y="1"/>
            <a:ext cx="12236220" cy="6833304"/>
          </a:xfrm>
          <a:prstGeom prst="rect">
            <a:avLst/>
          </a:prstGeom>
        </p:spPr>
      </p:pic>
    </p:spTree>
    <p:extLst>
      <p:ext uri="{BB962C8B-B14F-4D97-AF65-F5344CB8AC3E}">
        <p14:creationId xmlns:p14="http://schemas.microsoft.com/office/powerpoint/2010/main" val="9910090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2E12F-6AC5-420F-B38E-5025F801FBFE}"/>
              </a:ext>
            </a:extLst>
          </p:cNvPr>
          <p:cNvSpPr>
            <a:spLocks noGrp="1"/>
          </p:cNvSpPr>
          <p:nvPr>
            <p:ph type="title"/>
          </p:nvPr>
        </p:nvSpPr>
        <p:spPr>
          <a:xfrm>
            <a:off x="838200" y="365125"/>
            <a:ext cx="10515600" cy="955675"/>
          </a:xfrm>
        </p:spPr>
        <p:txBody>
          <a:bodyPr/>
          <a:lstStyle/>
          <a:p>
            <a:pPr algn="ctr"/>
            <a:r>
              <a:rPr lang="en-US" dirty="0"/>
              <a:t>PERKEMBANGAN SDI 2021 (2)</a:t>
            </a:r>
          </a:p>
        </p:txBody>
      </p:sp>
      <p:pic>
        <p:nvPicPr>
          <p:cNvPr id="4" name="Picture 3">
            <a:extLst>
              <a:ext uri="{FF2B5EF4-FFF2-40B4-BE49-F238E27FC236}">
                <a16:creationId xmlns:a16="http://schemas.microsoft.com/office/drawing/2014/main" id="{094CCCC4-8DD1-45E5-80BC-A7FF5BFCF281}"/>
              </a:ext>
            </a:extLst>
          </p:cNvPr>
          <p:cNvPicPr>
            <a:picLocks noChangeAspect="1"/>
          </p:cNvPicPr>
          <p:nvPr/>
        </p:nvPicPr>
        <p:blipFill>
          <a:blip r:embed="rId2"/>
          <a:stretch>
            <a:fillRect/>
          </a:stretch>
        </p:blipFill>
        <p:spPr>
          <a:xfrm>
            <a:off x="0" y="1320800"/>
            <a:ext cx="12106205" cy="5415280"/>
          </a:xfrm>
          <a:prstGeom prst="rect">
            <a:avLst/>
          </a:prstGeom>
        </p:spPr>
      </p:pic>
    </p:spTree>
    <p:extLst>
      <p:ext uri="{BB962C8B-B14F-4D97-AF65-F5344CB8AC3E}">
        <p14:creationId xmlns:p14="http://schemas.microsoft.com/office/powerpoint/2010/main" val="3272373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 9"/>
          <p:cNvGrpSpPr/>
          <p:nvPr/>
        </p:nvGrpSpPr>
        <p:grpSpPr>
          <a:xfrm>
            <a:off x="2128217" y="1243723"/>
            <a:ext cx="2460259" cy="685800"/>
            <a:chOff x="365760" y="2129246"/>
            <a:chExt cx="3161211" cy="914400"/>
          </a:xfrm>
        </p:grpSpPr>
        <p:sp>
          <p:nvSpPr>
            <p:cNvPr id="11" name="Persegi panjang 10"/>
            <p:cNvSpPr/>
            <p:nvPr/>
          </p:nvSpPr>
          <p:spPr>
            <a:xfrm>
              <a:off x="1031966" y="2194559"/>
              <a:ext cx="2495005" cy="796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white"/>
                  </a:solidFill>
                  <a:latin typeface="Cambria" panose="02040503050406030204" pitchFamily="18" charset="0"/>
                  <a:ea typeface="Cambria" panose="02040503050406030204" pitchFamily="18" charset="0"/>
                </a:rPr>
                <a:t>SISNERLING</a:t>
              </a:r>
            </a:p>
          </p:txBody>
        </p:sp>
        <p:sp>
          <p:nvSpPr>
            <p:cNvPr id="13" name="Oval 12"/>
            <p:cNvSpPr/>
            <p:nvPr/>
          </p:nvSpPr>
          <p:spPr>
            <a:xfrm>
              <a:off x="365760" y="2129246"/>
              <a:ext cx="888274" cy="9144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prstClr val="white"/>
                  </a:solidFill>
                  <a:latin typeface="Cambria" panose="02040503050406030204" pitchFamily="18" charset="0"/>
                  <a:ea typeface="Cambria" panose="02040503050406030204" pitchFamily="18" charset="0"/>
                </a:rPr>
                <a:t>1</a:t>
              </a:r>
            </a:p>
          </p:txBody>
        </p:sp>
      </p:grpSp>
      <p:sp>
        <p:nvSpPr>
          <p:cNvPr id="60" name="Rectangle 59"/>
          <p:cNvSpPr/>
          <p:nvPr/>
        </p:nvSpPr>
        <p:spPr>
          <a:xfrm>
            <a:off x="4903702" y="1243723"/>
            <a:ext cx="4405056" cy="1333698"/>
          </a:xfrm>
          <a:prstGeom prst="snip2DiagRect">
            <a:avLst>
              <a:gd name="adj1" fmla="val 0"/>
              <a:gd name="adj2" fmla="val 0"/>
            </a:avLst>
          </a:prstGeom>
        </p:spPr>
        <p:txBody>
          <a:bodyPr wrap="square">
            <a:spAutoFit/>
          </a:bodyPr>
          <a:lstStyle/>
          <a:p>
            <a:pPr>
              <a:spcAft>
                <a:spcPts val="450"/>
              </a:spcAft>
              <a:defRPr/>
            </a:pPr>
            <a:r>
              <a:rPr lang="sv-SE" b="1" dirty="0">
                <a:solidFill>
                  <a:srgbClr val="C00000"/>
                </a:solidFill>
                <a:latin typeface="Cambria" panose="02040503050406030204" pitchFamily="18" charset="0"/>
                <a:ea typeface="Cambria" panose="02040503050406030204" pitchFamily="18" charset="0"/>
              </a:rPr>
              <a:t>Sistem Neraca Ekonomi dan Lingkungan Terintegrasi</a:t>
            </a:r>
            <a:endParaRPr lang="en-ID" sz="600" b="1" dirty="0">
              <a:solidFill>
                <a:srgbClr val="C00000"/>
              </a:solidFill>
              <a:latin typeface="Cambria" panose="02040503050406030204" pitchFamily="18" charset="0"/>
              <a:ea typeface="Cambria" panose="02040503050406030204" pitchFamily="18" charset="0"/>
            </a:endParaRPr>
          </a:p>
          <a:p>
            <a:pPr>
              <a:spcAft>
                <a:spcPts val="450"/>
              </a:spcAft>
              <a:defRPr/>
            </a:pPr>
            <a:r>
              <a:rPr lang="nn-NO" sz="1350" i="1" dirty="0">
                <a:solidFill>
                  <a:srgbClr val="000000"/>
                </a:solidFill>
                <a:latin typeface="Cambria" panose="02040503050406030204" pitchFamily="18" charset="0"/>
                <a:ea typeface="Cambria" panose="02040503050406030204" pitchFamily="18" charset="0"/>
              </a:rPr>
              <a:t>Data Flow – Data Exchange Process </a:t>
            </a:r>
            <a:r>
              <a:rPr lang="nn-NO" sz="1350" dirty="0">
                <a:solidFill>
                  <a:srgbClr val="000000"/>
                </a:solidFill>
                <a:latin typeface="Cambria" panose="02040503050406030204" pitchFamily="18" charset="0"/>
                <a:ea typeface="Cambria" panose="02040503050406030204" pitchFamily="18" charset="0"/>
              </a:rPr>
              <a:t>dari SISNERLING </a:t>
            </a:r>
            <a:r>
              <a:rPr lang="id-ID" sz="1350" dirty="0">
                <a:solidFill>
                  <a:srgbClr val="000000"/>
                </a:solidFill>
                <a:latin typeface="Cambria" panose="02040503050406030204" pitchFamily="18" charset="0"/>
                <a:ea typeface="Cambria" panose="02040503050406030204" pitchFamily="18" charset="0"/>
              </a:rPr>
              <a:t>mengacu dan mengimplementasikan konsep-konsep yang terdapat dalam Satu Data Indonesia.</a:t>
            </a:r>
            <a:endParaRPr lang="nn-NO" sz="1350" dirty="0">
              <a:solidFill>
                <a:srgbClr val="000000"/>
              </a:solidFill>
              <a:latin typeface="Cambria" panose="02040503050406030204" pitchFamily="18" charset="0"/>
              <a:ea typeface="Cambria" panose="02040503050406030204" pitchFamily="18" charset="0"/>
            </a:endParaRPr>
          </a:p>
        </p:txBody>
      </p:sp>
      <p:sp>
        <p:nvSpPr>
          <p:cNvPr id="12" name="TextBox 4"/>
          <p:cNvSpPr>
            <a:spLocks noChangeArrowheads="1"/>
          </p:cNvSpPr>
          <p:nvPr/>
        </p:nvSpPr>
        <p:spPr bwMode="auto">
          <a:xfrm>
            <a:off x="2115797" y="293090"/>
            <a:ext cx="7960406" cy="566001"/>
          </a:xfrm>
          <a:prstGeom prst="roundRect">
            <a:avLst>
              <a:gd name="adj" fmla="val 16667"/>
            </a:avLst>
          </a:prstGeom>
          <a:solidFill>
            <a:srgbClr val="C00000"/>
          </a:solidFill>
          <a:ln w="9525">
            <a:noFill/>
            <a:round/>
            <a:headEnd/>
            <a:tailEnd/>
          </a:ln>
        </p:spPr>
        <p:txBody>
          <a:bodyPr wrap="square" anchor="ctr">
            <a:noAutofit/>
          </a:bodyPr>
          <a:lstStyle/>
          <a:p>
            <a:pPr algn="ctr" fontAlgn="base">
              <a:spcBef>
                <a:spcPct val="0"/>
              </a:spcBef>
              <a:spcAft>
                <a:spcPct val="0"/>
              </a:spcAft>
            </a:pPr>
            <a:r>
              <a:rPr lang="it-IT" altLang="en-US" sz="2000" b="1" dirty="0">
                <a:solidFill>
                  <a:srgbClr val="FFFFFF"/>
                </a:solidFill>
                <a:latin typeface="Cambria" pitchFamily="18" charset="0"/>
                <a:cs typeface="Arial" pitchFamily="34" charset="0"/>
              </a:rPr>
              <a:t>Upaya Implementasi SDI yang telah dilakukan BPS (1)</a:t>
            </a:r>
          </a:p>
        </p:txBody>
      </p:sp>
      <p:pic>
        <p:nvPicPr>
          <p:cNvPr id="5" name="Picture 4">
            <a:extLst>
              <a:ext uri="{FF2B5EF4-FFF2-40B4-BE49-F238E27FC236}">
                <a16:creationId xmlns:a16="http://schemas.microsoft.com/office/drawing/2014/main" id="{E575A8EC-7318-4900-8C60-0E74220EC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216" y="2723635"/>
            <a:ext cx="8108830" cy="3367867"/>
          </a:xfrm>
          <a:prstGeom prst="rect">
            <a:avLst/>
          </a:prstGeom>
        </p:spPr>
      </p:pic>
    </p:spTree>
    <p:extLst>
      <p:ext uri="{BB962C8B-B14F-4D97-AF65-F5344CB8AC3E}">
        <p14:creationId xmlns:p14="http://schemas.microsoft.com/office/powerpoint/2010/main" val="475318046"/>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21571" y="3245512"/>
            <a:ext cx="14283" cy="14281"/>
          </a:xfrm>
          <a:prstGeom prst="rect">
            <a:avLst/>
          </a:prstGeom>
        </p:spPr>
      </p:pic>
      <p:grpSp>
        <p:nvGrpSpPr>
          <p:cNvPr id="7" name="Grup 6"/>
          <p:cNvGrpSpPr/>
          <p:nvPr/>
        </p:nvGrpSpPr>
        <p:grpSpPr>
          <a:xfrm>
            <a:off x="2123263" y="1246352"/>
            <a:ext cx="2515804" cy="685800"/>
            <a:chOff x="365760" y="2129246"/>
            <a:chExt cx="3161211" cy="914400"/>
          </a:xfrm>
        </p:grpSpPr>
        <p:sp>
          <p:nvSpPr>
            <p:cNvPr id="8" name="Persegi panjang 7"/>
            <p:cNvSpPr/>
            <p:nvPr/>
          </p:nvSpPr>
          <p:spPr>
            <a:xfrm>
              <a:off x="1031966" y="2194559"/>
              <a:ext cx="2495005" cy="796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prstClr val="white"/>
                  </a:solidFill>
                  <a:latin typeface="Cambria" panose="02040503050406030204" pitchFamily="18" charset="0"/>
                  <a:ea typeface="Cambria" panose="02040503050406030204" pitchFamily="18" charset="0"/>
                </a:rPr>
                <a:t>SIRuSa</a:t>
              </a:r>
              <a:endParaRPr lang="en-US" b="1" dirty="0">
                <a:solidFill>
                  <a:prstClr val="white"/>
                </a:solidFill>
                <a:latin typeface="Cambria" panose="02040503050406030204" pitchFamily="18" charset="0"/>
                <a:ea typeface="Cambria" panose="02040503050406030204" pitchFamily="18" charset="0"/>
              </a:endParaRPr>
            </a:p>
          </p:txBody>
        </p:sp>
        <p:sp>
          <p:nvSpPr>
            <p:cNvPr id="10" name="Oval 9"/>
            <p:cNvSpPr/>
            <p:nvPr/>
          </p:nvSpPr>
          <p:spPr>
            <a:xfrm>
              <a:off x="365760" y="2129246"/>
              <a:ext cx="888274" cy="9144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prstClr val="white"/>
                  </a:solidFill>
                  <a:latin typeface="Cambria" panose="02040503050406030204" pitchFamily="18" charset="0"/>
                  <a:ea typeface="Cambria" panose="02040503050406030204" pitchFamily="18" charset="0"/>
                </a:rPr>
                <a:t>2</a:t>
              </a:r>
            </a:p>
          </p:txBody>
        </p:sp>
      </p:grpSp>
      <p:sp>
        <p:nvSpPr>
          <p:cNvPr id="14" name="Rectangle 13"/>
          <p:cNvSpPr/>
          <p:nvPr/>
        </p:nvSpPr>
        <p:spPr>
          <a:xfrm>
            <a:off x="4808167" y="1163038"/>
            <a:ext cx="5257881" cy="1304203"/>
          </a:xfrm>
          <a:prstGeom prst="rect">
            <a:avLst/>
          </a:prstGeom>
        </p:spPr>
        <p:txBody>
          <a:bodyPr wrap="square">
            <a:spAutoFit/>
          </a:bodyPr>
          <a:lstStyle/>
          <a:p>
            <a:pPr>
              <a:defRPr/>
            </a:pPr>
            <a:r>
              <a:rPr lang="en-ID" sz="1575" b="1" dirty="0" err="1">
                <a:solidFill>
                  <a:srgbClr val="C00000"/>
                </a:solidFill>
                <a:latin typeface="Cambria" panose="02040503050406030204" pitchFamily="18" charset="0"/>
                <a:ea typeface="Cambria" panose="02040503050406030204" pitchFamily="18" charset="0"/>
              </a:rPr>
              <a:t>Sistem</a:t>
            </a:r>
            <a:r>
              <a:rPr lang="en-ID" sz="1575" b="1" dirty="0">
                <a:solidFill>
                  <a:srgbClr val="C00000"/>
                </a:solidFill>
                <a:latin typeface="Cambria" panose="02040503050406030204" pitchFamily="18" charset="0"/>
                <a:ea typeface="Cambria" panose="02040503050406030204" pitchFamily="18" charset="0"/>
              </a:rPr>
              <a:t> </a:t>
            </a:r>
            <a:r>
              <a:rPr lang="en-ID" sz="1575" b="1" dirty="0" err="1">
                <a:solidFill>
                  <a:srgbClr val="C00000"/>
                </a:solidFill>
                <a:latin typeface="Cambria" panose="02040503050406030204" pitchFamily="18" charset="0"/>
                <a:ea typeface="Cambria" panose="02040503050406030204" pitchFamily="18" charset="0"/>
              </a:rPr>
              <a:t>Informasi</a:t>
            </a:r>
            <a:r>
              <a:rPr lang="en-ID" sz="1575" b="1" dirty="0">
                <a:solidFill>
                  <a:srgbClr val="C00000"/>
                </a:solidFill>
                <a:latin typeface="Cambria" panose="02040503050406030204" pitchFamily="18" charset="0"/>
                <a:ea typeface="Cambria" panose="02040503050406030204" pitchFamily="18" charset="0"/>
              </a:rPr>
              <a:t> </a:t>
            </a:r>
            <a:r>
              <a:rPr lang="en-ID" sz="1575" b="1" dirty="0" err="1">
                <a:solidFill>
                  <a:srgbClr val="C00000"/>
                </a:solidFill>
                <a:latin typeface="Cambria" panose="02040503050406030204" pitchFamily="18" charset="0"/>
                <a:ea typeface="Cambria" panose="02040503050406030204" pitchFamily="18" charset="0"/>
              </a:rPr>
              <a:t>Rujukan</a:t>
            </a:r>
            <a:r>
              <a:rPr lang="en-ID" sz="1575" b="1" dirty="0">
                <a:solidFill>
                  <a:srgbClr val="C00000"/>
                </a:solidFill>
                <a:latin typeface="Cambria" panose="02040503050406030204" pitchFamily="18" charset="0"/>
                <a:ea typeface="Cambria" panose="02040503050406030204" pitchFamily="18" charset="0"/>
              </a:rPr>
              <a:t> </a:t>
            </a:r>
            <a:r>
              <a:rPr lang="en-ID" sz="1575" b="1" dirty="0" err="1">
                <a:solidFill>
                  <a:srgbClr val="C00000"/>
                </a:solidFill>
                <a:latin typeface="Cambria" panose="02040503050406030204" pitchFamily="18" charset="0"/>
                <a:ea typeface="Cambria" panose="02040503050406030204" pitchFamily="18" charset="0"/>
              </a:rPr>
              <a:t>Statistik</a:t>
            </a:r>
            <a:r>
              <a:rPr lang="en-ID" sz="1575" b="1" dirty="0">
                <a:solidFill>
                  <a:srgbClr val="C00000"/>
                </a:solidFill>
                <a:latin typeface="Cambria" panose="02040503050406030204" pitchFamily="18" charset="0"/>
                <a:ea typeface="Cambria" panose="02040503050406030204" pitchFamily="18" charset="0"/>
              </a:rPr>
              <a:t> (</a:t>
            </a:r>
            <a:r>
              <a:rPr lang="en-ID" sz="1575" b="1" dirty="0" err="1">
                <a:solidFill>
                  <a:srgbClr val="C00000"/>
                </a:solidFill>
                <a:latin typeface="Cambria" panose="02040503050406030204" pitchFamily="18" charset="0"/>
                <a:ea typeface="Cambria" panose="02040503050406030204" pitchFamily="18" charset="0"/>
              </a:rPr>
              <a:t>SIRuSa</a:t>
            </a:r>
            <a:r>
              <a:rPr lang="en-ID" sz="1575" b="1" dirty="0">
                <a:solidFill>
                  <a:srgbClr val="C00000"/>
                </a:solidFill>
                <a:latin typeface="Cambria" panose="02040503050406030204" pitchFamily="18" charset="0"/>
                <a:ea typeface="Cambria" panose="02040503050406030204" pitchFamily="18" charset="0"/>
              </a:rPr>
              <a:t>)</a:t>
            </a:r>
            <a:endParaRPr lang="en-US" sz="1575" b="1" dirty="0">
              <a:solidFill>
                <a:srgbClr val="C00000"/>
              </a:solidFill>
              <a:latin typeface="Cambria" panose="02040503050406030204" pitchFamily="18" charset="0"/>
              <a:ea typeface="Cambria" panose="02040503050406030204" pitchFamily="18" charset="0"/>
            </a:endParaRPr>
          </a:p>
          <a:p>
            <a:pPr>
              <a:defRPr/>
            </a:pPr>
            <a:r>
              <a:rPr lang="en-US" sz="1575" dirty="0" err="1">
                <a:solidFill>
                  <a:srgbClr val="000000"/>
                </a:solidFill>
                <a:latin typeface="Cambria" panose="02040503050406030204" pitchFamily="18" charset="0"/>
                <a:ea typeface="Cambria" panose="02040503050406030204" pitchFamily="18" charset="0"/>
              </a:rPr>
              <a:t>adalah</a:t>
            </a:r>
            <a:r>
              <a:rPr lang="en-US" sz="1575" dirty="0">
                <a:solidFill>
                  <a:srgbClr val="000000"/>
                </a:solidFill>
                <a:latin typeface="Cambria" panose="02040503050406030204" pitchFamily="18" charset="0"/>
                <a:ea typeface="Cambria" panose="02040503050406030204" pitchFamily="18" charset="0"/>
              </a:rPr>
              <a:t> </a:t>
            </a:r>
            <a:r>
              <a:rPr lang="en-US" sz="1575" dirty="0" err="1">
                <a:solidFill>
                  <a:srgbClr val="000000"/>
                </a:solidFill>
                <a:latin typeface="Cambria" panose="02040503050406030204" pitchFamily="18" charset="0"/>
                <a:ea typeface="Cambria" panose="02040503050406030204" pitchFamily="18" charset="0"/>
              </a:rPr>
              <a:t>suatu</a:t>
            </a:r>
            <a:r>
              <a:rPr lang="en-US" sz="1575" dirty="0">
                <a:solidFill>
                  <a:srgbClr val="000000"/>
                </a:solidFill>
                <a:latin typeface="Cambria" panose="02040503050406030204" pitchFamily="18" charset="0"/>
                <a:ea typeface="Cambria" panose="02040503050406030204" pitchFamily="18" charset="0"/>
              </a:rPr>
              <a:t> </a:t>
            </a:r>
            <a:r>
              <a:rPr lang="en-US" sz="1575" dirty="0" err="1">
                <a:solidFill>
                  <a:srgbClr val="000000"/>
                </a:solidFill>
                <a:latin typeface="Cambria" panose="02040503050406030204" pitchFamily="18" charset="0"/>
                <a:ea typeface="Cambria" panose="02040503050406030204" pitchFamily="18" charset="0"/>
              </a:rPr>
              <a:t>aplikasi</a:t>
            </a:r>
            <a:r>
              <a:rPr lang="en-US" sz="1575" dirty="0">
                <a:solidFill>
                  <a:srgbClr val="000000"/>
                </a:solidFill>
                <a:latin typeface="Cambria" panose="02040503050406030204" pitchFamily="18" charset="0"/>
                <a:ea typeface="Cambria" panose="02040503050406030204" pitchFamily="18" charset="0"/>
              </a:rPr>
              <a:t> </a:t>
            </a:r>
            <a:r>
              <a:rPr lang="en-US" sz="1575" dirty="0" err="1">
                <a:solidFill>
                  <a:srgbClr val="000000"/>
                </a:solidFill>
                <a:latin typeface="Cambria" panose="02040503050406030204" pitchFamily="18" charset="0"/>
                <a:ea typeface="Cambria" panose="02040503050406030204" pitchFamily="18" charset="0"/>
              </a:rPr>
              <a:t>berbasis</a:t>
            </a:r>
            <a:r>
              <a:rPr lang="en-US" sz="1575" dirty="0">
                <a:solidFill>
                  <a:srgbClr val="000000"/>
                </a:solidFill>
                <a:latin typeface="Cambria" panose="02040503050406030204" pitchFamily="18" charset="0"/>
                <a:ea typeface="Cambria" panose="02040503050406030204" pitchFamily="18" charset="0"/>
              </a:rPr>
              <a:t> website yang </a:t>
            </a:r>
            <a:r>
              <a:rPr lang="en-US" sz="1575" dirty="0" err="1">
                <a:solidFill>
                  <a:srgbClr val="000000"/>
                </a:solidFill>
                <a:latin typeface="Cambria" panose="02040503050406030204" pitchFamily="18" charset="0"/>
                <a:ea typeface="Cambria" panose="02040503050406030204" pitchFamily="18" charset="0"/>
              </a:rPr>
              <a:t>menyediakan</a:t>
            </a:r>
            <a:r>
              <a:rPr lang="en-US" sz="1575" dirty="0">
                <a:solidFill>
                  <a:srgbClr val="000000"/>
                </a:solidFill>
                <a:latin typeface="Cambria" panose="02040503050406030204" pitchFamily="18" charset="0"/>
                <a:ea typeface="Cambria" panose="02040503050406030204" pitchFamily="18" charset="0"/>
              </a:rPr>
              <a:t> </a:t>
            </a:r>
            <a:r>
              <a:rPr lang="en-US" sz="1575" dirty="0" err="1">
                <a:solidFill>
                  <a:srgbClr val="000000"/>
                </a:solidFill>
                <a:latin typeface="Cambria" panose="02040503050406030204" pitchFamily="18" charset="0"/>
                <a:ea typeface="Cambria" panose="02040503050406030204" pitchFamily="18" charset="0"/>
              </a:rPr>
              <a:t>informasi</a:t>
            </a:r>
            <a:r>
              <a:rPr lang="en-US" sz="1575" dirty="0">
                <a:solidFill>
                  <a:srgbClr val="000000"/>
                </a:solidFill>
                <a:latin typeface="Cambria" panose="02040503050406030204" pitchFamily="18" charset="0"/>
                <a:ea typeface="Cambria" panose="02040503050406030204" pitchFamily="18" charset="0"/>
              </a:rPr>
              <a:t> </a:t>
            </a:r>
            <a:r>
              <a:rPr lang="en-US" sz="1575" b="1" dirty="0">
                <a:solidFill>
                  <a:srgbClr val="000000"/>
                </a:solidFill>
                <a:latin typeface="Cambria" panose="02040503050406030204" pitchFamily="18" charset="0"/>
                <a:ea typeface="Cambria" panose="02040503050406030204" pitchFamily="18" charset="0"/>
              </a:rPr>
              <a:t>metadata </a:t>
            </a:r>
            <a:r>
              <a:rPr lang="en-US" sz="1575" b="1" dirty="0" err="1">
                <a:solidFill>
                  <a:srgbClr val="000000"/>
                </a:solidFill>
                <a:latin typeface="Cambria" panose="02040503050406030204" pitchFamily="18" charset="0"/>
                <a:ea typeface="Cambria" panose="02040503050406030204" pitchFamily="18" charset="0"/>
              </a:rPr>
              <a:t>statistik</a:t>
            </a:r>
            <a:r>
              <a:rPr lang="en-US" sz="1575" dirty="0">
                <a:solidFill>
                  <a:srgbClr val="000000"/>
                </a:solidFill>
                <a:latin typeface="Cambria" panose="02040503050406030204" pitchFamily="18" charset="0"/>
                <a:ea typeface="Cambria" panose="02040503050406030204" pitchFamily="18" charset="0"/>
              </a:rPr>
              <a:t> yang </a:t>
            </a:r>
            <a:r>
              <a:rPr lang="en-US" sz="1575" dirty="0" err="1">
                <a:solidFill>
                  <a:srgbClr val="000000"/>
                </a:solidFill>
                <a:latin typeface="Cambria" panose="02040503050406030204" pitchFamily="18" charset="0"/>
                <a:ea typeface="Cambria" panose="02040503050406030204" pitchFamily="18" charset="0"/>
              </a:rPr>
              <a:t>ada</a:t>
            </a:r>
            <a:r>
              <a:rPr lang="en-US" sz="1575" dirty="0">
                <a:solidFill>
                  <a:srgbClr val="000000"/>
                </a:solidFill>
                <a:latin typeface="Cambria" panose="02040503050406030204" pitchFamily="18" charset="0"/>
                <a:ea typeface="Cambria" panose="02040503050406030204" pitchFamily="18" charset="0"/>
              </a:rPr>
              <a:t> </a:t>
            </a:r>
            <a:r>
              <a:rPr lang="en-US" sz="1575" b="1" dirty="0">
                <a:solidFill>
                  <a:srgbClr val="000000"/>
                </a:solidFill>
                <a:latin typeface="Cambria" panose="02040503050406030204" pitchFamily="18" charset="0"/>
                <a:ea typeface="Cambria" panose="02040503050406030204" pitchFamily="18" charset="0"/>
              </a:rPr>
              <a:t>di Indonesia</a:t>
            </a:r>
            <a:r>
              <a:rPr lang="id-ID" sz="1575" dirty="0">
                <a:solidFill>
                  <a:srgbClr val="000000"/>
                </a:solidFill>
                <a:latin typeface="Cambria" panose="02040503050406030204" pitchFamily="18" charset="0"/>
                <a:ea typeface="Cambria" panose="02040503050406030204" pitchFamily="18" charset="0"/>
              </a:rPr>
              <a:t>. </a:t>
            </a:r>
            <a:r>
              <a:rPr lang="id-ID" sz="1575" b="1" dirty="0">
                <a:solidFill>
                  <a:srgbClr val="000000"/>
                </a:solidFill>
                <a:latin typeface="Cambria" panose="02040503050406030204" pitchFamily="18" charset="0"/>
                <a:ea typeface="Cambria" panose="02040503050406030204" pitchFamily="18" charset="0"/>
              </a:rPr>
              <a:t>Metadata merupakan salah satu prinsip SDI</a:t>
            </a:r>
            <a:r>
              <a:rPr lang="id-ID" sz="1575" dirty="0">
                <a:solidFill>
                  <a:srgbClr val="000000"/>
                </a:solidFill>
                <a:latin typeface="Cambria" panose="02040503050406030204" pitchFamily="18" charset="0"/>
                <a:ea typeface="Cambria" panose="02040503050406030204" pitchFamily="18" charset="0"/>
              </a:rPr>
              <a:t>.</a:t>
            </a:r>
            <a:endParaRPr lang="en-ID" sz="1575" dirty="0">
              <a:solidFill>
                <a:srgbClr val="000000"/>
              </a:solidFill>
              <a:latin typeface="Cambria" panose="02040503050406030204" pitchFamily="18" charset="0"/>
              <a:ea typeface="Cambria" panose="02040503050406030204" pitchFamily="18" charset="0"/>
            </a:endParaRPr>
          </a:p>
          <a:p>
            <a:pPr>
              <a:defRPr/>
            </a:pPr>
            <a:endParaRPr lang="en-US" sz="1575" dirty="0">
              <a:solidFill>
                <a:prstClr val="black"/>
              </a:solidFill>
              <a:latin typeface="Cambria" panose="02040503050406030204" pitchFamily="18" charset="0"/>
              <a:ea typeface="Cambria" panose="02040503050406030204" pitchFamily="18" charset="0"/>
            </a:endParaRPr>
          </a:p>
        </p:txBody>
      </p:sp>
      <p:sp>
        <p:nvSpPr>
          <p:cNvPr id="12" name="TextBox 4"/>
          <p:cNvSpPr>
            <a:spLocks noChangeArrowheads="1"/>
          </p:cNvSpPr>
          <p:nvPr/>
        </p:nvSpPr>
        <p:spPr bwMode="auto">
          <a:xfrm>
            <a:off x="2115797" y="293090"/>
            <a:ext cx="7960406" cy="566001"/>
          </a:xfrm>
          <a:prstGeom prst="roundRect">
            <a:avLst>
              <a:gd name="adj" fmla="val 16667"/>
            </a:avLst>
          </a:prstGeom>
          <a:solidFill>
            <a:srgbClr val="C00000"/>
          </a:solidFill>
          <a:ln w="9525">
            <a:noFill/>
            <a:round/>
            <a:headEnd/>
            <a:tailEnd/>
          </a:ln>
        </p:spPr>
        <p:txBody>
          <a:bodyPr wrap="square" anchor="ctr">
            <a:noAutofit/>
          </a:bodyPr>
          <a:lstStyle/>
          <a:p>
            <a:pPr algn="ctr" fontAlgn="base">
              <a:spcBef>
                <a:spcPct val="0"/>
              </a:spcBef>
              <a:spcAft>
                <a:spcPct val="0"/>
              </a:spcAft>
            </a:pPr>
            <a:r>
              <a:rPr lang="it-IT" altLang="en-US" sz="2000" b="1" dirty="0">
                <a:solidFill>
                  <a:srgbClr val="FFFFFF"/>
                </a:solidFill>
                <a:latin typeface="Cambria" pitchFamily="18" charset="0"/>
                <a:cs typeface="Arial" pitchFamily="34" charset="0"/>
              </a:rPr>
              <a:t>Upaya Implementasi SDI yang telah dilakukan BPS (2)</a:t>
            </a:r>
          </a:p>
        </p:txBody>
      </p:sp>
      <p:pic>
        <p:nvPicPr>
          <p:cNvPr id="9" name="Picture 8">
            <a:extLst>
              <a:ext uri="{FF2B5EF4-FFF2-40B4-BE49-F238E27FC236}">
                <a16:creationId xmlns:a16="http://schemas.microsoft.com/office/drawing/2014/main" id="{98A1ACA0-2DD3-4282-B2A7-00FB45563B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6709" y="2347651"/>
            <a:ext cx="4707007" cy="4217261"/>
          </a:xfrm>
          <a:prstGeom prst="rect">
            <a:avLst/>
          </a:prstGeom>
          <a:effectLst>
            <a:outerShdw blurRad="50800" dist="38100" dir="2700000" algn="tl" rotWithShape="0">
              <a:prstClr val="black">
                <a:alpha val="40000"/>
              </a:prstClr>
            </a:outerShdw>
          </a:effectLst>
        </p:spPr>
      </p:pic>
      <p:sp>
        <p:nvSpPr>
          <p:cNvPr id="3" name="Rectangle 2">
            <a:extLst>
              <a:ext uri="{FF2B5EF4-FFF2-40B4-BE49-F238E27FC236}">
                <a16:creationId xmlns:a16="http://schemas.microsoft.com/office/drawing/2014/main" id="{981D9F34-46CF-4192-A069-B1C948A7F912}"/>
              </a:ext>
            </a:extLst>
          </p:cNvPr>
          <p:cNvSpPr/>
          <p:nvPr/>
        </p:nvSpPr>
        <p:spPr>
          <a:xfrm>
            <a:off x="8090544" y="6004787"/>
            <a:ext cx="2510624" cy="369332"/>
          </a:xfrm>
          <a:prstGeom prst="rect">
            <a:avLst/>
          </a:prstGeom>
        </p:spPr>
        <p:txBody>
          <a:bodyPr wrap="none">
            <a:spAutoFit/>
          </a:bodyPr>
          <a:lstStyle/>
          <a:p>
            <a:r>
              <a:rPr lang="en-ID" dirty="0">
                <a:solidFill>
                  <a:srgbClr val="035D94"/>
                </a:solidFill>
                <a:latin typeface="Cambria" panose="02040503050406030204" pitchFamily="18" charset="0"/>
                <a:ea typeface="Cambria" panose="02040503050406030204" pitchFamily="18" charset="0"/>
              </a:rPr>
              <a:t>https://sirusa.bps.go.id</a:t>
            </a:r>
          </a:p>
        </p:txBody>
      </p:sp>
    </p:spTree>
    <p:extLst>
      <p:ext uri="{BB962C8B-B14F-4D97-AF65-F5344CB8AC3E}">
        <p14:creationId xmlns:p14="http://schemas.microsoft.com/office/powerpoint/2010/main" val="3804688641"/>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2F1D1-916D-4096-95BF-3E014B24B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526" y="2350155"/>
            <a:ext cx="4704213" cy="4214757"/>
          </a:xfrm>
          <a:prstGeom prst="rect">
            <a:avLst/>
          </a:prstGeom>
          <a:effectLst>
            <a:outerShdw blurRad="50800" dist="38100" dir="2700000" algn="tl" rotWithShape="0">
              <a:prstClr val="black">
                <a:alpha val="40000"/>
              </a:prstClr>
            </a:outerShdw>
          </a:effectLst>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493" b="1"/>
          <a:stretch/>
        </p:blipFill>
        <p:spPr>
          <a:xfrm>
            <a:off x="5392391" y="2953812"/>
            <a:ext cx="4873555" cy="2984564"/>
          </a:xfrm>
          <a:prstGeom prst="rect">
            <a:avLst/>
          </a:prstGeom>
        </p:spPr>
      </p:pic>
      <p:pic>
        <p:nvPicPr>
          <p:cNvPr id="2" name="Picture 1"/>
          <p:cNvPicPr>
            <a:picLocks noChangeAspect="1"/>
          </p:cNvPicPr>
          <p:nvPr/>
        </p:nvPicPr>
        <p:blipFill>
          <a:blip r:embed="rId4"/>
          <a:stretch>
            <a:fillRect/>
          </a:stretch>
        </p:blipFill>
        <p:spPr>
          <a:xfrm>
            <a:off x="10123497" y="3228260"/>
            <a:ext cx="14283" cy="14281"/>
          </a:xfrm>
          <a:prstGeom prst="rect">
            <a:avLst/>
          </a:prstGeom>
        </p:spPr>
      </p:pic>
      <p:grpSp>
        <p:nvGrpSpPr>
          <p:cNvPr id="7" name="Grup 6"/>
          <p:cNvGrpSpPr/>
          <p:nvPr/>
        </p:nvGrpSpPr>
        <p:grpSpPr>
          <a:xfrm>
            <a:off x="2126674" y="1251344"/>
            <a:ext cx="2370908" cy="685800"/>
            <a:chOff x="365760" y="2129246"/>
            <a:chExt cx="3161211" cy="914400"/>
          </a:xfrm>
        </p:grpSpPr>
        <p:sp>
          <p:nvSpPr>
            <p:cNvPr id="8" name="Persegi panjang 7"/>
            <p:cNvSpPr/>
            <p:nvPr/>
          </p:nvSpPr>
          <p:spPr>
            <a:xfrm>
              <a:off x="1031966" y="2194559"/>
              <a:ext cx="2495005" cy="796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a:solidFill>
                    <a:prstClr val="white"/>
                  </a:solidFill>
                  <a:latin typeface="Cambria" panose="02040503050406030204" pitchFamily="18" charset="0"/>
                  <a:ea typeface="Cambria" panose="02040503050406030204" pitchFamily="18" charset="0"/>
                </a:rPr>
                <a:t>SIMDASI</a:t>
              </a:r>
              <a:endParaRPr lang="en-US" b="1" dirty="0">
                <a:solidFill>
                  <a:prstClr val="white"/>
                </a:solidFill>
                <a:latin typeface="Cambria" panose="02040503050406030204" pitchFamily="18" charset="0"/>
                <a:ea typeface="Cambria" panose="02040503050406030204" pitchFamily="18" charset="0"/>
              </a:endParaRPr>
            </a:p>
          </p:txBody>
        </p:sp>
        <p:sp>
          <p:nvSpPr>
            <p:cNvPr id="10" name="Oval 9"/>
            <p:cNvSpPr/>
            <p:nvPr/>
          </p:nvSpPr>
          <p:spPr>
            <a:xfrm>
              <a:off x="365760" y="2129246"/>
              <a:ext cx="888274" cy="9144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prstClr val="white"/>
                  </a:solidFill>
                  <a:latin typeface="Cambria" panose="02040503050406030204" pitchFamily="18" charset="0"/>
                  <a:ea typeface="Cambria" panose="02040503050406030204" pitchFamily="18" charset="0"/>
                </a:rPr>
                <a:t>3</a:t>
              </a:r>
            </a:p>
          </p:txBody>
        </p:sp>
      </p:grpSp>
      <p:sp>
        <p:nvSpPr>
          <p:cNvPr id="17" name="Rectangle 16"/>
          <p:cNvSpPr/>
          <p:nvPr/>
        </p:nvSpPr>
        <p:spPr>
          <a:xfrm>
            <a:off x="4953984" y="1061568"/>
            <a:ext cx="5435569" cy="1762021"/>
          </a:xfrm>
          <a:prstGeom prst="rect">
            <a:avLst/>
          </a:prstGeom>
        </p:spPr>
        <p:txBody>
          <a:bodyPr wrap="square">
            <a:spAutoFit/>
          </a:bodyPr>
          <a:lstStyle/>
          <a:p>
            <a:pPr>
              <a:spcAft>
                <a:spcPts val="450"/>
              </a:spcAft>
              <a:defRPr/>
            </a:pPr>
            <a:r>
              <a:rPr lang="en-ID" b="1" dirty="0">
                <a:solidFill>
                  <a:srgbClr val="C00000"/>
                </a:solidFill>
                <a:latin typeface="Cambria" panose="02040503050406030204" pitchFamily="18" charset="0"/>
                <a:ea typeface="Cambria" panose="02040503050406030204" pitchFamily="18" charset="0"/>
              </a:rPr>
              <a:t>Data SIMDASI </a:t>
            </a:r>
            <a:r>
              <a:rPr lang="en-ID" b="1" dirty="0" err="1">
                <a:solidFill>
                  <a:srgbClr val="C00000"/>
                </a:solidFill>
                <a:latin typeface="Cambria" panose="02040503050406030204" pitchFamily="18" charset="0"/>
                <a:ea typeface="Cambria" panose="02040503050406030204" pitchFamily="18" charset="0"/>
              </a:rPr>
              <a:t>dapat</a:t>
            </a:r>
            <a:r>
              <a:rPr lang="en-ID" b="1" dirty="0">
                <a:solidFill>
                  <a:srgbClr val="C00000"/>
                </a:solidFill>
                <a:latin typeface="Cambria" panose="02040503050406030204" pitchFamily="18" charset="0"/>
                <a:ea typeface="Cambria" panose="02040503050406030204" pitchFamily="18" charset="0"/>
              </a:rPr>
              <a:t> </a:t>
            </a:r>
            <a:r>
              <a:rPr lang="en-ID" b="1" dirty="0" err="1">
                <a:solidFill>
                  <a:srgbClr val="C00000"/>
                </a:solidFill>
                <a:latin typeface="Cambria" panose="02040503050406030204" pitchFamily="18" charset="0"/>
                <a:ea typeface="Cambria" panose="02040503050406030204" pitchFamily="18" charset="0"/>
              </a:rPr>
              <a:t>menjadi</a:t>
            </a:r>
            <a:r>
              <a:rPr lang="en-ID" b="1" dirty="0">
                <a:solidFill>
                  <a:srgbClr val="C00000"/>
                </a:solidFill>
                <a:latin typeface="Cambria" panose="02040503050406030204" pitchFamily="18" charset="0"/>
                <a:ea typeface="Cambria" panose="02040503050406030204" pitchFamily="18" charset="0"/>
              </a:rPr>
              <a:t> </a:t>
            </a:r>
            <a:r>
              <a:rPr lang="en-ID" b="1" dirty="0" err="1">
                <a:solidFill>
                  <a:srgbClr val="C00000"/>
                </a:solidFill>
                <a:latin typeface="Cambria" panose="02040503050406030204" pitchFamily="18" charset="0"/>
                <a:ea typeface="Cambria" panose="02040503050406030204" pitchFamily="18" charset="0"/>
              </a:rPr>
              <a:t>salah</a:t>
            </a:r>
            <a:r>
              <a:rPr lang="en-ID" b="1" dirty="0">
                <a:solidFill>
                  <a:srgbClr val="C00000"/>
                </a:solidFill>
                <a:latin typeface="Cambria" panose="02040503050406030204" pitchFamily="18" charset="0"/>
                <a:ea typeface="Cambria" panose="02040503050406030204" pitchFamily="18" charset="0"/>
              </a:rPr>
              <a:t> </a:t>
            </a:r>
            <a:r>
              <a:rPr lang="en-ID" b="1" dirty="0" err="1">
                <a:solidFill>
                  <a:srgbClr val="C00000"/>
                </a:solidFill>
                <a:latin typeface="Cambria" panose="02040503050406030204" pitchFamily="18" charset="0"/>
                <a:ea typeface="Cambria" panose="02040503050406030204" pitchFamily="18" charset="0"/>
              </a:rPr>
              <a:t>satu</a:t>
            </a:r>
            <a:r>
              <a:rPr lang="en-ID" b="1" dirty="0">
                <a:solidFill>
                  <a:srgbClr val="C00000"/>
                </a:solidFill>
                <a:latin typeface="Cambria" panose="02040503050406030204" pitchFamily="18" charset="0"/>
                <a:ea typeface="Cambria" panose="02040503050406030204" pitchFamily="18" charset="0"/>
              </a:rPr>
              <a:t> </a:t>
            </a:r>
            <a:r>
              <a:rPr lang="en-ID" b="1" dirty="0" err="1">
                <a:solidFill>
                  <a:srgbClr val="C00000"/>
                </a:solidFill>
                <a:latin typeface="Cambria" panose="02040503050406030204" pitchFamily="18" charset="0"/>
                <a:ea typeface="Cambria" panose="02040503050406030204" pitchFamily="18" charset="0"/>
              </a:rPr>
              <a:t>sumber</a:t>
            </a:r>
            <a:r>
              <a:rPr lang="en-ID" b="1" dirty="0">
                <a:solidFill>
                  <a:srgbClr val="C00000"/>
                </a:solidFill>
                <a:latin typeface="Cambria" panose="02040503050406030204" pitchFamily="18" charset="0"/>
                <a:ea typeface="Cambria" panose="02040503050406030204" pitchFamily="18" charset="0"/>
              </a:rPr>
              <a:t> data </a:t>
            </a:r>
            <a:r>
              <a:rPr lang="en-ID" b="1" dirty="0" err="1">
                <a:solidFill>
                  <a:srgbClr val="C00000"/>
                </a:solidFill>
                <a:latin typeface="Cambria" panose="02040503050406030204" pitchFamily="18" charset="0"/>
                <a:ea typeface="Cambria" panose="02040503050406030204" pitchFamily="18" charset="0"/>
              </a:rPr>
              <a:t>bagi</a:t>
            </a:r>
            <a:r>
              <a:rPr lang="en-ID" b="1" dirty="0">
                <a:solidFill>
                  <a:srgbClr val="C00000"/>
                </a:solidFill>
                <a:latin typeface="Cambria" panose="02040503050406030204" pitchFamily="18" charset="0"/>
                <a:ea typeface="Cambria" panose="02040503050406030204" pitchFamily="18" charset="0"/>
              </a:rPr>
              <a:t> Portal </a:t>
            </a:r>
            <a:r>
              <a:rPr lang="en-ID" b="1" dirty="0" err="1">
                <a:solidFill>
                  <a:srgbClr val="C00000"/>
                </a:solidFill>
                <a:latin typeface="Cambria" panose="02040503050406030204" pitchFamily="18" charset="0"/>
                <a:ea typeface="Cambria" panose="02040503050406030204" pitchFamily="18" charset="0"/>
              </a:rPr>
              <a:t>Satu</a:t>
            </a:r>
            <a:r>
              <a:rPr lang="en-ID" b="1" dirty="0">
                <a:solidFill>
                  <a:srgbClr val="C00000"/>
                </a:solidFill>
                <a:latin typeface="Cambria" panose="02040503050406030204" pitchFamily="18" charset="0"/>
                <a:ea typeface="Cambria" panose="02040503050406030204" pitchFamily="18" charset="0"/>
              </a:rPr>
              <a:t> Data</a:t>
            </a:r>
          </a:p>
          <a:p>
            <a:pPr>
              <a:spcAft>
                <a:spcPts val="450"/>
              </a:spcAft>
              <a:defRPr/>
            </a:pPr>
            <a:endParaRPr lang="en-ID" sz="600" b="1" dirty="0">
              <a:solidFill>
                <a:srgbClr val="BD582C">
                  <a:lumMod val="75000"/>
                </a:srgbClr>
              </a:solidFill>
              <a:latin typeface="Cambria" panose="02040503050406030204" pitchFamily="18" charset="0"/>
              <a:ea typeface="Cambria" panose="02040503050406030204" pitchFamily="18" charset="0"/>
            </a:endParaRPr>
          </a:p>
          <a:p>
            <a:pPr>
              <a:spcAft>
                <a:spcPts val="450"/>
              </a:spcAft>
              <a:defRPr/>
            </a:pPr>
            <a:r>
              <a:rPr lang="nn-NO" sz="1350" dirty="0">
                <a:solidFill>
                  <a:srgbClr val="000000"/>
                </a:solidFill>
                <a:latin typeface="Cambria" panose="02040503050406030204" pitchFamily="18" charset="0"/>
                <a:ea typeface="Cambria" panose="02040503050406030204" pitchFamily="18" charset="0"/>
              </a:rPr>
              <a:t>Pasal 36 Ayat 5:</a:t>
            </a:r>
          </a:p>
          <a:p>
            <a:pPr>
              <a:spcAft>
                <a:spcPts val="450"/>
              </a:spcAft>
              <a:defRPr/>
            </a:pPr>
            <a:r>
              <a:rPr lang="nn-NO" sz="1350" b="1" dirty="0">
                <a:solidFill>
                  <a:srgbClr val="000000"/>
                </a:solidFill>
                <a:latin typeface="Cambria" panose="02040503050406030204" pitchFamily="18" charset="0"/>
                <a:ea typeface="Cambria" panose="02040503050406030204" pitchFamily="18" charset="0"/>
              </a:rPr>
              <a:t>Portal Satu Data Indonesia </a:t>
            </a:r>
            <a:r>
              <a:rPr lang="nn-NO" sz="1350" dirty="0">
                <a:solidFill>
                  <a:srgbClr val="000000"/>
                </a:solidFill>
                <a:latin typeface="Cambria" panose="02040503050406030204" pitchFamily="18" charset="0"/>
                <a:ea typeface="Cambria" panose="02040503050406030204" pitchFamily="18" charset="0"/>
              </a:rPr>
              <a:t>dikelola oleh kementerian yang menyelenggarakan urusan pemerintahan di bidang perencanaan pembangunan nasional.</a:t>
            </a:r>
          </a:p>
        </p:txBody>
      </p:sp>
      <p:cxnSp>
        <p:nvCxnSpPr>
          <p:cNvPr id="20" name="Straight Arrow Connector 19"/>
          <p:cNvCxnSpPr>
            <a:cxnSpLocks/>
          </p:cNvCxnSpPr>
          <p:nvPr/>
        </p:nvCxnSpPr>
        <p:spPr>
          <a:xfrm flipV="1">
            <a:off x="7829167" y="3510951"/>
            <a:ext cx="0" cy="674416"/>
          </a:xfrm>
          <a:prstGeom prst="straightConnector1">
            <a:avLst/>
          </a:prstGeom>
          <a:ln w="920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4"/>
          <p:cNvSpPr>
            <a:spLocks noChangeArrowheads="1"/>
          </p:cNvSpPr>
          <p:nvPr/>
        </p:nvSpPr>
        <p:spPr bwMode="auto">
          <a:xfrm>
            <a:off x="2115797" y="293090"/>
            <a:ext cx="7960406" cy="566001"/>
          </a:xfrm>
          <a:prstGeom prst="roundRect">
            <a:avLst>
              <a:gd name="adj" fmla="val 16667"/>
            </a:avLst>
          </a:prstGeom>
          <a:solidFill>
            <a:srgbClr val="C00000"/>
          </a:solidFill>
          <a:ln w="9525">
            <a:noFill/>
            <a:round/>
            <a:headEnd/>
            <a:tailEnd/>
          </a:ln>
        </p:spPr>
        <p:txBody>
          <a:bodyPr wrap="square" anchor="ctr">
            <a:noAutofit/>
          </a:bodyPr>
          <a:lstStyle/>
          <a:p>
            <a:pPr algn="ctr" fontAlgn="base">
              <a:spcBef>
                <a:spcPct val="0"/>
              </a:spcBef>
              <a:spcAft>
                <a:spcPct val="0"/>
              </a:spcAft>
            </a:pPr>
            <a:r>
              <a:rPr lang="it-IT" altLang="en-US" sz="2000" b="1" dirty="0">
                <a:solidFill>
                  <a:srgbClr val="FFFFFF"/>
                </a:solidFill>
                <a:latin typeface="Cambria" pitchFamily="18" charset="0"/>
                <a:cs typeface="Arial" pitchFamily="34" charset="0"/>
              </a:rPr>
              <a:t>Upaya Implementasi SDI yang telah dilakukan BPS (3)</a:t>
            </a:r>
          </a:p>
        </p:txBody>
      </p:sp>
      <p:sp>
        <p:nvSpPr>
          <p:cNvPr id="12" name="Rectangle 11">
            <a:extLst>
              <a:ext uri="{FF2B5EF4-FFF2-40B4-BE49-F238E27FC236}">
                <a16:creationId xmlns:a16="http://schemas.microsoft.com/office/drawing/2014/main" id="{FBBEABA9-51C7-4B5B-9A50-84CF2DAE1CE4}"/>
              </a:ext>
            </a:extLst>
          </p:cNvPr>
          <p:cNvSpPr/>
          <p:nvPr/>
        </p:nvSpPr>
        <p:spPr>
          <a:xfrm>
            <a:off x="6515592" y="6075603"/>
            <a:ext cx="2670924" cy="369332"/>
          </a:xfrm>
          <a:prstGeom prst="rect">
            <a:avLst/>
          </a:prstGeom>
        </p:spPr>
        <p:txBody>
          <a:bodyPr wrap="none">
            <a:spAutoFit/>
          </a:bodyPr>
          <a:lstStyle/>
          <a:p>
            <a:r>
              <a:rPr lang="en-ID" dirty="0">
                <a:solidFill>
                  <a:srgbClr val="035D94"/>
                </a:solidFill>
                <a:latin typeface="Cambria" panose="02040503050406030204" pitchFamily="18" charset="0"/>
                <a:ea typeface="Cambria" panose="02040503050406030204" pitchFamily="18" charset="0"/>
              </a:rPr>
              <a:t>https://simdasi.bps.go.id</a:t>
            </a:r>
          </a:p>
        </p:txBody>
      </p:sp>
    </p:spTree>
    <p:extLst>
      <p:ext uri="{BB962C8B-B14F-4D97-AF65-F5344CB8AC3E}">
        <p14:creationId xmlns:p14="http://schemas.microsoft.com/office/powerpoint/2010/main" val="18942615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521534" y="3245512"/>
            <a:ext cx="14283" cy="14281"/>
          </a:xfrm>
          <a:prstGeom prst="rect">
            <a:avLst/>
          </a:prstGeom>
        </p:spPr>
      </p:pic>
      <p:grpSp>
        <p:nvGrpSpPr>
          <p:cNvPr id="3" name="Group 2"/>
          <p:cNvGrpSpPr/>
          <p:nvPr/>
        </p:nvGrpSpPr>
        <p:grpSpPr>
          <a:xfrm>
            <a:off x="2121719" y="1240594"/>
            <a:ext cx="3110901" cy="685800"/>
            <a:chOff x="565922" y="2148456"/>
            <a:chExt cx="4147868" cy="914400"/>
          </a:xfrm>
        </p:grpSpPr>
        <p:sp>
          <p:nvSpPr>
            <p:cNvPr id="8" name="Persegi panjang 7"/>
            <p:cNvSpPr/>
            <p:nvPr/>
          </p:nvSpPr>
          <p:spPr>
            <a:xfrm>
              <a:off x="1232129" y="2213769"/>
              <a:ext cx="3481661" cy="796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white"/>
                  </a:solidFill>
                  <a:latin typeface="Cambria" panose="02040503050406030204" pitchFamily="18" charset="0"/>
                  <a:ea typeface="Cambria" panose="02040503050406030204" pitchFamily="18" charset="0"/>
                </a:rPr>
                <a:t>ROMANTIK Online</a:t>
              </a:r>
            </a:p>
          </p:txBody>
        </p:sp>
        <p:sp>
          <p:nvSpPr>
            <p:cNvPr id="10" name="Oval 9"/>
            <p:cNvSpPr/>
            <p:nvPr/>
          </p:nvSpPr>
          <p:spPr>
            <a:xfrm>
              <a:off x="565922" y="2148456"/>
              <a:ext cx="936307" cy="9144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prstClr val="white"/>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4</a:t>
              </a:r>
            </a:p>
          </p:txBody>
        </p:sp>
      </p:grpSp>
      <p:sp>
        <p:nvSpPr>
          <p:cNvPr id="14" name="Rectangle 13"/>
          <p:cNvSpPr/>
          <p:nvPr/>
        </p:nvSpPr>
        <p:spPr>
          <a:xfrm>
            <a:off x="5380009" y="1050189"/>
            <a:ext cx="5145182" cy="2100575"/>
          </a:xfrm>
          <a:prstGeom prst="rect">
            <a:avLst/>
          </a:prstGeom>
          <a:noFill/>
        </p:spPr>
        <p:txBody>
          <a:bodyPr wrap="square">
            <a:spAutoFit/>
          </a:bodyPr>
          <a:lstStyle/>
          <a:p>
            <a:pPr>
              <a:lnSpc>
                <a:spcPct val="150000"/>
              </a:lnSpc>
              <a:defRPr/>
            </a:pPr>
            <a:r>
              <a:rPr lang="en-ID" sz="2400" b="1" dirty="0" err="1">
                <a:solidFill>
                  <a:srgbClr val="C00000"/>
                </a:solidFill>
                <a:latin typeface="Cambria" panose="02040503050406030204" pitchFamily="18" charset="0"/>
                <a:ea typeface="Cambria" panose="02040503050406030204" pitchFamily="18" charset="0"/>
              </a:rPr>
              <a:t>ROMANTIK</a:t>
            </a:r>
            <a:r>
              <a:rPr lang="en-ID" sz="2400" b="1" dirty="0">
                <a:solidFill>
                  <a:srgbClr val="C00000"/>
                </a:solidFill>
                <a:latin typeface="Cambria" panose="02040503050406030204" pitchFamily="18" charset="0"/>
                <a:ea typeface="Cambria" panose="02040503050406030204" pitchFamily="18" charset="0"/>
              </a:rPr>
              <a:t> </a:t>
            </a:r>
            <a:r>
              <a:rPr lang="en-ID" sz="2400" b="1" dirty="0">
                <a:solidFill>
                  <a:srgbClr val="C00000"/>
                </a:solidFill>
                <a:latin typeface="Monotype Corsiva" panose="03010101010201010101" pitchFamily="66" charset="0"/>
                <a:ea typeface="Cambria" panose="02040503050406030204" pitchFamily="18" charset="0"/>
              </a:rPr>
              <a:t>Online</a:t>
            </a:r>
          </a:p>
          <a:p>
            <a:pPr>
              <a:defRPr/>
            </a:pPr>
            <a:r>
              <a:rPr lang="en-US" sz="1575" dirty="0" err="1">
                <a:solidFill>
                  <a:srgbClr val="000000"/>
                </a:solidFill>
                <a:latin typeface="Cambria" panose="02040503050406030204" pitchFamily="18" charset="0"/>
                <a:ea typeface="Cambria" panose="02040503050406030204" pitchFamily="18" charset="0"/>
              </a:rPr>
              <a:t>adalah</a:t>
            </a:r>
            <a:r>
              <a:rPr lang="en-US" sz="1575" dirty="0">
                <a:solidFill>
                  <a:srgbClr val="000000"/>
                </a:solidFill>
                <a:latin typeface="Cambria" panose="02040503050406030204" pitchFamily="18" charset="0"/>
                <a:ea typeface="Cambria" panose="02040503050406030204" pitchFamily="18" charset="0"/>
              </a:rPr>
              <a:t> </a:t>
            </a:r>
            <a:r>
              <a:rPr lang="en-US" sz="1575" dirty="0" err="1">
                <a:solidFill>
                  <a:srgbClr val="000000"/>
                </a:solidFill>
                <a:latin typeface="Cambria" panose="02040503050406030204" pitchFamily="18" charset="0"/>
                <a:ea typeface="Cambria" panose="02040503050406030204" pitchFamily="18" charset="0"/>
              </a:rPr>
              <a:t>suatu</a:t>
            </a:r>
            <a:r>
              <a:rPr lang="en-US" sz="1575" dirty="0">
                <a:solidFill>
                  <a:srgbClr val="000000"/>
                </a:solidFill>
                <a:latin typeface="Cambria" panose="02040503050406030204" pitchFamily="18" charset="0"/>
                <a:ea typeface="Cambria" panose="02040503050406030204" pitchFamily="18" charset="0"/>
              </a:rPr>
              <a:t> </a:t>
            </a:r>
            <a:r>
              <a:rPr lang="en-US" sz="1575" dirty="0" err="1">
                <a:solidFill>
                  <a:srgbClr val="000000"/>
                </a:solidFill>
                <a:latin typeface="Cambria" panose="02040503050406030204" pitchFamily="18" charset="0"/>
                <a:ea typeface="Cambria" panose="02040503050406030204" pitchFamily="18" charset="0"/>
              </a:rPr>
              <a:t>aplikasi</a:t>
            </a:r>
            <a:r>
              <a:rPr lang="en-US" sz="1575" dirty="0">
                <a:solidFill>
                  <a:srgbClr val="000000"/>
                </a:solidFill>
                <a:latin typeface="Cambria" panose="02040503050406030204" pitchFamily="18" charset="0"/>
                <a:ea typeface="Cambria" panose="02040503050406030204" pitchFamily="18" charset="0"/>
              </a:rPr>
              <a:t> </a:t>
            </a:r>
            <a:r>
              <a:rPr lang="en-US" sz="1575" dirty="0" err="1">
                <a:solidFill>
                  <a:srgbClr val="000000"/>
                </a:solidFill>
                <a:latin typeface="Cambria" panose="02040503050406030204" pitchFamily="18" charset="0"/>
                <a:ea typeface="Cambria" panose="02040503050406030204" pitchFamily="18" charset="0"/>
              </a:rPr>
              <a:t>berbasis</a:t>
            </a:r>
            <a:r>
              <a:rPr lang="en-US" sz="1575" dirty="0">
                <a:solidFill>
                  <a:srgbClr val="000000"/>
                </a:solidFill>
                <a:latin typeface="Cambria" panose="02040503050406030204" pitchFamily="18" charset="0"/>
                <a:ea typeface="Cambria" panose="02040503050406030204" pitchFamily="18" charset="0"/>
              </a:rPr>
              <a:t> website </a:t>
            </a:r>
            <a:r>
              <a:rPr lang="en-US" sz="1575" dirty="0" err="1">
                <a:solidFill>
                  <a:srgbClr val="000000"/>
                </a:solidFill>
                <a:latin typeface="Cambria" panose="02040503050406030204" pitchFamily="18" charset="0"/>
                <a:ea typeface="Cambria" panose="02040503050406030204" pitchFamily="18" charset="0"/>
              </a:rPr>
              <a:t>untuk</a:t>
            </a:r>
            <a:r>
              <a:rPr lang="en-US" sz="1575" dirty="0">
                <a:solidFill>
                  <a:srgbClr val="000000"/>
                </a:solidFill>
                <a:latin typeface="Cambria" panose="02040503050406030204" pitchFamily="18" charset="0"/>
                <a:ea typeface="Cambria" panose="02040503050406030204" pitchFamily="18" charset="0"/>
              </a:rPr>
              <a:t> </a:t>
            </a:r>
            <a:r>
              <a:rPr lang="en-US" sz="1575" dirty="0" err="1">
                <a:solidFill>
                  <a:srgbClr val="000000"/>
                </a:solidFill>
                <a:latin typeface="Cambria" panose="02040503050406030204" pitchFamily="18" charset="0"/>
                <a:ea typeface="Cambria" panose="02040503050406030204" pitchFamily="18" charset="0"/>
              </a:rPr>
              <a:t>pengajuan</a:t>
            </a:r>
            <a:r>
              <a:rPr lang="en-US" sz="1575" dirty="0">
                <a:solidFill>
                  <a:srgbClr val="000000"/>
                </a:solidFill>
                <a:latin typeface="Cambria" panose="02040503050406030204" pitchFamily="18" charset="0"/>
                <a:ea typeface="Cambria" panose="02040503050406030204" pitchFamily="18" charset="0"/>
              </a:rPr>
              <a:t> </a:t>
            </a:r>
            <a:r>
              <a:rPr lang="en-US" sz="1575" dirty="0" err="1">
                <a:solidFill>
                  <a:srgbClr val="000000"/>
                </a:solidFill>
                <a:latin typeface="Cambria" panose="02040503050406030204" pitchFamily="18" charset="0"/>
                <a:ea typeface="Cambria" panose="02040503050406030204" pitchFamily="18" charset="0"/>
              </a:rPr>
              <a:t>rancangan</a:t>
            </a:r>
            <a:r>
              <a:rPr lang="en-US" sz="1575" dirty="0">
                <a:solidFill>
                  <a:srgbClr val="000000"/>
                </a:solidFill>
                <a:latin typeface="Cambria" panose="02040503050406030204" pitchFamily="18" charset="0"/>
                <a:ea typeface="Cambria" panose="02040503050406030204" pitchFamily="18" charset="0"/>
              </a:rPr>
              <a:t> </a:t>
            </a:r>
            <a:r>
              <a:rPr lang="en-US" sz="1575" dirty="0" err="1">
                <a:solidFill>
                  <a:srgbClr val="000000"/>
                </a:solidFill>
                <a:latin typeface="Cambria" panose="02040503050406030204" pitchFamily="18" charset="0"/>
                <a:ea typeface="Cambria" panose="02040503050406030204" pitchFamily="18" charset="0"/>
              </a:rPr>
              <a:t>kegiatan</a:t>
            </a:r>
            <a:r>
              <a:rPr lang="en-US" sz="1575" dirty="0">
                <a:solidFill>
                  <a:srgbClr val="000000"/>
                </a:solidFill>
                <a:latin typeface="Cambria" panose="02040503050406030204" pitchFamily="18" charset="0"/>
                <a:ea typeface="Cambria" panose="02040503050406030204" pitchFamily="18" charset="0"/>
              </a:rPr>
              <a:t> </a:t>
            </a:r>
            <a:r>
              <a:rPr lang="en-US" sz="1575" dirty="0" err="1">
                <a:solidFill>
                  <a:srgbClr val="000000"/>
                </a:solidFill>
                <a:latin typeface="Cambria" panose="02040503050406030204" pitchFamily="18" charset="0"/>
                <a:ea typeface="Cambria" panose="02040503050406030204" pitchFamily="18" charset="0"/>
              </a:rPr>
              <a:t>statistik</a:t>
            </a:r>
            <a:r>
              <a:rPr lang="en-US" sz="1575" dirty="0">
                <a:solidFill>
                  <a:srgbClr val="000000"/>
                </a:solidFill>
                <a:latin typeface="Cambria" panose="02040503050406030204" pitchFamily="18" charset="0"/>
                <a:ea typeface="Cambria" panose="02040503050406030204" pitchFamily="18" charset="0"/>
              </a:rPr>
              <a:t> </a:t>
            </a:r>
            <a:r>
              <a:rPr lang="en-US" sz="1575" dirty="0" err="1">
                <a:solidFill>
                  <a:srgbClr val="000000"/>
                </a:solidFill>
                <a:latin typeface="Cambria" panose="02040503050406030204" pitchFamily="18" charset="0"/>
                <a:ea typeface="Cambria" panose="02040503050406030204" pitchFamily="18" charset="0"/>
              </a:rPr>
              <a:t>oleh</a:t>
            </a:r>
            <a:r>
              <a:rPr lang="en-US" sz="1575" dirty="0">
                <a:solidFill>
                  <a:srgbClr val="000000"/>
                </a:solidFill>
                <a:latin typeface="Cambria" panose="02040503050406030204" pitchFamily="18" charset="0"/>
                <a:ea typeface="Cambria" panose="02040503050406030204" pitchFamily="18" charset="0"/>
              </a:rPr>
              <a:t> </a:t>
            </a:r>
            <a:r>
              <a:rPr lang="en-US" sz="1575" dirty="0" err="1">
                <a:solidFill>
                  <a:srgbClr val="000000"/>
                </a:solidFill>
                <a:latin typeface="Cambria" panose="02040503050406030204" pitchFamily="18" charset="0"/>
                <a:ea typeface="Cambria" panose="02040503050406030204" pitchFamily="18" charset="0"/>
              </a:rPr>
              <a:t>Kementerian</a:t>
            </a:r>
            <a:r>
              <a:rPr lang="en-US" sz="1575" dirty="0">
                <a:solidFill>
                  <a:srgbClr val="000000"/>
                </a:solidFill>
                <a:latin typeface="Cambria" panose="02040503050406030204" pitchFamily="18" charset="0"/>
                <a:ea typeface="Cambria" panose="02040503050406030204" pitchFamily="18" charset="0"/>
              </a:rPr>
              <a:t>/</a:t>
            </a:r>
            <a:r>
              <a:rPr lang="en-US" sz="1575" dirty="0" err="1">
                <a:solidFill>
                  <a:srgbClr val="000000"/>
                </a:solidFill>
                <a:latin typeface="Cambria" panose="02040503050406030204" pitchFamily="18" charset="0"/>
                <a:ea typeface="Cambria" panose="02040503050406030204" pitchFamily="18" charset="0"/>
              </a:rPr>
              <a:t>Lembaga</a:t>
            </a:r>
            <a:r>
              <a:rPr lang="en-US" sz="1575" dirty="0">
                <a:solidFill>
                  <a:srgbClr val="000000"/>
                </a:solidFill>
                <a:latin typeface="Cambria" panose="02040503050406030204" pitchFamily="18" charset="0"/>
                <a:ea typeface="Cambria" panose="02040503050406030204" pitchFamily="18" charset="0"/>
              </a:rPr>
              <a:t>/ OPD </a:t>
            </a:r>
            <a:r>
              <a:rPr lang="en-US" sz="1575" dirty="0" err="1">
                <a:solidFill>
                  <a:srgbClr val="000000"/>
                </a:solidFill>
                <a:latin typeface="Cambria" panose="02040503050406030204" pitchFamily="18" charset="0"/>
                <a:ea typeface="Cambria" panose="02040503050406030204" pitchFamily="18" charset="0"/>
              </a:rPr>
              <a:t>ke</a:t>
            </a:r>
            <a:r>
              <a:rPr lang="en-US" sz="1575" dirty="0">
                <a:solidFill>
                  <a:srgbClr val="000000"/>
                </a:solidFill>
                <a:latin typeface="Cambria" panose="02040503050406030204" pitchFamily="18" charset="0"/>
                <a:ea typeface="Cambria" panose="02040503050406030204" pitchFamily="18" charset="0"/>
              </a:rPr>
              <a:t> BPS.</a:t>
            </a:r>
            <a:r>
              <a:rPr lang="id-ID" sz="1575" dirty="0">
                <a:solidFill>
                  <a:srgbClr val="000000"/>
                </a:solidFill>
                <a:latin typeface="Cambria" panose="02040503050406030204" pitchFamily="18" charset="0"/>
                <a:ea typeface="Cambria" panose="02040503050406030204" pitchFamily="18" charset="0"/>
              </a:rPr>
              <a:t> </a:t>
            </a:r>
            <a:r>
              <a:rPr lang="id-ID" sz="1575" b="1" dirty="0">
                <a:solidFill>
                  <a:srgbClr val="000000"/>
                </a:solidFill>
                <a:latin typeface="Cambria" panose="02040503050406030204" pitchFamily="18" charset="0"/>
                <a:ea typeface="Cambria" panose="02040503050406030204" pitchFamily="18" charset="0"/>
              </a:rPr>
              <a:t>Mengajukan rekomendasi ke Pembina Data </a:t>
            </a:r>
            <a:r>
              <a:rPr lang="id-ID" sz="1575" dirty="0">
                <a:solidFill>
                  <a:srgbClr val="000000"/>
                </a:solidFill>
                <a:latin typeface="Cambria" panose="02040503050406030204" pitchFamily="18" charset="0"/>
                <a:ea typeface="Cambria" panose="02040503050406030204" pitchFamily="18" charset="0"/>
              </a:rPr>
              <a:t>terdapat dalam </a:t>
            </a:r>
            <a:r>
              <a:rPr lang="id-ID" sz="1575" b="1" dirty="0">
                <a:solidFill>
                  <a:srgbClr val="000000"/>
                </a:solidFill>
                <a:latin typeface="Cambria" panose="02040503050406030204" pitchFamily="18" charset="0"/>
                <a:ea typeface="Cambria" panose="02040503050406030204" pitchFamily="18" charset="0"/>
              </a:rPr>
              <a:t>Perpres SDI </a:t>
            </a:r>
            <a:r>
              <a:rPr lang="es-ES" sz="1575" b="1" dirty="0" err="1">
                <a:solidFill>
                  <a:srgbClr val="000000"/>
                </a:solidFill>
                <a:latin typeface="Cambria" panose="02040503050406030204" pitchFamily="18" charset="0"/>
              </a:rPr>
              <a:t>Pasal</a:t>
            </a:r>
            <a:r>
              <a:rPr lang="es-ES" sz="1575" b="1" dirty="0">
                <a:solidFill>
                  <a:srgbClr val="000000"/>
                </a:solidFill>
                <a:latin typeface="Cambria" panose="02040503050406030204" pitchFamily="18" charset="0"/>
              </a:rPr>
              <a:t> 13 </a:t>
            </a:r>
            <a:r>
              <a:rPr lang="es-ES" sz="1575" b="1" dirty="0" err="1">
                <a:solidFill>
                  <a:srgbClr val="000000"/>
                </a:solidFill>
                <a:latin typeface="Cambria" panose="02040503050406030204" pitchFamily="18" charset="0"/>
              </a:rPr>
              <a:t>Ayat</a:t>
            </a:r>
            <a:r>
              <a:rPr lang="es-ES" sz="1575" b="1" dirty="0">
                <a:solidFill>
                  <a:srgbClr val="000000"/>
                </a:solidFill>
                <a:latin typeface="Cambria" panose="02040503050406030204" pitchFamily="18" charset="0"/>
              </a:rPr>
              <a:t> (1) c dan </a:t>
            </a:r>
            <a:r>
              <a:rPr lang="es-ES" sz="1575" b="1" dirty="0" err="1">
                <a:solidFill>
                  <a:srgbClr val="000000"/>
                </a:solidFill>
                <a:latin typeface="Cambria" panose="02040503050406030204" pitchFamily="18" charset="0"/>
              </a:rPr>
              <a:t>Pasal</a:t>
            </a:r>
            <a:r>
              <a:rPr lang="es-ES" sz="1575" b="1" dirty="0">
                <a:solidFill>
                  <a:srgbClr val="000000"/>
                </a:solidFill>
                <a:latin typeface="Cambria" panose="02040503050406030204" pitchFamily="18" charset="0"/>
              </a:rPr>
              <a:t> 20 </a:t>
            </a:r>
            <a:r>
              <a:rPr lang="es-ES" sz="1575" b="1" dirty="0" err="1">
                <a:solidFill>
                  <a:srgbClr val="000000"/>
                </a:solidFill>
                <a:latin typeface="Cambria" panose="02040503050406030204" pitchFamily="18" charset="0"/>
              </a:rPr>
              <a:t>Ayat</a:t>
            </a:r>
            <a:r>
              <a:rPr lang="es-ES" sz="1575" b="1" dirty="0">
                <a:solidFill>
                  <a:srgbClr val="000000"/>
                </a:solidFill>
                <a:latin typeface="Cambria" panose="02040503050406030204" pitchFamily="18" charset="0"/>
              </a:rPr>
              <a:t> (1) a</a:t>
            </a:r>
            <a:r>
              <a:rPr lang="id-ID" sz="1575" b="1" dirty="0">
                <a:solidFill>
                  <a:srgbClr val="000000"/>
                </a:solidFill>
                <a:latin typeface="Cambria" panose="02040503050406030204" pitchFamily="18" charset="0"/>
              </a:rPr>
              <a:t>.</a:t>
            </a:r>
            <a:endParaRPr lang="es-ES" sz="1575" b="1" dirty="0">
              <a:solidFill>
                <a:srgbClr val="000000"/>
              </a:solidFill>
              <a:latin typeface="Cambria" panose="02040503050406030204" pitchFamily="18" charset="0"/>
            </a:endParaRPr>
          </a:p>
          <a:p>
            <a:pPr>
              <a:defRPr/>
            </a:pPr>
            <a:r>
              <a:rPr lang="id-ID" sz="1575" dirty="0">
                <a:solidFill>
                  <a:srgbClr val="000000"/>
                </a:solidFill>
                <a:latin typeface="Cambria" panose="02040503050406030204" pitchFamily="18" charset="0"/>
                <a:ea typeface="Cambria" panose="02040503050406030204" pitchFamily="18" charset="0"/>
              </a:rPr>
              <a:t>  </a:t>
            </a:r>
            <a:endParaRPr lang="en-US" sz="1575" dirty="0">
              <a:solidFill>
                <a:prstClr val="black"/>
              </a:solidFill>
              <a:latin typeface="Cambria" panose="02040503050406030204" pitchFamily="18" charset="0"/>
              <a:ea typeface="Cambria" panose="02040503050406030204" pitchFamily="18" charset="0"/>
            </a:endParaRPr>
          </a:p>
        </p:txBody>
      </p:sp>
      <p:sp>
        <p:nvSpPr>
          <p:cNvPr id="15" name="TextBox 4"/>
          <p:cNvSpPr>
            <a:spLocks noChangeArrowheads="1"/>
          </p:cNvSpPr>
          <p:nvPr/>
        </p:nvSpPr>
        <p:spPr bwMode="auto">
          <a:xfrm>
            <a:off x="2115797" y="293090"/>
            <a:ext cx="7960406" cy="566001"/>
          </a:xfrm>
          <a:prstGeom prst="roundRect">
            <a:avLst>
              <a:gd name="adj" fmla="val 16667"/>
            </a:avLst>
          </a:prstGeom>
          <a:solidFill>
            <a:srgbClr val="C00000"/>
          </a:solidFill>
          <a:ln w="9525">
            <a:noFill/>
            <a:round/>
            <a:headEnd/>
            <a:tailEnd/>
          </a:ln>
        </p:spPr>
        <p:txBody>
          <a:bodyPr wrap="square" anchor="ctr">
            <a:noAutofit/>
          </a:bodyPr>
          <a:lstStyle/>
          <a:p>
            <a:pPr algn="ctr" fontAlgn="base">
              <a:spcBef>
                <a:spcPct val="0"/>
              </a:spcBef>
              <a:spcAft>
                <a:spcPct val="0"/>
              </a:spcAft>
            </a:pPr>
            <a:r>
              <a:rPr lang="it-IT" altLang="en-US" sz="2000" b="1" dirty="0">
                <a:solidFill>
                  <a:srgbClr val="FFFFFF"/>
                </a:solidFill>
                <a:latin typeface="Cambria" pitchFamily="18" charset="0"/>
                <a:cs typeface="Arial" pitchFamily="34" charset="0"/>
              </a:rPr>
              <a:t>Upaya Implementasi SDI yang telah dilakukan BPS (4)</a:t>
            </a:r>
          </a:p>
        </p:txBody>
      </p:sp>
      <p:pic>
        <p:nvPicPr>
          <p:cNvPr id="6" name="Picture 5">
            <a:extLst>
              <a:ext uri="{FF2B5EF4-FFF2-40B4-BE49-F238E27FC236}">
                <a16:creationId xmlns:a16="http://schemas.microsoft.com/office/drawing/2014/main" id="{5AC2CC12-B4EE-47FA-AAFF-C0936A033A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212" y="2675611"/>
            <a:ext cx="4340962" cy="3889301"/>
          </a:xfrm>
          <a:prstGeom prst="rect">
            <a:avLst/>
          </a:prstGeom>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E3EAF054-C16F-445E-AFAB-186170DB6AFD}"/>
              </a:ext>
            </a:extLst>
          </p:cNvPr>
          <p:cNvSpPr/>
          <p:nvPr/>
        </p:nvSpPr>
        <p:spPr>
          <a:xfrm>
            <a:off x="7702175" y="6017213"/>
            <a:ext cx="2823017" cy="369332"/>
          </a:xfrm>
          <a:prstGeom prst="rect">
            <a:avLst/>
          </a:prstGeom>
        </p:spPr>
        <p:txBody>
          <a:bodyPr wrap="none">
            <a:spAutoFit/>
          </a:bodyPr>
          <a:lstStyle/>
          <a:p>
            <a:r>
              <a:rPr lang="en-ID" dirty="0">
                <a:solidFill>
                  <a:srgbClr val="035D94"/>
                </a:solidFill>
                <a:latin typeface="Cambria" panose="02040503050406030204" pitchFamily="18" charset="0"/>
                <a:ea typeface="Cambria" panose="02040503050406030204" pitchFamily="18" charset="0"/>
              </a:rPr>
              <a:t>https://romantik.bps.go.id</a:t>
            </a:r>
          </a:p>
        </p:txBody>
      </p:sp>
    </p:spTree>
    <p:extLst>
      <p:ext uri="{BB962C8B-B14F-4D97-AF65-F5344CB8AC3E}">
        <p14:creationId xmlns:p14="http://schemas.microsoft.com/office/powerpoint/2010/main" val="3572271853"/>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3C6CE2A0-852E-4A20-858B-ADC580FB0C8B}"/>
              </a:ext>
            </a:extLst>
          </p:cNvPr>
          <p:cNvPicPr>
            <a:picLocks noChangeAspect="1"/>
          </p:cNvPicPr>
          <p:nvPr/>
        </p:nvPicPr>
        <p:blipFill rotWithShape="1">
          <a:blip r:embed="rId2"/>
          <a:srcRect l="40472" t="17821" r="5378" b="10388"/>
          <a:stretch/>
        </p:blipFill>
        <p:spPr>
          <a:xfrm>
            <a:off x="8033370" y="4428030"/>
            <a:ext cx="2428487" cy="1810999"/>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6687FE94-EB27-45C7-BE34-0066C462F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070" y="3237394"/>
            <a:ext cx="3713938" cy="3327517"/>
          </a:xfrm>
          <a:prstGeom prst="rect">
            <a:avLst/>
          </a:prstGeom>
        </p:spPr>
      </p:pic>
      <p:pic>
        <p:nvPicPr>
          <p:cNvPr id="13" name="Picture 12">
            <a:extLst>
              <a:ext uri="{FF2B5EF4-FFF2-40B4-BE49-F238E27FC236}">
                <a16:creationId xmlns:a16="http://schemas.microsoft.com/office/drawing/2014/main" id="{7AA88706-6E15-4A0D-BACD-F0107E3F9C6F}"/>
              </a:ext>
            </a:extLst>
          </p:cNvPr>
          <p:cNvPicPr>
            <a:picLocks noChangeAspect="1"/>
          </p:cNvPicPr>
          <p:nvPr/>
        </p:nvPicPr>
        <p:blipFill rotWithShape="1">
          <a:blip r:embed="rId4"/>
          <a:srcRect l="40566" t="17715" r="6981" b="19292"/>
          <a:stretch/>
        </p:blipFill>
        <p:spPr>
          <a:xfrm>
            <a:off x="5050075" y="277768"/>
            <a:ext cx="2791118" cy="1885489"/>
          </a:xfrm>
          <a:prstGeom prst="rect">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93B03736-792B-4DA2-BA7F-E0CEB960D157}"/>
              </a:ext>
            </a:extLst>
          </p:cNvPr>
          <p:cNvPicPr>
            <a:picLocks noChangeAspect="1"/>
          </p:cNvPicPr>
          <p:nvPr/>
        </p:nvPicPr>
        <p:blipFill rotWithShape="1">
          <a:blip r:embed="rId5"/>
          <a:srcRect l="40378" t="17714" r="7169" b="9833"/>
          <a:stretch/>
        </p:blipFill>
        <p:spPr>
          <a:xfrm>
            <a:off x="8041995" y="277767"/>
            <a:ext cx="2389518" cy="1856604"/>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0B02CD36-B3DA-4AF0-98D7-0BABC761D438}"/>
              </a:ext>
            </a:extLst>
          </p:cNvPr>
          <p:cNvPicPr>
            <a:picLocks noChangeAspect="1"/>
          </p:cNvPicPr>
          <p:nvPr/>
        </p:nvPicPr>
        <p:blipFill rotWithShape="1">
          <a:blip r:embed="rId6"/>
          <a:srcRect l="40662" t="17714" r="5565" b="9833"/>
          <a:stretch/>
        </p:blipFill>
        <p:spPr>
          <a:xfrm>
            <a:off x="8041995" y="2263817"/>
            <a:ext cx="2389512" cy="1810999"/>
          </a:xfrm>
          <a:prstGeom prst="rect">
            <a:avLst/>
          </a:prstGeom>
          <a:effectLst>
            <a:outerShdw blurRad="50800" dist="38100" dir="2700000" algn="tl" rotWithShape="0">
              <a:prstClr val="black">
                <a:alpha val="40000"/>
              </a:prstClr>
            </a:outerShdw>
          </a:effectLst>
        </p:spPr>
      </p:pic>
      <p:cxnSp>
        <p:nvCxnSpPr>
          <p:cNvPr id="19" name="Straight Arrow Connector 18">
            <a:extLst>
              <a:ext uri="{FF2B5EF4-FFF2-40B4-BE49-F238E27FC236}">
                <a16:creationId xmlns:a16="http://schemas.microsoft.com/office/drawing/2014/main" id="{A7CF3BE8-7677-4BFB-A37B-64051D9D9445}"/>
              </a:ext>
            </a:extLst>
          </p:cNvPr>
          <p:cNvCxnSpPr>
            <a:cxnSpLocks/>
          </p:cNvCxnSpPr>
          <p:nvPr/>
        </p:nvCxnSpPr>
        <p:spPr>
          <a:xfrm flipV="1">
            <a:off x="3111260" y="2163258"/>
            <a:ext cx="2268748" cy="3170271"/>
          </a:xfrm>
          <a:prstGeom prst="straightConnector1">
            <a:avLst/>
          </a:prstGeom>
          <a:ln w="920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D0A12BE-2EF6-4BE3-9966-2E8ABB4611B3}"/>
              </a:ext>
            </a:extLst>
          </p:cNvPr>
          <p:cNvSpPr/>
          <p:nvPr/>
        </p:nvSpPr>
        <p:spPr>
          <a:xfrm>
            <a:off x="2412522" y="5333529"/>
            <a:ext cx="698739" cy="33402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latin typeface="Calibri" panose="020F0502020204030204"/>
            </a:endParaRPr>
          </a:p>
        </p:txBody>
      </p:sp>
      <p:cxnSp>
        <p:nvCxnSpPr>
          <p:cNvPr id="23" name="Straight Arrow Connector 22">
            <a:extLst>
              <a:ext uri="{FF2B5EF4-FFF2-40B4-BE49-F238E27FC236}">
                <a16:creationId xmlns:a16="http://schemas.microsoft.com/office/drawing/2014/main" id="{33346A01-7192-496D-B0CC-86FB310DF466}"/>
              </a:ext>
            </a:extLst>
          </p:cNvPr>
          <p:cNvCxnSpPr>
            <a:cxnSpLocks/>
          </p:cNvCxnSpPr>
          <p:nvPr/>
        </p:nvCxnSpPr>
        <p:spPr>
          <a:xfrm>
            <a:off x="5725064" y="1621807"/>
            <a:ext cx="2493034" cy="1"/>
          </a:xfrm>
          <a:prstGeom prst="straightConnector1">
            <a:avLst/>
          </a:prstGeom>
          <a:ln w="920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A9A9B7F-6989-4E8B-BC21-59F050BE6C9D}"/>
              </a:ext>
            </a:extLst>
          </p:cNvPr>
          <p:cNvCxnSpPr>
            <a:cxnSpLocks/>
          </p:cNvCxnSpPr>
          <p:nvPr/>
        </p:nvCxnSpPr>
        <p:spPr>
          <a:xfrm rot="16200000" flipH="1">
            <a:off x="5225379" y="2712915"/>
            <a:ext cx="3804249" cy="1828984"/>
          </a:xfrm>
          <a:prstGeom prst="bentConnector3">
            <a:avLst>
              <a:gd name="adj1" fmla="val 100113"/>
            </a:avLst>
          </a:prstGeom>
          <a:ln w="38100">
            <a:solidFill>
              <a:srgbClr val="035D9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4">
            <a:extLst>
              <a:ext uri="{FF2B5EF4-FFF2-40B4-BE49-F238E27FC236}">
                <a16:creationId xmlns:a16="http://schemas.microsoft.com/office/drawing/2014/main" id="{AF18FC45-1CBA-4DFF-8366-CC459D38329D}"/>
              </a:ext>
            </a:extLst>
          </p:cNvPr>
          <p:cNvSpPr>
            <a:spLocks noChangeArrowheads="1"/>
          </p:cNvSpPr>
          <p:nvPr/>
        </p:nvSpPr>
        <p:spPr bwMode="auto">
          <a:xfrm>
            <a:off x="2109962" y="1135024"/>
            <a:ext cx="2482172" cy="1885488"/>
          </a:xfrm>
          <a:prstGeom prst="roundRect">
            <a:avLst>
              <a:gd name="adj" fmla="val 5265"/>
            </a:avLst>
          </a:prstGeom>
          <a:solidFill>
            <a:srgbClr val="C00000"/>
          </a:solidFill>
          <a:ln w="9525">
            <a:noFill/>
            <a:round/>
            <a:headEnd/>
            <a:tailEnd/>
          </a:ln>
        </p:spPr>
        <p:txBody>
          <a:bodyPr wrap="square" anchor="ctr">
            <a:noAutofit/>
          </a:bodyPr>
          <a:lstStyle/>
          <a:p>
            <a:pPr algn="ctr" fontAlgn="base">
              <a:spcBef>
                <a:spcPct val="0"/>
              </a:spcBef>
              <a:spcAft>
                <a:spcPct val="0"/>
              </a:spcAft>
            </a:pPr>
            <a:r>
              <a:rPr lang="it-IT" altLang="en-US" sz="2000" b="1" dirty="0">
                <a:solidFill>
                  <a:srgbClr val="FFFFFF"/>
                </a:solidFill>
                <a:latin typeface="Cambria" pitchFamily="18" charset="0"/>
                <a:cs typeface="Arial" pitchFamily="34" charset="0"/>
              </a:rPr>
              <a:t>  Upaya BPS mewujudkan Satu Data Indonesia: Perbedaan Kode Referensi</a:t>
            </a:r>
          </a:p>
        </p:txBody>
      </p:sp>
      <p:cxnSp>
        <p:nvCxnSpPr>
          <p:cNvPr id="36" name="Straight Arrow Connector 35">
            <a:extLst>
              <a:ext uri="{FF2B5EF4-FFF2-40B4-BE49-F238E27FC236}">
                <a16:creationId xmlns:a16="http://schemas.microsoft.com/office/drawing/2014/main" id="{3A2A0C00-CC43-4AB6-A781-88BC0FB78D22}"/>
              </a:ext>
            </a:extLst>
          </p:cNvPr>
          <p:cNvCxnSpPr>
            <a:cxnSpLocks/>
          </p:cNvCxnSpPr>
          <p:nvPr/>
        </p:nvCxnSpPr>
        <p:spPr>
          <a:xfrm>
            <a:off x="9846048" y="1836997"/>
            <a:ext cx="0" cy="1018346"/>
          </a:xfrm>
          <a:prstGeom prst="straightConnector1">
            <a:avLst/>
          </a:prstGeom>
          <a:ln w="920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object 10">
            <a:extLst>
              <a:ext uri="{FF2B5EF4-FFF2-40B4-BE49-F238E27FC236}">
                <a16:creationId xmlns:a16="http://schemas.microsoft.com/office/drawing/2014/main" id="{9EB036CA-E493-4454-AA64-E0BDD9566109}"/>
              </a:ext>
            </a:extLst>
          </p:cNvPr>
          <p:cNvSpPr txBox="1"/>
          <p:nvPr/>
        </p:nvSpPr>
        <p:spPr>
          <a:xfrm>
            <a:off x="6347456" y="5258947"/>
            <a:ext cx="1666387" cy="174407"/>
          </a:xfrm>
          <a:prstGeom prst="rect">
            <a:avLst/>
          </a:prstGeom>
        </p:spPr>
        <p:txBody>
          <a:bodyPr vert="horz" wrap="square" lIns="0" tIns="12700" rIns="0" bIns="0" rtlCol="0">
            <a:spAutoFit/>
          </a:bodyPr>
          <a:lstStyle/>
          <a:p>
            <a:pPr marL="12065" marR="5080">
              <a:spcBef>
                <a:spcPts val="100"/>
              </a:spcBef>
              <a:tabLst>
                <a:tab pos="317500" algn="l"/>
                <a:tab pos="318135" algn="l"/>
              </a:tabLst>
            </a:pPr>
            <a:r>
              <a:rPr lang="en-US" sz="1050" spc="-5" dirty="0">
                <a:solidFill>
                  <a:srgbClr val="000000"/>
                </a:solidFill>
                <a:latin typeface="Cambria" panose="02040503050406030204" pitchFamily="18" charset="0"/>
                <a:cs typeface="Calibri"/>
              </a:rPr>
              <a:t>Peta </a:t>
            </a:r>
            <a:r>
              <a:rPr lang="en-US" sz="1050" spc="-5" dirty="0" err="1">
                <a:solidFill>
                  <a:srgbClr val="000000"/>
                </a:solidFill>
                <a:latin typeface="Cambria" panose="02040503050406030204" pitchFamily="18" charset="0"/>
                <a:cs typeface="Calibri"/>
              </a:rPr>
              <a:t>Tematik</a:t>
            </a:r>
            <a:r>
              <a:rPr lang="en-US" sz="1050" spc="-5" dirty="0">
                <a:solidFill>
                  <a:srgbClr val="000000"/>
                </a:solidFill>
                <a:latin typeface="Cambria" panose="02040503050406030204" pitchFamily="18" charset="0"/>
                <a:cs typeface="Calibri"/>
              </a:rPr>
              <a:t> </a:t>
            </a:r>
            <a:r>
              <a:rPr lang="en-US" sz="1050" spc="-5" dirty="0" err="1">
                <a:solidFill>
                  <a:srgbClr val="000000"/>
                </a:solidFill>
                <a:latin typeface="Cambria" panose="02040503050406030204" pitchFamily="18" charset="0"/>
                <a:cs typeface="Calibri"/>
              </a:rPr>
              <a:t>Interaktif</a:t>
            </a:r>
            <a:endParaRPr sz="1050" dirty="0">
              <a:solidFill>
                <a:srgbClr val="000000"/>
              </a:solidFill>
              <a:latin typeface="Cambria" panose="02040503050406030204" pitchFamily="18" charset="0"/>
              <a:cs typeface="Calibri"/>
            </a:endParaRPr>
          </a:p>
        </p:txBody>
      </p:sp>
      <p:sp>
        <p:nvSpPr>
          <p:cNvPr id="49" name="object 10">
            <a:extLst>
              <a:ext uri="{FF2B5EF4-FFF2-40B4-BE49-F238E27FC236}">
                <a16:creationId xmlns:a16="http://schemas.microsoft.com/office/drawing/2014/main" id="{91CBF39B-E51A-4262-8980-56C4F974893C}"/>
              </a:ext>
            </a:extLst>
          </p:cNvPr>
          <p:cNvSpPr txBox="1"/>
          <p:nvPr/>
        </p:nvSpPr>
        <p:spPr>
          <a:xfrm>
            <a:off x="6598270" y="3116370"/>
            <a:ext cx="1336266" cy="751488"/>
          </a:xfrm>
          <a:prstGeom prst="rect">
            <a:avLst/>
          </a:prstGeom>
        </p:spPr>
        <p:txBody>
          <a:bodyPr vert="horz" wrap="square" lIns="0" tIns="12700" rIns="0" bIns="0" rtlCol="0">
            <a:spAutoFit/>
          </a:bodyPr>
          <a:lstStyle/>
          <a:p>
            <a:pPr algn="r"/>
            <a:r>
              <a:rPr lang="en-ID" sz="1600" b="1" dirty="0" err="1">
                <a:solidFill>
                  <a:srgbClr val="000000"/>
                </a:solidFill>
                <a:latin typeface="Cambria" panose="02040503050406030204" pitchFamily="18" charset="0"/>
                <a:ea typeface="Cambria" panose="02040503050406030204" pitchFamily="18" charset="0"/>
              </a:rPr>
              <a:t>Kode</a:t>
            </a:r>
            <a:r>
              <a:rPr lang="en-ID" sz="1600" b="1" dirty="0">
                <a:solidFill>
                  <a:srgbClr val="000000"/>
                </a:solidFill>
                <a:latin typeface="Cambria" panose="02040503050406030204" pitchFamily="18" charset="0"/>
                <a:ea typeface="Cambria" panose="02040503050406030204" pitchFamily="18" charset="0"/>
              </a:rPr>
              <a:t> </a:t>
            </a:r>
            <a:r>
              <a:rPr lang="en-ID" sz="1600" b="1" dirty="0" err="1">
                <a:solidFill>
                  <a:srgbClr val="000000"/>
                </a:solidFill>
                <a:latin typeface="Cambria" panose="02040503050406030204" pitchFamily="18" charset="0"/>
                <a:ea typeface="Cambria" panose="02040503050406030204" pitchFamily="18" charset="0"/>
              </a:rPr>
              <a:t>Relasi</a:t>
            </a:r>
            <a:r>
              <a:rPr lang="en-ID" sz="1600" b="1" dirty="0">
                <a:solidFill>
                  <a:srgbClr val="000000"/>
                </a:solidFill>
                <a:latin typeface="Cambria" panose="02040503050406030204" pitchFamily="18" charset="0"/>
                <a:ea typeface="Cambria" panose="02040503050406030204" pitchFamily="18" charset="0"/>
              </a:rPr>
              <a:t> BPS </a:t>
            </a:r>
            <a:r>
              <a:rPr lang="en-ID" sz="1600" b="1" dirty="0" err="1">
                <a:solidFill>
                  <a:srgbClr val="000000"/>
                </a:solidFill>
                <a:latin typeface="Cambria" panose="02040503050406030204" pitchFamily="18" charset="0"/>
                <a:ea typeface="Cambria" panose="02040503050406030204" pitchFamily="18" charset="0"/>
              </a:rPr>
              <a:t>dengan</a:t>
            </a:r>
            <a:r>
              <a:rPr lang="en-ID" sz="1600" b="1" dirty="0">
                <a:solidFill>
                  <a:srgbClr val="000000"/>
                </a:solidFill>
                <a:latin typeface="Cambria" panose="02040503050406030204" pitchFamily="18" charset="0"/>
                <a:ea typeface="Cambria" panose="02040503050406030204" pitchFamily="18" charset="0"/>
              </a:rPr>
              <a:t> </a:t>
            </a:r>
            <a:r>
              <a:rPr lang="en-ID" sz="1600" b="1" dirty="0" err="1">
                <a:solidFill>
                  <a:srgbClr val="000000"/>
                </a:solidFill>
                <a:latin typeface="Cambria" panose="02040503050406030204" pitchFamily="18" charset="0"/>
                <a:ea typeface="Cambria" panose="02040503050406030204" pitchFamily="18" charset="0"/>
              </a:rPr>
              <a:t>Kemendagri</a:t>
            </a:r>
            <a:endParaRPr lang="en-ID" sz="1600" b="1" dirty="0">
              <a:solidFill>
                <a:srgbClr val="000000"/>
              </a:solidFill>
              <a:latin typeface="Cambria" panose="02040503050406030204" pitchFamily="18" charset="0"/>
              <a:ea typeface="Cambria" panose="02040503050406030204" pitchFamily="18" charset="0"/>
            </a:endParaRPr>
          </a:p>
        </p:txBody>
      </p:sp>
      <p:grpSp>
        <p:nvGrpSpPr>
          <p:cNvPr id="51" name="Group 50">
            <a:extLst>
              <a:ext uri="{FF2B5EF4-FFF2-40B4-BE49-F238E27FC236}">
                <a16:creationId xmlns:a16="http://schemas.microsoft.com/office/drawing/2014/main" id="{227AB720-5DD6-4A61-AC1E-51385A807CC9}"/>
              </a:ext>
            </a:extLst>
          </p:cNvPr>
          <p:cNvGrpSpPr/>
          <p:nvPr/>
        </p:nvGrpSpPr>
        <p:grpSpPr>
          <a:xfrm>
            <a:off x="1838774" y="277766"/>
            <a:ext cx="3110901" cy="685800"/>
            <a:chOff x="565922" y="2148456"/>
            <a:chExt cx="4147868" cy="914400"/>
          </a:xfrm>
        </p:grpSpPr>
        <p:sp>
          <p:nvSpPr>
            <p:cNvPr id="52" name="Persegi panjang 7">
              <a:extLst>
                <a:ext uri="{FF2B5EF4-FFF2-40B4-BE49-F238E27FC236}">
                  <a16:creationId xmlns:a16="http://schemas.microsoft.com/office/drawing/2014/main" id="{C9A181B6-12FE-4B96-933B-72EC0EC57BF9}"/>
                </a:ext>
              </a:extLst>
            </p:cNvPr>
            <p:cNvSpPr/>
            <p:nvPr/>
          </p:nvSpPr>
          <p:spPr>
            <a:xfrm>
              <a:off x="1232129" y="2213769"/>
              <a:ext cx="3481661" cy="796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white"/>
                  </a:solidFill>
                  <a:latin typeface="Cambria" panose="02040503050406030204" pitchFamily="18" charset="0"/>
                  <a:ea typeface="Cambria" panose="02040503050406030204" pitchFamily="18" charset="0"/>
                </a:rPr>
                <a:t>SIG</a:t>
              </a:r>
            </a:p>
          </p:txBody>
        </p:sp>
        <p:sp>
          <p:nvSpPr>
            <p:cNvPr id="53" name="Oval 52">
              <a:extLst>
                <a:ext uri="{FF2B5EF4-FFF2-40B4-BE49-F238E27FC236}">
                  <a16:creationId xmlns:a16="http://schemas.microsoft.com/office/drawing/2014/main" id="{2693AFCF-2FDC-45E7-8549-54B0E0D05D4D}"/>
                </a:ext>
              </a:extLst>
            </p:cNvPr>
            <p:cNvSpPr/>
            <p:nvPr/>
          </p:nvSpPr>
          <p:spPr>
            <a:xfrm>
              <a:off x="565922" y="2148456"/>
              <a:ext cx="936307" cy="9144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prstClr val="white"/>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5</a:t>
              </a:r>
            </a:p>
          </p:txBody>
        </p:sp>
      </p:grpSp>
      <p:sp>
        <p:nvSpPr>
          <p:cNvPr id="20" name="Rectangle 19">
            <a:extLst>
              <a:ext uri="{FF2B5EF4-FFF2-40B4-BE49-F238E27FC236}">
                <a16:creationId xmlns:a16="http://schemas.microsoft.com/office/drawing/2014/main" id="{7E39F57D-4B95-4D3E-935E-146DF2FC9481}"/>
              </a:ext>
            </a:extLst>
          </p:cNvPr>
          <p:cNvSpPr/>
          <p:nvPr/>
        </p:nvSpPr>
        <p:spPr>
          <a:xfrm>
            <a:off x="5221756" y="6017213"/>
            <a:ext cx="2715230" cy="369332"/>
          </a:xfrm>
          <a:prstGeom prst="rect">
            <a:avLst/>
          </a:prstGeom>
        </p:spPr>
        <p:txBody>
          <a:bodyPr wrap="none">
            <a:spAutoFit/>
          </a:bodyPr>
          <a:lstStyle/>
          <a:p>
            <a:r>
              <a:rPr lang="en-ID" dirty="0">
                <a:solidFill>
                  <a:srgbClr val="035D94"/>
                </a:solidFill>
                <a:latin typeface="Cambria" panose="02040503050406030204" pitchFamily="18" charset="0"/>
                <a:ea typeface="Cambria" panose="02040503050406030204" pitchFamily="18" charset="0"/>
              </a:rPr>
              <a:t>https://sig-dev.bps.go.id/</a:t>
            </a:r>
          </a:p>
        </p:txBody>
      </p:sp>
      <p:pic>
        <p:nvPicPr>
          <p:cNvPr id="22" name="Picture 21">
            <a:extLst>
              <a:ext uri="{FF2B5EF4-FFF2-40B4-BE49-F238E27FC236}">
                <a16:creationId xmlns:a16="http://schemas.microsoft.com/office/drawing/2014/main" id="{93B03736-792B-4DA2-BA7F-E0CEB960D157}"/>
              </a:ext>
            </a:extLst>
          </p:cNvPr>
          <p:cNvPicPr>
            <a:picLocks noChangeAspect="1"/>
          </p:cNvPicPr>
          <p:nvPr/>
        </p:nvPicPr>
        <p:blipFill rotWithShape="1">
          <a:blip r:embed="rId5"/>
          <a:srcRect l="40378" t="17714" r="7169" b="9833"/>
          <a:stretch/>
        </p:blipFill>
        <p:spPr>
          <a:xfrm>
            <a:off x="8041995" y="277766"/>
            <a:ext cx="2389518" cy="18566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6803596"/>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C673154-D7EC-4E82-A83F-B5A829C62E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25016" y="1332066"/>
            <a:ext cx="1709267" cy="1823218"/>
          </a:xfrm>
          <a:prstGeom prst="rect">
            <a:avLst/>
          </a:prstGeom>
        </p:spPr>
      </p:pic>
      <p:sp>
        <p:nvSpPr>
          <p:cNvPr id="2" name="Rectangle 1">
            <a:extLst>
              <a:ext uri="{FF2B5EF4-FFF2-40B4-BE49-F238E27FC236}">
                <a16:creationId xmlns:a16="http://schemas.microsoft.com/office/drawing/2014/main" id="{EC647676-5B0B-48BC-AE8F-A81722A0156C}"/>
              </a:ext>
            </a:extLst>
          </p:cNvPr>
          <p:cNvSpPr/>
          <p:nvPr/>
        </p:nvSpPr>
        <p:spPr>
          <a:xfrm>
            <a:off x="4455044" y="3385870"/>
            <a:ext cx="219668" cy="11235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latin typeface="Calibri" panose="020F0502020204030204"/>
            </a:endParaRPr>
          </a:p>
        </p:txBody>
      </p:sp>
      <p:pic>
        <p:nvPicPr>
          <p:cNvPr id="65" name="Picture 64">
            <a:extLst>
              <a:ext uri="{FF2B5EF4-FFF2-40B4-BE49-F238E27FC236}">
                <a16:creationId xmlns:a16="http://schemas.microsoft.com/office/drawing/2014/main" id="{85D3713D-D690-438E-ABDC-D23BD443D9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417" r="19094" b="3555"/>
          <a:stretch/>
        </p:blipFill>
        <p:spPr>
          <a:xfrm>
            <a:off x="3752518" y="2407002"/>
            <a:ext cx="2319240" cy="986609"/>
          </a:xfrm>
          <a:prstGeom prst="rect">
            <a:avLst/>
          </a:prstGeom>
          <a:effectLst>
            <a:outerShdw blurRad="50800" dist="38100" dir="2700000" algn="tl" rotWithShape="0">
              <a:prstClr val="black">
                <a:alpha val="40000"/>
              </a:prstClr>
            </a:outerShdw>
          </a:effectLst>
        </p:spPr>
      </p:pic>
      <p:pic>
        <p:nvPicPr>
          <p:cNvPr id="31" name="Picture 8" descr="Image result for infographic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57512" y="4489144"/>
            <a:ext cx="1865945" cy="186594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2302067" y="1534520"/>
            <a:ext cx="1814451" cy="3180923"/>
            <a:chOff x="76201" y="1746661"/>
            <a:chExt cx="2706732" cy="4191000"/>
          </a:xfrm>
          <a:noFill/>
        </p:grpSpPr>
        <p:sp>
          <p:nvSpPr>
            <p:cNvPr id="9" name="Right Arrow Callout 8"/>
            <p:cNvSpPr/>
            <p:nvPr/>
          </p:nvSpPr>
          <p:spPr>
            <a:xfrm>
              <a:off x="76201" y="1746661"/>
              <a:ext cx="2706732" cy="4191000"/>
            </a:xfrm>
            <a:prstGeom prst="rightArrowCallout">
              <a:avLst>
                <a:gd name="adj1" fmla="val 18851"/>
                <a:gd name="adj2" fmla="val 19295"/>
                <a:gd name="adj3" fmla="val 22053"/>
                <a:gd name="adj4" fmla="val 64977"/>
              </a:avLst>
            </a:prstGeom>
            <a:solidFill>
              <a:srgbClr val="F3F7F8"/>
            </a:solidFill>
            <a:ln>
              <a:solidFill>
                <a:srgbClr val="C00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ID" sz="900">
                <a:solidFill>
                  <a:srgbClr val="000000"/>
                </a:solidFill>
                <a:latin typeface="Cambria" panose="02040503050406030204" pitchFamily="18" charset="0"/>
              </a:endParaRPr>
            </a:p>
          </p:txBody>
        </p:sp>
        <p:grpSp>
          <p:nvGrpSpPr>
            <p:cNvPr id="5" name="Group 4"/>
            <p:cNvGrpSpPr/>
            <p:nvPr/>
          </p:nvGrpSpPr>
          <p:grpSpPr>
            <a:xfrm>
              <a:off x="339196" y="2051460"/>
              <a:ext cx="1154490" cy="1147894"/>
              <a:chOff x="464952" y="1821686"/>
              <a:chExt cx="1154490" cy="1147894"/>
            </a:xfrm>
            <a:grpFill/>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952" y="1821686"/>
                <a:ext cx="594059" cy="594059"/>
              </a:xfrm>
              <a:prstGeom prst="rect">
                <a:avLst/>
              </a:prstGeom>
              <a:grpFill/>
              <a:ln>
                <a:noFill/>
              </a:ln>
            </p:spPr>
            <p:style>
              <a:lnRef idx="2">
                <a:schemeClr val="accent2"/>
              </a:lnRef>
              <a:fillRef idx="1">
                <a:schemeClr val="lt1"/>
              </a:fillRef>
              <a:effectRef idx="0">
                <a:schemeClr val="accent2"/>
              </a:effectRef>
              <a:fontRef idx="minor">
                <a:schemeClr val="dk1"/>
              </a:fontRef>
            </p:style>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0335" y="1866638"/>
                <a:ext cx="549107" cy="549107"/>
              </a:xfrm>
              <a:prstGeom prst="rect">
                <a:avLst/>
              </a:prstGeom>
              <a:grpFill/>
              <a:ln>
                <a:noFill/>
              </a:ln>
            </p:spPr>
            <p:style>
              <a:lnRef idx="2">
                <a:schemeClr val="accent2"/>
              </a:lnRef>
              <a:fillRef idx="1">
                <a:schemeClr val="lt1"/>
              </a:fillRef>
              <a:effectRef idx="0">
                <a:schemeClr val="accent2"/>
              </a:effectRef>
              <a:fontRef idx="minor">
                <a:schemeClr val="dk1"/>
              </a:fontRef>
            </p:style>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0532" y="2480869"/>
                <a:ext cx="488711" cy="488711"/>
              </a:xfrm>
              <a:prstGeom prst="rect">
                <a:avLst/>
              </a:prstGeom>
              <a:grpFill/>
              <a:ln>
                <a:noFill/>
              </a:ln>
            </p:spPr>
            <p:style>
              <a:lnRef idx="2">
                <a:schemeClr val="accent2"/>
              </a:lnRef>
              <a:fillRef idx="1">
                <a:schemeClr val="lt1"/>
              </a:fillRef>
              <a:effectRef idx="0">
                <a:schemeClr val="accent2"/>
              </a:effectRef>
              <a:fontRef idx="minor">
                <a:schemeClr val="dk1"/>
              </a:fontRef>
            </p:style>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5281" y="2480869"/>
                <a:ext cx="488711" cy="488711"/>
              </a:xfrm>
              <a:prstGeom prst="rect">
                <a:avLst/>
              </a:prstGeom>
              <a:grpFill/>
              <a:ln>
                <a:noFill/>
              </a:ln>
            </p:spPr>
            <p:style>
              <a:lnRef idx="2">
                <a:schemeClr val="accent2"/>
              </a:lnRef>
              <a:fillRef idx="1">
                <a:schemeClr val="lt1"/>
              </a:fillRef>
              <a:effectRef idx="0">
                <a:schemeClr val="accent2"/>
              </a:effectRef>
              <a:fontRef idx="minor">
                <a:schemeClr val="dk1"/>
              </a:fontRef>
            </p:style>
          </p:pic>
        </p:grpSp>
        <p:sp>
          <p:nvSpPr>
            <p:cNvPr id="6" name="TextBox 5"/>
            <p:cNvSpPr txBox="1"/>
            <p:nvPr/>
          </p:nvSpPr>
          <p:spPr>
            <a:xfrm>
              <a:off x="484647" y="3274036"/>
              <a:ext cx="897217" cy="304131"/>
            </a:xfrm>
            <a:prstGeom prst="rect">
              <a:avLst/>
            </a:prstGeom>
            <a:grp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ID" sz="900" dirty="0">
                  <a:solidFill>
                    <a:srgbClr val="000000"/>
                  </a:solidFill>
                  <a:latin typeface="Cambria" panose="02040503050406030204" pitchFamily="18" charset="0"/>
                </a:rPr>
                <a:t>K/L/D/I</a:t>
              </a:r>
            </a:p>
          </p:txBody>
        </p:sp>
        <p:grpSp>
          <p:nvGrpSpPr>
            <p:cNvPr id="7" name="Group 6"/>
            <p:cNvGrpSpPr/>
            <p:nvPr/>
          </p:nvGrpSpPr>
          <p:grpSpPr>
            <a:xfrm>
              <a:off x="241646" y="4245728"/>
              <a:ext cx="1383217" cy="899887"/>
              <a:chOff x="648448" y="4582913"/>
              <a:chExt cx="1383217" cy="899887"/>
            </a:xfrm>
            <a:grpFill/>
          </p:grpSpPr>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4465" y="5124127"/>
                <a:ext cx="457200" cy="358673"/>
              </a:xfrm>
              <a:prstGeom prst="rect">
                <a:avLst/>
              </a:prstGeom>
              <a:grpFill/>
              <a:ln>
                <a:noFill/>
              </a:ln>
            </p:spPr>
            <p:style>
              <a:lnRef idx="2">
                <a:schemeClr val="accent2"/>
              </a:lnRef>
              <a:fillRef idx="1">
                <a:schemeClr val="lt1"/>
              </a:fillRef>
              <a:effectRef idx="0">
                <a:schemeClr val="accent2"/>
              </a:effectRef>
              <a:fontRef idx="minor">
                <a:schemeClr val="dk1"/>
              </a:fontRef>
            </p:style>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8448" y="4582913"/>
                <a:ext cx="899887" cy="899887"/>
              </a:xfrm>
              <a:prstGeom prst="rect">
                <a:avLst/>
              </a:prstGeom>
              <a:grpFill/>
              <a:ln>
                <a:noFill/>
              </a:ln>
            </p:spPr>
            <p:style>
              <a:lnRef idx="2">
                <a:schemeClr val="accent2"/>
              </a:lnRef>
              <a:fillRef idx="1">
                <a:schemeClr val="lt1"/>
              </a:fillRef>
              <a:effectRef idx="0">
                <a:schemeClr val="accent2"/>
              </a:effectRef>
              <a:fontRef idx="minor">
                <a:schemeClr val="dk1"/>
              </a:fontRef>
            </p:style>
          </p:pic>
        </p:grpSp>
        <p:sp>
          <p:nvSpPr>
            <p:cNvPr id="8" name="TextBox 7"/>
            <p:cNvSpPr txBox="1"/>
            <p:nvPr/>
          </p:nvSpPr>
          <p:spPr>
            <a:xfrm>
              <a:off x="268841" y="5197621"/>
              <a:ext cx="1339608" cy="486610"/>
            </a:xfrm>
            <a:prstGeom prst="rect">
              <a:avLst/>
            </a:prstGeom>
            <a:grp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ID" sz="900" dirty="0" err="1">
                  <a:solidFill>
                    <a:srgbClr val="000000"/>
                  </a:solidFill>
                  <a:latin typeface="Cambria" panose="02040503050406030204" pitchFamily="18" charset="0"/>
                </a:rPr>
                <a:t>Responden</a:t>
              </a:r>
              <a:endParaRPr lang="en-ID" sz="900" dirty="0">
                <a:solidFill>
                  <a:srgbClr val="000000"/>
                </a:solidFill>
                <a:latin typeface="Cambria" panose="02040503050406030204" pitchFamily="18" charset="0"/>
              </a:endParaRPr>
            </a:p>
            <a:p>
              <a:pPr algn="ctr"/>
              <a:r>
                <a:rPr lang="en-ID" sz="900" dirty="0" err="1">
                  <a:solidFill>
                    <a:srgbClr val="000000"/>
                  </a:solidFill>
                  <a:latin typeface="Cambria" panose="02040503050406030204" pitchFamily="18" charset="0"/>
                </a:rPr>
                <a:t>Sensus</a:t>
              </a:r>
              <a:r>
                <a:rPr lang="en-ID" sz="900" dirty="0">
                  <a:solidFill>
                    <a:srgbClr val="000000"/>
                  </a:solidFill>
                  <a:latin typeface="Cambria" panose="02040503050406030204" pitchFamily="18" charset="0"/>
                </a:rPr>
                <a:t>/</a:t>
              </a:r>
              <a:r>
                <a:rPr lang="en-ID" sz="900" dirty="0" err="1">
                  <a:solidFill>
                    <a:srgbClr val="000000"/>
                  </a:solidFill>
                  <a:latin typeface="Cambria" panose="02040503050406030204" pitchFamily="18" charset="0"/>
                </a:rPr>
                <a:t>Survei</a:t>
              </a:r>
              <a:endParaRPr lang="en-ID" sz="900" dirty="0">
                <a:solidFill>
                  <a:srgbClr val="000000"/>
                </a:solidFill>
                <a:latin typeface="Cambria" panose="02040503050406030204" pitchFamily="18" charset="0"/>
              </a:endParaRPr>
            </a:p>
          </p:txBody>
        </p:sp>
      </p:grpSp>
      <p:pic>
        <p:nvPicPr>
          <p:cNvPr id="23" name="Picture 22"/>
          <p:cNvPicPr>
            <a:picLocks noChangeAspect="1"/>
          </p:cNvPicPr>
          <p:nvPr/>
        </p:nvPicPr>
        <p:blipFill>
          <a:blip r:embed="rId12"/>
          <a:stretch>
            <a:fillRect/>
          </a:stretch>
        </p:blipFill>
        <p:spPr>
          <a:xfrm>
            <a:off x="2307862" y="4825161"/>
            <a:ext cx="3057016" cy="1252325"/>
          </a:xfrm>
          <a:prstGeom prst="rect">
            <a:avLst/>
          </a:prstGeom>
          <a:ln w="19050">
            <a:solidFill>
              <a:srgbClr val="C00000"/>
            </a:solidFill>
          </a:ln>
          <a:effectLst>
            <a:outerShdw blurRad="50800" dist="38100" dir="2700000" algn="tl" rotWithShape="0">
              <a:prstClr val="black">
                <a:alpha val="40000"/>
              </a:prstClr>
            </a:outerShdw>
          </a:effectLst>
        </p:spPr>
      </p:pic>
      <p:sp>
        <p:nvSpPr>
          <p:cNvPr id="24" name="TextBox 23"/>
          <p:cNvSpPr txBox="1"/>
          <p:nvPr/>
        </p:nvSpPr>
        <p:spPr>
          <a:xfrm>
            <a:off x="2250309" y="6165465"/>
            <a:ext cx="3173452" cy="261610"/>
          </a:xfrm>
          <a:prstGeom prst="rect">
            <a:avLst/>
          </a:prstGeom>
          <a:noFill/>
        </p:spPr>
        <p:txBody>
          <a:bodyPr wrap="square" rtlCol="0">
            <a:spAutoFit/>
          </a:bodyPr>
          <a:lstStyle/>
          <a:p>
            <a:pPr algn="ctr"/>
            <a:r>
              <a:rPr lang="en-ID" sz="1100" dirty="0" err="1">
                <a:solidFill>
                  <a:srgbClr val="000000"/>
                </a:solidFill>
                <a:latin typeface="Cambria" panose="02040503050406030204" pitchFamily="18" charset="0"/>
              </a:rPr>
              <a:t>Tabulasi</a:t>
            </a:r>
            <a:r>
              <a:rPr lang="en-ID" sz="1100" dirty="0">
                <a:solidFill>
                  <a:srgbClr val="000000"/>
                </a:solidFill>
                <a:latin typeface="Cambria" panose="02040503050406030204" pitchFamily="18" charset="0"/>
              </a:rPr>
              <a:t>/</a:t>
            </a:r>
            <a:r>
              <a:rPr lang="en-ID" sz="1100" dirty="0" err="1">
                <a:solidFill>
                  <a:srgbClr val="000000"/>
                </a:solidFill>
                <a:latin typeface="Cambria" panose="02040503050406030204" pitchFamily="18" charset="0"/>
              </a:rPr>
              <a:t>Penghitungan</a:t>
            </a:r>
            <a:r>
              <a:rPr lang="en-ID" sz="1100" dirty="0">
                <a:solidFill>
                  <a:srgbClr val="000000"/>
                </a:solidFill>
                <a:latin typeface="Cambria" panose="02040503050406030204" pitchFamily="18" charset="0"/>
              </a:rPr>
              <a:t> </a:t>
            </a:r>
            <a:r>
              <a:rPr lang="en-ID" sz="1100" dirty="0" err="1">
                <a:solidFill>
                  <a:srgbClr val="000000"/>
                </a:solidFill>
                <a:latin typeface="Cambria" panose="02040503050406030204" pitchFamily="18" charset="0"/>
              </a:rPr>
              <a:t>Indikator</a:t>
            </a:r>
            <a:r>
              <a:rPr lang="en-ID" sz="1100" dirty="0">
                <a:solidFill>
                  <a:srgbClr val="000000"/>
                </a:solidFill>
                <a:latin typeface="Cambria" panose="02040503050406030204" pitchFamily="18" charset="0"/>
              </a:rPr>
              <a:t>/</a:t>
            </a:r>
            <a:r>
              <a:rPr lang="en-ID" sz="1100" dirty="0" err="1">
                <a:solidFill>
                  <a:srgbClr val="000000"/>
                </a:solidFill>
                <a:latin typeface="Cambria" panose="02040503050406030204" pitchFamily="18" charset="0"/>
              </a:rPr>
              <a:t>Agregasi</a:t>
            </a:r>
            <a:r>
              <a:rPr lang="en-ID" sz="1100" dirty="0">
                <a:solidFill>
                  <a:srgbClr val="000000"/>
                </a:solidFill>
                <a:latin typeface="Cambria" panose="02040503050406030204" pitchFamily="18" charset="0"/>
              </a:rPr>
              <a:t>/DLL</a:t>
            </a:r>
          </a:p>
        </p:txBody>
      </p:sp>
      <p:sp>
        <p:nvSpPr>
          <p:cNvPr id="26" name="TextBox 25"/>
          <p:cNvSpPr txBox="1"/>
          <p:nvPr/>
        </p:nvSpPr>
        <p:spPr>
          <a:xfrm>
            <a:off x="5996508" y="5952360"/>
            <a:ext cx="1723863" cy="430887"/>
          </a:xfrm>
          <a:prstGeom prst="rect">
            <a:avLst/>
          </a:prstGeom>
          <a:noFill/>
        </p:spPr>
        <p:txBody>
          <a:bodyPr wrap="square" rtlCol="0">
            <a:spAutoFit/>
          </a:bodyPr>
          <a:lstStyle/>
          <a:p>
            <a:pPr algn="ctr"/>
            <a:r>
              <a:rPr lang="en-ID" sz="1100" dirty="0" err="1">
                <a:solidFill>
                  <a:srgbClr val="000000"/>
                </a:solidFill>
                <a:latin typeface="Cambria" panose="02040503050406030204" pitchFamily="18" charset="0"/>
              </a:rPr>
              <a:t>Pengemasan</a:t>
            </a:r>
            <a:r>
              <a:rPr lang="en-ID" sz="1100" dirty="0">
                <a:solidFill>
                  <a:srgbClr val="000000"/>
                </a:solidFill>
                <a:latin typeface="Cambria" panose="02040503050406030204" pitchFamily="18" charset="0"/>
              </a:rPr>
              <a:t> </a:t>
            </a:r>
            <a:r>
              <a:rPr lang="en-ID" sz="1100" dirty="0" err="1">
                <a:solidFill>
                  <a:srgbClr val="000000"/>
                </a:solidFill>
                <a:latin typeface="Cambria" panose="02040503050406030204" pitchFamily="18" charset="0"/>
              </a:rPr>
              <a:t>informasi</a:t>
            </a:r>
            <a:endParaRPr lang="en-ID" sz="1100" dirty="0">
              <a:solidFill>
                <a:srgbClr val="000000"/>
              </a:solidFill>
              <a:latin typeface="Cambria" panose="02040503050406030204" pitchFamily="18" charset="0"/>
            </a:endParaRPr>
          </a:p>
          <a:p>
            <a:pPr algn="ctr"/>
            <a:r>
              <a:rPr lang="en-ID" sz="1100" dirty="0" err="1">
                <a:solidFill>
                  <a:srgbClr val="000000"/>
                </a:solidFill>
                <a:latin typeface="Cambria" panose="02040503050406030204" pitchFamily="18" charset="0"/>
              </a:rPr>
              <a:t>untuk</a:t>
            </a:r>
            <a:r>
              <a:rPr lang="en-ID" sz="1100" dirty="0">
                <a:solidFill>
                  <a:srgbClr val="000000"/>
                </a:solidFill>
                <a:latin typeface="Cambria" panose="02040503050406030204" pitchFamily="18" charset="0"/>
              </a:rPr>
              <a:t> </a:t>
            </a:r>
            <a:r>
              <a:rPr lang="en-ID" sz="1100" dirty="0" err="1">
                <a:solidFill>
                  <a:srgbClr val="000000"/>
                </a:solidFill>
                <a:latin typeface="Cambria" panose="02040503050406030204" pitchFamily="18" charset="0"/>
              </a:rPr>
              <a:t>diseminasi</a:t>
            </a:r>
            <a:r>
              <a:rPr lang="en-ID" sz="1100" dirty="0">
                <a:solidFill>
                  <a:srgbClr val="000000"/>
                </a:solidFill>
                <a:latin typeface="Cambria" panose="02040503050406030204" pitchFamily="18" charset="0"/>
              </a:rPr>
              <a:t> </a:t>
            </a:r>
            <a:r>
              <a:rPr lang="en-ID" sz="1100" dirty="0" err="1">
                <a:solidFill>
                  <a:srgbClr val="000000"/>
                </a:solidFill>
                <a:latin typeface="Cambria" panose="02040503050406030204" pitchFamily="18" charset="0"/>
              </a:rPr>
              <a:t>statistik</a:t>
            </a:r>
            <a:endParaRPr lang="en-ID" sz="1100" dirty="0">
              <a:solidFill>
                <a:srgbClr val="000000"/>
              </a:solidFill>
              <a:latin typeface="Cambria" panose="02040503050406030204" pitchFamily="18" charset="0"/>
            </a:endParaRPr>
          </a:p>
        </p:txBody>
      </p:sp>
      <p:pic>
        <p:nvPicPr>
          <p:cNvPr id="27" name="Picture 2" descr="Related imag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076203" y="4878002"/>
            <a:ext cx="614462" cy="61446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0011771" y="5462458"/>
            <a:ext cx="894228" cy="430887"/>
          </a:xfrm>
          <a:prstGeom prst="rect">
            <a:avLst/>
          </a:prstGeom>
          <a:noFill/>
        </p:spPr>
        <p:txBody>
          <a:bodyPr wrap="square" rtlCol="0">
            <a:spAutoFit/>
          </a:bodyPr>
          <a:lstStyle/>
          <a:p>
            <a:pPr algn="ctr"/>
            <a:r>
              <a:rPr lang="en-ID" sz="1100" dirty="0" err="1">
                <a:solidFill>
                  <a:srgbClr val="000000"/>
                </a:solidFill>
                <a:latin typeface="Cambria" panose="02040503050406030204" pitchFamily="18" charset="0"/>
              </a:rPr>
              <a:t>Publikasi</a:t>
            </a:r>
            <a:r>
              <a:rPr lang="en-ID" sz="1100" dirty="0">
                <a:solidFill>
                  <a:srgbClr val="000000"/>
                </a:solidFill>
                <a:latin typeface="Cambria" panose="02040503050406030204" pitchFamily="18" charset="0"/>
              </a:rPr>
              <a:t> &amp;</a:t>
            </a:r>
          </a:p>
          <a:p>
            <a:pPr algn="ctr"/>
            <a:r>
              <a:rPr lang="en-ID" sz="1100" dirty="0" err="1">
                <a:solidFill>
                  <a:srgbClr val="000000"/>
                </a:solidFill>
                <a:latin typeface="Cambria" panose="02040503050406030204" pitchFamily="18" charset="0"/>
              </a:rPr>
              <a:t>Infografis</a:t>
            </a:r>
            <a:endParaRPr lang="en-ID" sz="1100" dirty="0">
              <a:solidFill>
                <a:srgbClr val="000000"/>
              </a:solidFill>
              <a:latin typeface="Cambria" panose="02040503050406030204" pitchFamily="18" charset="0"/>
            </a:endParaRPr>
          </a:p>
        </p:txBody>
      </p:sp>
      <p:pic>
        <p:nvPicPr>
          <p:cNvPr id="29" name="Picture 4" descr="Image result for sdgs ico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156713" y="5420275"/>
            <a:ext cx="778925" cy="69570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8885395" y="6134023"/>
            <a:ext cx="1345026" cy="430887"/>
          </a:xfrm>
          <a:prstGeom prst="rect">
            <a:avLst/>
          </a:prstGeom>
          <a:noFill/>
        </p:spPr>
        <p:txBody>
          <a:bodyPr wrap="square" rtlCol="0">
            <a:spAutoFit/>
          </a:bodyPr>
          <a:lstStyle/>
          <a:p>
            <a:pPr algn="ctr"/>
            <a:r>
              <a:rPr lang="en-ID" sz="1100" dirty="0" err="1">
                <a:solidFill>
                  <a:srgbClr val="000000"/>
                </a:solidFill>
                <a:latin typeface="Cambria" panose="02040503050406030204" pitchFamily="18" charset="0"/>
              </a:rPr>
              <a:t>Indikator</a:t>
            </a:r>
            <a:r>
              <a:rPr lang="en-ID" sz="1100" dirty="0">
                <a:solidFill>
                  <a:srgbClr val="000000"/>
                </a:solidFill>
                <a:latin typeface="Cambria" panose="02040503050406030204" pitchFamily="18" charset="0"/>
              </a:rPr>
              <a:t> </a:t>
            </a:r>
            <a:r>
              <a:rPr lang="en-ID" sz="1100" dirty="0" err="1">
                <a:solidFill>
                  <a:srgbClr val="000000"/>
                </a:solidFill>
                <a:latin typeface="Cambria" panose="02040503050406030204" pitchFamily="18" charset="0"/>
              </a:rPr>
              <a:t>Statistik</a:t>
            </a:r>
            <a:endParaRPr lang="en-ID" sz="1100" dirty="0">
              <a:solidFill>
                <a:srgbClr val="000000"/>
              </a:solidFill>
              <a:latin typeface="Cambria" panose="02040503050406030204" pitchFamily="18" charset="0"/>
            </a:endParaRPr>
          </a:p>
          <a:p>
            <a:pPr algn="ctr"/>
            <a:r>
              <a:rPr lang="en-ID" sz="1100" dirty="0" err="1">
                <a:solidFill>
                  <a:srgbClr val="000000"/>
                </a:solidFill>
                <a:latin typeface="Cambria" panose="02040503050406030204" pitchFamily="18" charset="0"/>
              </a:rPr>
              <a:t>Dasar</a:t>
            </a:r>
            <a:r>
              <a:rPr lang="en-ID" sz="1100" dirty="0">
                <a:solidFill>
                  <a:srgbClr val="000000"/>
                </a:solidFill>
                <a:latin typeface="Cambria" panose="02040503050406030204" pitchFamily="18" charset="0"/>
              </a:rPr>
              <a:t> &amp; </a:t>
            </a:r>
            <a:r>
              <a:rPr lang="en-ID" sz="1100" dirty="0" err="1">
                <a:solidFill>
                  <a:srgbClr val="000000"/>
                </a:solidFill>
                <a:latin typeface="Cambria" panose="02040503050406030204" pitchFamily="18" charset="0"/>
              </a:rPr>
              <a:t>Sektoral</a:t>
            </a:r>
            <a:endParaRPr lang="en-ID" sz="1100" dirty="0">
              <a:solidFill>
                <a:srgbClr val="000000"/>
              </a:solidFill>
              <a:latin typeface="Cambria" panose="02040503050406030204" pitchFamily="18" charset="0"/>
            </a:endParaRPr>
          </a:p>
        </p:txBody>
      </p:sp>
      <p:sp>
        <p:nvSpPr>
          <p:cNvPr id="32" name="TextBox 31"/>
          <p:cNvSpPr txBox="1"/>
          <p:nvPr/>
        </p:nvSpPr>
        <p:spPr>
          <a:xfrm>
            <a:off x="3636654" y="2990088"/>
            <a:ext cx="180743" cy="276999"/>
          </a:xfrm>
          <a:prstGeom prst="rect">
            <a:avLst/>
          </a:prstGeom>
          <a:noFill/>
        </p:spPr>
        <p:txBody>
          <a:bodyPr wrap="square" rtlCol="0">
            <a:spAutoFit/>
          </a:bodyPr>
          <a:lstStyle/>
          <a:p>
            <a:r>
              <a:rPr lang="en-ID" sz="1200" b="1" dirty="0">
                <a:solidFill>
                  <a:srgbClr val="C00000"/>
                </a:solidFill>
                <a:latin typeface="Cambria" panose="02040503050406030204" pitchFamily="18" charset="0"/>
              </a:rPr>
              <a:t>1</a:t>
            </a:r>
          </a:p>
        </p:txBody>
      </p:sp>
      <p:grpSp>
        <p:nvGrpSpPr>
          <p:cNvPr id="33" name="Group 32"/>
          <p:cNvGrpSpPr/>
          <p:nvPr/>
        </p:nvGrpSpPr>
        <p:grpSpPr>
          <a:xfrm>
            <a:off x="4289154" y="4278122"/>
            <a:ext cx="551451" cy="479935"/>
            <a:chOff x="3016532" y="3185919"/>
            <a:chExt cx="822635" cy="835495"/>
          </a:xfrm>
        </p:grpSpPr>
        <p:sp>
          <p:nvSpPr>
            <p:cNvPr id="34" name="Chevron 33"/>
            <p:cNvSpPr/>
            <p:nvPr/>
          </p:nvSpPr>
          <p:spPr>
            <a:xfrm rot="5400000">
              <a:off x="3010102" y="3192349"/>
              <a:ext cx="835495" cy="822635"/>
            </a:xfrm>
            <a:prstGeom prst="chevron">
              <a:avLst/>
            </a:prstGeom>
            <a:solidFill>
              <a:srgbClr val="C3151C"/>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D" sz="900">
                <a:solidFill>
                  <a:srgbClr val="000000"/>
                </a:solidFill>
                <a:latin typeface="Cambria" panose="02040503050406030204" pitchFamily="18" charset="0"/>
              </a:endParaRPr>
            </a:p>
          </p:txBody>
        </p:sp>
        <p:sp>
          <p:nvSpPr>
            <p:cNvPr id="35" name="TextBox 34"/>
            <p:cNvSpPr txBox="1"/>
            <p:nvPr/>
          </p:nvSpPr>
          <p:spPr>
            <a:xfrm>
              <a:off x="3242525" y="3505199"/>
              <a:ext cx="395043" cy="442030"/>
            </a:xfrm>
            <a:prstGeom prst="rect">
              <a:avLst/>
            </a:prstGeom>
            <a:noFill/>
          </p:spPr>
          <p:txBody>
            <a:bodyPr wrap="none" rtlCol="0">
              <a:spAutoFit/>
            </a:bodyPr>
            <a:lstStyle/>
            <a:p>
              <a:r>
                <a:rPr lang="en-ID" sz="1050" b="1" dirty="0">
                  <a:solidFill>
                    <a:prstClr val="white"/>
                  </a:solidFill>
                  <a:latin typeface="Cambria" panose="02040503050406030204" pitchFamily="18" charset="0"/>
                </a:rPr>
                <a:t>2</a:t>
              </a:r>
            </a:p>
          </p:txBody>
        </p:sp>
      </p:grpSp>
      <p:grpSp>
        <p:nvGrpSpPr>
          <p:cNvPr id="36" name="Group 35"/>
          <p:cNvGrpSpPr/>
          <p:nvPr/>
        </p:nvGrpSpPr>
        <p:grpSpPr>
          <a:xfrm>
            <a:off x="5466891" y="5047491"/>
            <a:ext cx="518162" cy="417116"/>
            <a:chOff x="4974880" y="4982196"/>
            <a:chExt cx="772976" cy="726137"/>
          </a:xfrm>
        </p:grpSpPr>
        <p:sp>
          <p:nvSpPr>
            <p:cNvPr id="37" name="Chevron 36"/>
            <p:cNvSpPr/>
            <p:nvPr/>
          </p:nvSpPr>
          <p:spPr>
            <a:xfrm>
              <a:off x="4974880" y="4982196"/>
              <a:ext cx="772976" cy="726137"/>
            </a:xfrm>
            <a:prstGeom prst="chevron">
              <a:avLst/>
            </a:prstGeom>
            <a:solidFill>
              <a:srgbClr val="C3151C"/>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D" sz="900">
                <a:solidFill>
                  <a:srgbClr val="000000"/>
                </a:solidFill>
                <a:latin typeface="Cambria" panose="02040503050406030204" pitchFamily="18" charset="0"/>
              </a:endParaRPr>
            </a:p>
          </p:txBody>
        </p:sp>
        <p:sp>
          <p:nvSpPr>
            <p:cNvPr id="38" name="TextBox 37"/>
            <p:cNvSpPr txBox="1"/>
            <p:nvPr/>
          </p:nvSpPr>
          <p:spPr>
            <a:xfrm>
              <a:off x="5288721" y="5093825"/>
              <a:ext cx="378306" cy="401844"/>
            </a:xfrm>
            <a:prstGeom prst="rect">
              <a:avLst/>
            </a:prstGeom>
            <a:noFill/>
          </p:spPr>
          <p:txBody>
            <a:bodyPr wrap="none" rtlCol="0">
              <a:spAutoFit/>
            </a:bodyPr>
            <a:lstStyle/>
            <a:p>
              <a:r>
                <a:rPr lang="en-ID" sz="900" b="1" dirty="0">
                  <a:solidFill>
                    <a:prstClr val="white"/>
                  </a:solidFill>
                  <a:latin typeface="Cambria" panose="02040503050406030204" pitchFamily="18" charset="0"/>
                </a:rPr>
                <a:t>3</a:t>
              </a:r>
            </a:p>
          </p:txBody>
        </p:sp>
      </p:grpSp>
      <p:grpSp>
        <p:nvGrpSpPr>
          <p:cNvPr id="39" name="Group 38"/>
          <p:cNvGrpSpPr/>
          <p:nvPr/>
        </p:nvGrpSpPr>
        <p:grpSpPr>
          <a:xfrm>
            <a:off x="7711782" y="5047491"/>
            <a:ext cx="518162" cy="417116"/>
            <a:chOff x="4974880" y="4982196"/>
            <a:chExt cx="772976" cy="726137"/>
          </a:xfrm>
        </p:grpSpPr>
        <p:sp>
          <p:nvSpPr>
            <p:cNvPr id="40" name="Chevron 39"/>
            <p:cNvSpPr/>
            <p:nvPr/>
          </p:nvSpPr>
          <p:spPr>
            <a:xfrm>
              <a:off x="4974880" y="4982196"/>
              <a:ext cx="772976" cy="726137"/>
            </a:xfrm>
            <a:prstGeom prst="chevron">
              <a:avLst/>
            </a:prstGeom>
            <a:solidFill>
              <a:srgbClr val="C3151C"/>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D" sz="1050">
                <a:solidFill>
                  <a:srgbClr val="000000"/>
                </a:solidFill>
                <a:latin typeface="Cambria" panose="02040503050406030204" pitchFamily="18" charset="0"/>
              </a:endParaRPr>
            </a:p>
          </p:txBody>
        </p:sp>
        <p:sp>
          <p:nvSpPr>
            <p:cNvPr id="41" name="TextBox 40"/>
            <p:cNvSpPr txBox="1"/>
            <p:nvPr/>
          </p:nvSpPr>
          <p:spPr>
            <a:xfrm>
              <a:off x="5272954" y="5078059"/>
              <a:ext cx="395043" cy="442030"/>
            </a:xfrm>
            <a:prstGeom prst="rect">
              <a:avLst/>
            </a:prstGeom>
            <a:noFill/>
          </p:spPr>
          <p:txBody>
            <a:bodyPr wrap="none" rtlCol="0">
              <a:spAutoFit/>
            </a:bodyPr>
            <a:lstStyle/>
            <a:p>
              <a:r>
                <a:rPr lang="en-ID" sz="1050" b="1" dirty="0">
                  <a:solidFill>
                    <a:prstClr val="white"/>
                  </a:solidFill>
                  <a:latin typeface="Cambria" panose="02040503050406030204" pitchFamily="18" charset="0"/>
                </a:rPr>
                <a:t>4</a:t>
              </a:r>
            </a:p>
          </p:txBody>
        </p:sp>
      </p:grpSp>
      <p:grpSp>
        <p:nvGrpSpPr>
          <p:cNvPr id="42" name="Group 41"/>
          <p:cNvGrpSpPr/>
          <p:nvPr/>
        </p:nvGrpSpPr>
        <p:grpSpPr>
          <a:xfrm>
            <a:off x="9543483" y="3932823"/>
            <a:ext cx="486764" cy="506057"/>
            <a:chOff x="10025778" y="3371249"/>
            <a:chExt cx="726137" cy="785009"/>
          </a:xfrm>
        </p:grpSpPr>
        <p:sp>
          <p:nvSpPr>
            <p:cNvPr id="43" name="Chevron 42"/>
            <p:cNvSpPr/>
            <p:nvPr/>
          </p:nvSpPr>
          <p:spPr>
            <a:xfrm rot="16200000">
              <a:off x="9999399" y="3403741"/>
              <a:ext cx="778896" cy="726137"/>
            </a:xfrm>
            <a:prstGeom prst="chevron">
              <a:avLst/>
            </a:prstGeom>
            <a:solidFill>
              <a:srgbClr val="C3151C"/>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D" sz="1050">
                <a:solidFill>
                  <a:srgbClr val="000000"/>
                </a:solidFill>
                <a:latin typeface="Cambria" panose="02040503050406030204" pitchFamily="18" charset="0"/>
              </a:endParaRPr>
            </a:p>
          </p:txBody>
        </p:sp>
        <p:sp>
          <p:nvSpPr>
            <p:cNvPr id="44" name="TextBox 43"/>
            <p:cNvSpPr txBox="1"/>
            <p:nvPr/>
          </p:nvSpPr>
          <p:spPr>
            <a:xfrm>
              <a:off x="10205143" y="3371249"/>
              <a:ext cx="395043" cy="393881"/>
            </a:xfrm>
            <a:prstGeom prst="rect">
              <a:avLst/>
            </a:prstGeom>
            <a:noFill/>
          </p:spPr>
          <p:txBody>
            <a:bodyPr wrap="none" rtlCol="0">
              <a:spAutoFit/>
            </a:bodyPr>
            <a:lstStyle/>
            <a:p>
              <a:r>
                <a:rPr lang="en-ID" sz="1050" b="1" dirty="0">
                  <a:solidFill>
                    <a:prstClr val="white"/>
                  </a:solidFill>
                  <a:latin typeface="Cambria" panose="02040503050406030204" pitchFamily="18" charset="0"/>
                </a:rPr>
                <a:t>5</a:t>
              </a:r>
            </a:p>
          </p:txBody>
        </p:sp>
      </p:grpSp>
      <p:sp>
        <p:nvSpPr>
          <p:cNvPr id="52" name="TextBox 51"/>
          <p:cNvSpPr txBox="1"/>
          <p:nvPr/>
        </p:nvSpPr>
        <p:spPr>
          <a:xfrm>
            <a:off x="8490844" y="3445502"/>
            <a:ext cx="2387941" cy="430887"/>
          </a:xfrm>
          <a:prstGeom prst="rect">
            <a:avLst/>
          </a:prstGeom>
          <a:noFill/>
        </p:spPr>
        <p:txBody>
          <a:bodyPr wrap="square" rtlCol="0">
            <a:spAutoFit/>
          </a:bodyPr>
          <a:lstStyle/>
          <a:p>
            <a:pPr algn="ctr"/>
            <a:r>
              <a:rPr lang="en-ID" sz="1100" dirty="0" err="1">
                <a:solidFill>
                  <a:srgbClr val="000000"/>
                </a:solidFill>
                <a:latin typeface="Cambria" panose="02040503050406030204" pitchFamily="18" charset="0"/>
              </a:rPr>
              <a:t>Informasi</a:t>
            </a:r>
            <a:r>
              <a:rPr lang="en-ID" sz="1100" dirty="0">
                <a:solidFill>
                  <a:srgbClr val="000000"/>
                </a:solidFill>
                <a:latin typeface="Cambria" panose="02040503050406030204" pitchFamily="18" charset="0"/>
              </a:rPr>
              <a:t> </a:t>
            </a:r>
            <a:r>
              <a:rPr lang="en-ID" sz="1100" dirty="0" err="1">
                <a:solidFill>
                  <a:srgbClr val="000000"/>
                </a:solidFill>
                <a:latin typeface="Cambria" panose="02040503050406030204" pitchFamily="18" charset="0"/>
              </a:rPr>
              <a:t>dapat</a:t>
            </a:r>
            <a:r>
              <a:rPr lang="en-ID" sz="1100" dirty="0">
                <a:solidFill>
                  <a:srgbClr val="000000"/>
                </a:solidFill>
                <a:latin typeface="Cambria" panose="02040503050406030204" pitchFamily="18" charset="0"/>
              </a:rPr>
              <a:t> </a:t>
            </a:r>
            <a:r>
              <a:rPr lang="en-ID" sz="1100" dirty="0" err="1">
                <a:solidFill>
                  <a:srgbClr val="000000"/>
                </a:solidFill>
                <a:latin typeface="Cambria" panose="02040503050406030204" pitchFamily="18" charset="0"/>
              </a:rPr>
              <a:t>diakses</a:t>
            </a:r>
            <a:r>
              <a:rPr lang="en-ID" sz="1100" dirty="0">
                <a:solidFill>
                  <a:srgbClr val="000000"/>
                </a:solidFill>
                <a:latin typeface="Cambria" panose="02040503050406030204" pitchFamily="18" charset="0"/>
              </a:rPr>
              <a:t> </a:t>
            </a:r>
            <a:r>
              <a:rPr lang="en-ID" sz="1100" dirty="0" err="1">
                <a:solidFill>
                  <a:srgbClr val="000000"/>
                </a:solidFill>
                <a:latin typeface="Cambria" panose="02040503050406030204" pitchFamily="18" charset="0"/>
              </a:rPr>
              <a:t>melalui</a:t>
            </a:r>
            <a:endParaRPr lang="en-ID" sz="1100" dirty="0">
              <a:solidFill>
                <a:srgbClr val="000000"/>
              </a:solidFill>
              <a:latin typeface="Cambria" panose="02040503050406030204" pitchFamily="18" charset="0"/>
            </a:endParaRPr>
          </a:p>
          <a:p>
            <a:pPr algn="ctr"/>
            <a:r>
              <a:rPr lang="en-ID" sz="1100" dirty="0">
                <a:solidFill>
                  <a:srgbClr val="000000"/>
                </a:solidFill>
                <a:latin typeface="Cambria" panose="02040503050406030204" pitchFamily="18" charset="0"/>
              </a:rPr>
              <a:t>website </a:t>
            </a:r>
            <a:r>
              <a:rPr lang="en-ID" sz="1100" dirty="0" err="1">
                <a:solidFill>
                  <a:srgbClr val="000000"/>
                </a:solidFill>
                <a:latin typeface="Cambria" panose="02040503050406030204" pitchFamily="18" charset="0"/>
              </a:rPr>
              <a:t>atau</a:t>
            </a:r>
            <a:r>
              <a:rPr lang="en-ID" sz="1100" dirty="0">
                <a:solidFill>
                  <a:srgbClr val="000000"/>
                </a:solidFill>
                <a:latin typeface="Cambria" panose="02040503050406030204" pitchFamily="18" charset="0"/>
              </a:rPr>
              <a:t> </a:t>
            </a:r>
            <a:r>
              <a:rPr lang="en-ID" sz="1100" dirty="0" err="1">
                <a:solidFill>
                  <a:srgbClr val="000000"/>
                </a:solidFill>
                <a:latin typeface="Cambria" panose="02040503050406030204" pitchFamily="18" charset="0"/>
              </a:rPr>
              <a:t>aplikasi</a:t>
            </a:r>
            <a:r>
              <a:rPr lang="en-ID" sz="1100" dirty="0">
                <a:solidFill>
                  <a:srgbClr val="000000"/>
                </a:solidFill>
                <a:latin typeface="Cambria" panose="02040503050406030204" pitchFamily="18" charset="0"/>
              </a:rPr>
              <a:t> mobile</a:t>
            </a:r>
          </a:p>
        </p:txBody>
      </p:sp>
      <p:sp>
        <p:nvSpPr>
          <p:cNvPr id="57" name="TextBox 56"/>
          <p:cNvSpPr txBox="1"/>
          <p:nvPr/>
        </p:nvSpPr>
        <p:spPr>
          <a:xfrm>
            <a:off x="6542812" y="3663449"/>
            <a:ext cx="1544573" cy="415498"/>
          </a:xfrm>
          <a:prstGeom prst="rect">
            <a:avLst/>
          </a:prstGeom>
          <a:noFill/>
        </p:spPr>
        <p:txBody>
          <a:bodyPr wrap="square" rtlCol="0">
            <a:spAutoFit/>
          </a:bodyPr>
          <a:lstStyle/>
          <a:p>
            <a:pPr algn="ctr"/>
            <a:r>
              <a:rPr lang="en-ID" sz="1050" dirty="0" err="1">
                <a:solidFill>
                  <a:srgbClr val="000000"/>
                </a:solidFill>
                <a:latin typeface="Cambria" panose="02040503050406030204" pitchFamily="18" charset="0"/>
              </a:rPr>
              <a:t>Interoperabilitas</a:t>
            </a:r>
            <a:r>
              <a:rPr lang="en-ID" sz="1050" dirty="0">
                <a:solidFill>
                  <a:srgbClr val="000000"/>
                </a:solidFill>
                <a:latin typeface="Cambria" panose="02040503050406030204" pitchFamily="18" charset="0"/>
              </a:rPr>
              <a:t> data </a:t>
            </a:r>
            <a:r>
              <a:rPr lang="en-ID" sz="1050" dirty="0" err="1">
                <a:solidFill>
                  <a:srgbClr val="000000"/>
                </a:solidFill>
                <a:latin typeface="Cambria" panose="02040503050406030204" pitchFamily="18" charset="0"/>
              </a:rPr>
              <a:t>melalui</a:t>
            </a:r>
            <a:r>
              <a:rPr lang="en-ID" sz="1050" dirty="0">
                <a:solidFill>
                  <a:srgbClr val="000000"/>
                </a:solidFill>
                <a:latin typeface="Cambria" panose="02040503050406030204" pitchFamily="18" charset="0"/>
              </a:rPr>
              <a:t> API </a:t>
            </a:r>
            <a:r>
              <a:rPr lang="en-ID" sz="1050" dirty="0" err="1">
                <a:solidFill>
                  <a:srgbClr val="000000"/>
                </a:solidFill>
                <a:latin typeface="Cambria" panose="02040503050406030204" pitchFamily="18" charset="0"/>
              </a:rPr>
              <a:t>Webservis</a:t>
            </a:r>
            <a:endParaRPr lang="en-ID" sz="1050" dirty="0">
              <a:solidFill>
                <a:srgbClr val="000000"/>
              </a:solidFill>
              <a:latin typeface="Cambria" panose="02040503050406030204" pitchFamily="18" charset="0"/>
            </a:endParaRPr>
          </a:p>
        </p:txBody>
      </p:sp>
      <p:sp>
        <p:nvSpPr>
          <p:cNvPr id="58" name="Bent-Up Arrow 57"/>
          <p:cNvSpPr/>
          <p:nvPr/>
        </p:nvSpPr>
        <p:spPr>
          <a:xfrm rot="16200000">
            <a:off x="5132919" y="338139"/>
            <a:ext cx="698585" cy="3871991"/>
          </a:xfrm>
          <a:prstGeom prst="bentUpArrow">
            <a:avLst>
              <a:gd name="adj1" fmla="val 25000"/>
              <a:gd name="adj2" fmla="val 25000"/>
              <a:gd name="adj3" fmla="val 25000"/>
            </a:avLst>
          </a:prstGeom>
          <a:solidFill>
            <a:srgbClr val="C3151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900">
              <a:solidFill>
                <a:prstClr val="white"/>
              </a:solidFill>
              <a:latin typeface="Cambria" panose="02040503050406030204" pitchFamily="18" charset="0"/>
            </a:endParaRPr>
          </a:p>
        </p:txBody>
      </p:sp>
      <p:sp>
        <p:nvSpPr>
          <p:cNvPr id="59" name="TextBox 58"/>
          <p:cNvSpPr txBox="1"/>
          <p:nvPr/>
        </p:nvSpPr>
        <p:spPr>
          <a:xfrm>
            <a:off x="3571776" y="1369913"/>
            <a:ext cx="180743" cy="230832"/>
          </a:xfrm>
          <a:prstGeom prst="rect">
            <a:avLst/>
          </a:prstGeom>
          <a:noFill/>
        </p:spPr>
        <p:txBody>
          <a:bodyPr wrap="square" rtlCol="0">
            <a:spAutoFit/>
          </a:bodyPr>
          <a:lstStyle/>
          <a:p>
            <a:r>
              <a:rPr lang="en-ID" sz="900" b="1" dirty="0">
                <a:solidFill>
                  <a:prstClr val="white"/>
                </a:solidFill>
                <a:latin typeface="Calibri" panose="020F0502020204030204"/>
              </a:rPr>
              <a:t>7</a:t>
            </a:r>
          </a:p>
        </p:txBody>
      </p:sp>
      <p:sp>
        <p:nvSpPr>
          <p:cNvPr id="60" name="TextBox 59"/>
          <p:cNvSpPr txBox="1"/>
          <p:nvPr/>
        </p:nvSpPr>
        <p:spPr>
          <a:xfrm>
            <a:off x="3752518" y="1493956"/>
            <a:ext cx="3665688" cy="430887"/>
          </a:xfrm>
          <a:prstGeom prst="rect">
            <a:avLst/>
          </a:prstGeom>
          <a:noFill/>
        </p:spPr>
        <p:txBody>
          <a:bodyPr wrap="square" rtlCol="0">
            <a:spAutoFit/>
          </a:bodyPr>
          <a:lstStyle/>
          <a:p>
            <a:pPr algn="ctr"/>
            <a:r>
              <a:rPr lang="en-ID" sz="1100" dirty="0" err="1">
                <a:solidFill>
                  <a:srgbClr val="000000"/>
                </a:solidFill>
                <a:latin typeface="Cambria" panose="02040503050406030204" pitchFamily="18" charset="0"/>
              </a:rPr>
              <a:t>Simpul</a:t>
            </a:r>
            <a:r>
              <a:rPr lang="en-ID" sz="1100" dirty="0">
                <a:solidFill>
                  <a:srgbClr val="000000"/>
                </a:solidFill>
                <a:latin typeface="Cambria" panose="02040503050406030204" pitchFamily="18" charset="0"/>
              </a:rPr>
              <a:t> </a:t>
            </a:r>
            <a:r>
              <a:rPr lang="en-ID" sz="1100" dirty="0" err="1">
                <a:solidFill>
                  <a:srgbClr val="000000"/>
                </a:solidFill>
                <a:latin typeface="Cambria" panose="02040503050406030204" pitchFamily="18" charset="0"/>
              </a:rPr>
              <a:t>komunikasi</a:t>
            </a:r>
            <a:r>
              <a:rPr lang="en-ID" sz="1100" dirty="0">
                <a:solidFill>
                  <a:srgbClr val="000000"/>
                </a:solidFill>
                <a:latin typeface="Cambria" panose="02040503050406030204" pitchFamily="18" charset="0"/>
              </a:rPr>
              <a:t> </a:t>
            </a:r>
            <a:r>
              <a:rPr lang="en-ID" sz="1100" dirty="0" err="1">
                <a:solidFill>
                  <a:srgbClr val="000000"/>
                </a:solidFill>
                <a:latin typeface="Cambria" panose="02040503050406030204" pitchFamily="18" charset="0"/>
              </a:rPr>
              <a:t>untuk</a:t>
            </a:r>
            <a:r>
              <a:rPr lang="en-ID" sz="1100" dirty="0">
                <a:solidFill>
                  <a:srgbClr val="000000"/>
                </a:solidFill>
                <a:latin typeface="Cambria" panose="02040503050406030204" pitchFamily="18" charset="0"/>
              </a:rPr>
              <a:t> </a:t>
            </a:r>
            <a:r>
              <a:rPr lang="en-ID" sz="1100" dirty="0" err="1">
                <a:solidFill>
                  <a:srgbClr val="000000"/>
                </a:solidFill>
                <a:latin typeface="Cambria" panose="02040503050406030204" pitchFamily="18" charset="0"/>
              </a:rPr>
              <a:t>mengakses</a:t>
            </a:r>
            <a:r>
              <a:rPr lang="en-ID" sz="1100" dirty="0">
                <a:solidFill>
                  <a:srgbClr val="000000"/>
                </a:solidFill>
                <a:latin typeface="Cambria" panose="02040503050406030204" pitchFamily="18" charset="0"/>
              </a:rPr>
              <a:t> data oleh </a:t>
            </a:r>
            <a:r>
              <a:rPr lang="en-ID" sz="1100" dirty="0" err="1">
                <a:solidFill>
                  <a:srgbClr val="000000"/>
                </a:solidFill>
                <a:latin typeface="Cambria" panose="02040503050406030204" pitchFamily="18" charset="0"/>
              </a:rPr>
              <a:t>siapapun</a:t>
            </a:r>
            <a:endParaRPr lang="en-ID" sz="1100" dirty="0">
              <a:solidFill>
                <a:srgbClr val="000000"/>
              </a:solidFill>
              <a:latin typeface="Cambria" panose="02040503050406030204" pitchFamily="18" charset="0"/>
            </a:endParaRPr>
          </a:p>
          <a:p>
            <a:pPr algn="ctr"/>
            <a:r>
              <a:rPr lang="en-ID" sz="1100" dirty="0" err="1">
                <a:solidFill>
                  <a:srgbClr val="000000"/>
                </a:solidFill>
                <a:latin typeface="Cambria" panose="02040503050406030204" pitchFamily="18" charset="0"/>
              </a:rPr>
              <a:t>secara</a:t>
            </a:r>
            <a:r>
              <a:rPr lang="en-ID" sz="1100" dirty="0">
                <a:solidFill>
                  <a:srgbClr val="000000"/>
                </a:solidFill>
                <a:latin typeface="Cambria" panose="02040503050406030204" pitchFamily="18" charset="0"/>
              </a:rPr>
              <a:t> </a:t>
            </a:r>
            <a:r>
              <a:rPr lang="en-ID" sz="1100" dirty="0" err="1">
                <a:solidFill>
                  <a:srgbClr val="000000"/>
                </a:solidFill>
                <a:latin typeface="Cambria" panose="02040503050406030204" pitchFamily="18" charset="0"/>
              </a:rPr>
              <a:t>terbuka</a:t>
            </a:r>
            <a:r>
              <a:rPr lang="en-ID" sz="1100" dirty="0">
                <a:solidFill>
                  <a:srgbClr val="000000"/>
                </a:solidFill>
                <a:latin typeface="Cambria" panose="02040503050406030204" pitchFamily="18" charset="0"/>
              </a:rPr>
              <a:t> </a:t>
            </a:r>
            <a:r>
              <a:rPr lang="en-ID" sz="1100" dirty="0" err="1">
                <a:solidFill>
                  <a:srgbClr val="000000"/>
                </a:solidFill>
                <a:latin typeface="Cambria" panose="02040503050406030204" pitchFamily="18" charset="0"/>
              </a:rPr>
              <a:t>dan</a:t>
            </a:r>
            <a:r>
              <a:rPr lang="en-ID" sz="1100" dirty="0">
                <a:solidFill>
                  <a:srgbClr val="000000"/>
                </a:solidFill>
                <a:latin typeface="Cambria" panose="02040503050406030204" pitchFamily="18" charset="0"/>
              </a:rPr>
              <a:t> </a:t>
            </a:r>
            <a:r>
              <a:rPr lang="en-ID" sz="1100" dirty="0" err="1">
                <a:solidFill>
                  <a:srgbClr val="000000"/>
                </a:solidFill>
                <a:latin typeface="Cambria" panose="02040503050406030204" pitchFamily="18" charset="0"/>
              </a:rPr>
              <a:t>cuma-cuma</a:t>
            </a:r>
            <a:endParaRPr lang="en-ID" sz="1100" dirty="0">
              <a:solidFill>
                <a:srgbClr val="000000"/>
              </a:solidFill>
              <a:latin typeface="Cambria" panose="02040503050406030204" pitchFamily="18" charset="0"/>
            </a:endParaRPr>
          </a:p>
        </p:txBody>
      </p:sp>
      <p:sp>
        <p:nvSpPr>
          <p:cNvPr id="64" name="文本框 18"/>
          <p:cNvSpPr txBox="1"/>
          <p:nvPr/>
        </p:nvSpPr>
        <p:spPr>
          <a:xfrm>
            <a:off x="8490844" y="1957717"/>
            <a:ext cx="2387941" cy="442674"/>
          </a:xfrm>
          <a:prstGeom prst="roundRect">
            <a:avLst>
              <a:gd name="adj" fmla="val 12769"/>
            </a:avLst>
          </a:prstGeom>
          <a:solidFill>
            <a:srgbClr val="025D93"/>
          </a:solidFill>
        </p:spPr>
        <p:txBody>
          <a:bodyPr wrap="square" rtlCol="0">
            <a:spAutoFit/>
          </a:bodyPr>
          <a:lstStyle/>
          <a:p>
            <a:pPr algn="ctr" defTabSz="685800">
              <a:defRPr/>
            </a:pPr>
            <a:r>
              <a:rPr lang="en-ID" altLang="zh-CN" sz="2000" b="1" dirty="0">
                <a:solidFill>
                  <a:prstClr val="white"/>
                </a:solidFill>
                <a:latin typeface="Cambria" panose="02040503050406030204" pitchFamily="18" charset="0"/>
                <a:ea typeface="微软雅黑" panose="020B0503020204020204" charset="-122"/>
              </a:rPr>
              <a:t>WWW.BPS.GO.ID</a:t>
            </a:r>
            <a:endParaRPr lang="en-US" altLang="zh-CN" sz="2000" b="1" dirty="0">
              <a:solidFill>
                <a:prstClr val="white"/>
              </a:solidFill>
              <a:latin typeface="Cambria" panose="02040503050406030204" pitchFamily="18" charset="0"/>
              <a:ea typeface="微软雅黑" panose="020B0503020204020204" charset="-122"/>
            </a:endParaRPr>
          </a:p>
        </p:txBody>
      </p:sp>
      <p:sp>
        <p:nvSpPr>
          <p:cNvPr id="62" name="TextBox 4"/>
          <p:cNvSpPr>
            <a:spLocks noChangeArrowheads="1"/>
          </p:cNvSpPr>
          <p:nvPr/>
        </p:nvSpPr>
        <p:spPr bwMode="auto">
          <a:xfrm>
            <a:off x="2115797" y="293090"/>
            <a:ext cx="7960406" cy="566001"/>
          </a:xfrm>
          <a:prstGeom prst="roundRect">
            <a:avLst>
              <a:gd name="adj" fmla="val 16667"/>
            </a:avLst>
          </a:prstGeom>
          <a:solidFill>
            <a:srgbClr val="C00000"/>
          </a:solidFill>
          <a:ln w="9525">
            <a:noFill/>
            <a:round/>
            <a:headEnd/>
            <a:tailEnd/>
          </a:ln>
        </p:spPr>
        <p:txBody>
          <a:bodyPr wrap="square" anchor="ctr">
            <a:noAutofit/>
          </a:bodyPr>
          <a:lstStyle/>
          <a:p>
            <a:pPr algn="ctr" fontAlgn="base">
              <a:spcBef>
                <a:spcPct val="0"/>
              </a:spcBef>
              <a:spcAft>
                <a:spcPct val="0"/>
              </a:spcAft>
            </a:pPr>
            <a:r>
              <a:rPr lang="it-IT" altLang="en-US" sz="2000" b="1" dirty="0">
                <a:solidFill>
                  <a:srgbClr val="FFFFFF"/>
                </a:solidFill>
                <a:latin typeface="Cambria" pitchFamily="18" charset="0"/>
                <a:cs typeface="Arial" pitchFamily="34" charset="0"/>
              </a:rPr>
              <a:t>  Upaya BPS mewujudkan Satu Data Indonesia (6)</a:t>
            </a:r>
          </a:p>
        </p:txBody>
      </p:sp>
      <p:pic>
        <p:nvPicPr>
          <p:cNvPr id="61" name="Picture 60">
            <a:extLst>
              <a:ext uri="{FF2B5EF4-FFF2-40B4-BE49-F238E27FC236}">
                <a16:creationId xmlns:a16="http://schemas.microsoft.com/office/drawing/2014/main" id="{5DB5AF65-D7E2-49ED-BF8F-AB475F40EC8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490843" y="2507627"/>
            <a:ext cx="2592878" cy="957878"/>
          </a:xfrm>
          <a:prstGeom prst="rect">
            <a:avLst/>
          </a:prstGeom>
          <a:effectLst>
            <a:outerShdw blurRad="50800" dist="38100" dir="2700000" algn="tl" rotWithShape="0">
              <a:prstClr val="black">
                <a:alpha val="40000"/>
              </a:prstClr>
            </a:outerShdw>
          </a:effectLst>
        </p:spPr>
      </p:pic>
      <p:grpSp>
        <p:nvGrpSpPr>
          <p:cNvPr id="53" name="Group 52"/>
          <p:cNvGrpSpPr/>
          <p:nvPr/>
        </p:nvGrpSpPr>
        <p:grpSpPr>
          <a:xfrm>
            <a:off x="8094487" y="2770008"/>
            <a:ext cx="518162" cy="417116"/>
            <a:chOff x="4974880" y="4982196"/>
            <a:chExt cx="772976" cy="726137"/>
          </a:xfrm>
        </p:grpSpPr>
        <p:sp>
          <p:nvSpPr>
            <p:cNvPr id="54" name="Chevron 53"/>
            <p:cNvSpPr/>
            <p:nvPr/>
          </p:nvSpPr>
          <p:spPr>
            <a:xfrm rot="10800000">
              <a:off x="4974880" y="4982196"/>
              <a:ext cx="772976" cy="726137"/>
            </a:xfrm>
            <a:prstGeom prst="chevron">
              <a:avLst/>
            </a:prstGeom>
            <a:solidFill>
              <a:srgbClr val="C3151C"/>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D" sz="1050">
                <a:solidFill>
                  <a:srgbClr val="000000"/>
                </a:solidFill>
                <a:latin typeface="Cambria" panose="02040503050406030204" pitchFamily="18" charset="0"/>
              </a:endParaRPr>
            </a:p>
          </p:txBody>
        </p:sp>
        <p:sp>
          <p:nvSpPr>
            <p:cNvPr id="55" name="TextBox 54"/>
            <p:cNvSpPr txBox="1"/>
            <p:nvPr/>
          </p:nvSpPr>
          <p:spPr>
            <a:xfrm>
              <a:off x="5105623" y="5093825"/>
              <a:ext cx="395043" cy="442030"/>
            </a:xfrm>
            <a:prstGeom prst="rect">
              <a:avLst/>
            </a:prstGeom>
            <a:noFill/>
          </p:spPr>
          <p:txBody>
            <a:bodyPr wrap="none" rtlCol="0">
              <a:spAutoFit/>
            </a:bodyPr>
            <a:lstStyle/>
            <a:p>
              <a:r>
                <a:rPr lang="en-ID" sz="1050" b="1" dirty="0">
                  <a:solidFill>
                    <a:prstClr val="white"/>
                  </a:solidFill>
                  <a:latin typeface="Cambria" panose="02040503050406030204" pitchFamily="18" charset="0"/>
                </a:rPr>
                <a:t>6</a:t>
              </a:r>
            </a:p>
          </p:txBody>
        </p:sp>
      </p:grpSp>
      <p:pic>
        <p:nvPicPr>
          <p:cNvPr id="63" name="Graphic 62">
            <a:extLst>
              <a:ext uri="{FF2B5EF4-FFF2-40B4-BE49-F238E27FC236}">
                <a16:creationId xmlns:a16="http://schemas.microsoft.com/office/drawing/2014/main" id="{2EA73AE8-9A44-4D3D-9B67-88440482518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67171" y="2412477"/>
            <a:ext cx="1539248" cy="1223016"/>
          </a:xfrm>
          <a:prstGeom prst="rect">
            <a:avLst/>
          </a:prstGeom>
          <a:effectLst>
            <a:outerShdw blurRad="50800" dist="38100" dir="2700000" algn="tl" rotWithShape="0">
              <a:prstClr val="black">
                <a:alpha val="40000"/>
              </a:prstClr>
            </a:outerShdw>
          </a:effectLst>
        </p:spPr>
      </p:pic>
      <p:sp>
        <p:nvSpPr>
          <p:cNvPr id="70" name="Rectangle 69">
            <a:extLst>
              <a:ext uri="{FF2B5EF4-FFF2-40B4-BE49-F238E27FC236}">
                <a16:creationId xmlns:a16="http://schemas.microsoft.com/office/drawing/2014/main" id="{7D2184D5-F986-445B-9A7C-62308D7994DE}"/>
              </a:ext>
            </a:extLst>
          </p:cNvPr>
          <p:cNvSpPr/>
          <p:nvPr/>
        </p:nvSpPr>
        <p:spPr>
          <a:xfrm>
            <a:off x="9677031" y="4153760"/>
            <a:ext cx="219668" cy="4447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latin typeface="Calibri" panose="020F0502020204030204"/>
            </a:endParaRPr>
          </a:p>
        </p:txBody>
      </p:sp>
      <p:pic>
        <p:nvPicPr>
          <p:cNvPr id="3" name="Graphic 2">
            <a:extLst>
              <a:ext uri="{FF2B5EF4-FFF2-40B4-BE49-F238E27FC236}">
                <a16:creationId xmlns:a16="http://schemas.microsoft.com/office/drawing/2014/main" id="{F21B3D72-A287-46E9-B726-9D76DCE71FD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16872" y="4828032"/>
            <a:ext cx="1489473" cy="1082180"/>
          </a:xfrm>
          <a:prstGeom prst="rect">
            <a:avLst/>
          </a:prstGeom>
          <a:effectLst>
            <a:outerShdw blurRad="50800" dist="38100" dir="2700000" algn="tl" rotWithShape="0">
              <a:prstClr val="black">
                <a:alpha val="40000"/>
              </a:prstClr>
            </a:outerShdw>
          </a:effectLst>
        </p:spPr>
      </p:pic>
      <p:grpSp>
        <p:nvGrpSpPr>
          <p:cNvPr id="56" name="Grup 9">
            <a:extLst>
              <a:ext uri="{FF2B5EF4-FFF2-40B4-BE49-F238E27FC236}">
                <a16:creationId xmlns:a16="http://schemas.microsoft.com/office/drawing/2014/main" id="{27E535D0-E9E2-4402-9B8D-DA7A9B359983}"/>
              </a:ext>
            </a:extLst>
          </p:cNvPr>
          <p:cNvGrpSpPr/>
          <p:nvPr/>
        </p:nvGrpSpPr>
        <p:grpSpPr>
          <a:xfrm>
            <a:off x="588854" y="941155"/>
            <a:ext cx="2460259" cy="685800"/>
            <a:chOff x="365760" y="2129246"/>
            <a:chExt cx="3161211" cy="914400"/>
          </a:xfrm>
        </p:grpSpPr>
        <p:sp>
          <p:nvSpPr>
            <p:cNvPr id="66" name="Persegi panjang 10">
              <a:extLst>
                <a:ext uri="{FF2B5EF4-FFF2-40B4-BE49-F238E27FC236}">
                  <a16:creationId xmlns:a16="http://schemas.microsoft.com/office/drawing/2014/main" id="{F7BFDD22-ED8F-470E-B20D-1C79ED48CD7A}"/>
                </a:ext>
              </a:extLst>
            </p:cNvPr>
            <p:cNvSpPr/>
            <p:nvPr/>
          </p:nvSpPr>
          <p:spPr>
            <a:xfrm>
              <a:off x="1031966" y="2194559"/>
              <a:ext cx="2495005" cy="796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white"/>
                  </a:solidFill>
                  <a:latin typeface="Cambria" panose="02040503050406030204" pitchFamily="18" charset="0"/>
                  <a:ea typeface="Cambria" panose="02040503050406030204" pitchFamily="18" charset="0"/>
                </a:rPr>
                <a:t>WEBSITE BPS</a:t>
              </a:r>
            </a:p>
          </p:txBody>
        </p:sp>
        <p:sp>
          <p:nvSpPr>
            <p:cNvPr id="67" name="Oval 66">
              <a:extLst>
                <a:ext uri="{FF2B5EF4-FFF2-40B4-BE49-F238E27FC236}">
                  <a16:creationId xmlns:a16="http://schemas.microsoft.com/office/drawing/2014/main" id="{68CFAD9B-154F-467E-8890-B468DC6B2D24}"/>
                </a:ext>
              </a:extLst>
            </p:cNvPr>
            <p:cNvSpPr/>
            <p:nvPr/>
          </p:nvSpPr>
          <p:spPr>
            <a:xfrm>
              <a:off x="365760" y="2129246"/>
              <a:ext cx="888274" cy="9144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prstClr val="white"/>
                  </a:solidFill>
                  <a:latin typeface="Cambria" panose="02040503050406030204" pitchFamily="18" charset="0"/>
                  <a:ea typeface="Cambria" panose="02040503050406030204" pitchFamily="18" charset="0"/>
                </a:rPr>
                <a:t>6</a:t>
              </a:r>
            </a:p>
          </p:txBody>
        </p:sp>
      </p:grpSp>
    </p:spTree>
    <p:extLst>
      <p:ext uri="{BB962C8B-B14F-4D97-AF65-F5344CB8AC3E}">
        <p14:creationId xmlns:p14="http://schemas.microsoft.com/office/powerpoint/2010/main" val="2286097910"/>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p:nvPr/>
        </p:nvSpPr>
        <p:spPr>
          <a:xfrm>
            <a:off x="8719546" y="1971821"/>
            <a:ext cx="1421441" cy="1421441"/>
          </a:xfrm>
          <a:prstGeom prst="ellipse">
            <a:avLst/>
          </a:prstGeom>
          <a:solidFill>
            <a:srgbClr val="025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Oval 18"/>
          <p:cNvSpPr/>
          <p:nvPr/>
        </p:nvSpPr>
        <p:spPr>
          <a:xfrm>
            <a:off x="6472408" y="1971821"/>
            <a:ext cx="1421441" cy="1421441"/>
          </a:xfrm>
          <a:prstGeom prst="ellipse">
            <a:avLst/>
          </a:prstGeom>
          <a:solidFill>
            <a:srgbClr val="025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Oval 17"/>
          <p:cNvSpPr/>
          <p:nvPr/>
        </p:nvSpPr>
        <p:spPr>
          <a:xfrm>
            <a:off x="4259568" y="1971821"/>
            <a:ext cx="1421441" cy="1421441"/>
          </a:xfrm>
          <a:prstGeom prst="ellipse">
            <a:avLst/>
          </a:prstGeom>
          <a:solidFill>
            <a:srgbClr val="025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Oval 8"/>
          <p:cNvSpPr/>
          <p:nvPr/>
        </p:nvSpPr>
        <p:spPr>
          <a:xfrm>
            <a:off x="2046821" y="1971821"/>
            <a:ext cx="1421441" cy="1421441"/>
          </a:xfrm>
          <a:prstGeom prst="ellipse">
            <a:avLst/>
          </a:prstGeom>
          <a:solidFill>
            <a:srgbClr val="025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ampungan Teks 2"/>
          <p:cNvSpPr txBox="1">
            <a:spLocks/>
          </p:cNvSpPr>
          <p:nvPr/>
        </p:nvSpPr>
        <p:spPr>
          <a:xfrm>
            <a:off x="1971212" y="3945999"/>
            <a:ext cx="1572656" cy="1325084"/>
          </a:xfrm>
          <a:prstGeom prst="rect">
            <a:avLst/>
          </a:prstGeom>
        </p:spPr>
        <p:txBody>
          <a:bodyPr/>
          <a:lstStyle>
            <a:lvl1pPr marL="341651" indent="-341651" algn="l" rtl="0" eaLnBrk="0" fontAlgn="base" hangingPunct="0">
              <a:spcBef>
                <a:spcPct val="20000"/>
              </a:spcBef>
              <a:spcAft>
                <a:spcPct val="0"/>
              </a:spcAft>
              <a:buChar char="•"/>
              <a:defRPr sz="3114">
                <a:solidFill>
                  <a:schemeClr val="tx1"/>
                </a:solidFill>
                <a:latin typeface="+mn-lt"/>
                <a:ea typeface="+mn-ea"/>
                <a:cs typeface="+mn-cs"/>
              </a:defRPr>
            </a:lvl1pPr>
            <a:lvl2pPr marL="742909" indent="-284951" algn="l" rtl="0" eaLnBrk="0" fontAlgn="base" hangingPunct="0">
              <a:spcBef>
                <a:spcPct val="20000"/>
              </a:spcBef>
              <a:spcAft>
                <a:spcPct val="0"/>
              </a:spcAft>
              <a:buChar char="–"/>
              <a:defRPr sz="2747">
                <a:solidFill>
                  <a:schemeClr val="tx1"/>
                </a:solidFill>
                <a:latin typeface="+mn-lt"/>
              </a:defRPr>
            </a:lvl2pPr>
            <a:lvl3pPr marL="1142712" indent="-228252" algn="l" rtl="0" eaLnBrk="0" fontAlgn="base" hangingPunct="0">
              <a:spcBef>
                <a:spcPct val="20000"/>
              </a:spcBef>
              <a:spcAft>
                <a:spcPct val="0"/>
              </a:spcAft>
              <a:buChar char="•"/>
              <a:defRPr sz="2381">
                <a:solidFill>
                  <a:schemeClr val="tx1"/>
                </a:solidFill>
                <a:latin typeface="+mn-lt"/>
              </a:defRPr>
            </a:lvl3pPr>
            <a:lvl4pPr marL="1599216" indent="-228252" algn="l" rtl="0" eaLnBrk="0" fontAlgn="base" hangingPunct="0">
              <a:spcBef>
                <a:spcPct val="20000"/>
              </a:spcBef>
              <a:spcAft>
                <a:spcPct val="0"/>
              </a:spcAft>
              <a:buChar char="–"/>
              <a:defRPr sz="1923">
                <a:solidFill>
                  <a:schemeClr val="tx1"/>
                </a:solidFill>
                <a:latin typeface="+mn-lt"/>
              </a:defRPr>
            </a:lvl4pPr>
            <a:lvl5pPr marL="2057173" indent="-228252" algn="l" rtl="0" eaLnBrk="0" fontAlgn="base" hangingPunct="0">
              <a:spcBef>
                <a:spcPct val="20000"/>
              </a:spcBef>
              <a:spcAft>
                <a:spcPct val="0"/>
              </a:spcAft>
              <a:buChar char="»"/>
              <a:defRPr sz="1923">
                <a:solidFill>
                  <a:schemeClr val="tx1"/>
                </a:solidFill>
                <a:latin typeface="+mn-lt"/>
              </a:defRPr>
            </a:lvl5pPr>
            <a:lvl6pPr marL="2514505" indent="-228591" algn="l" rtl="0" eaLnBrk="1" fontAlgn="base" hangingPunct="1">
              <a:spcBef>
                <a:spcPct val="20000"/>
              </a:spcBef>
              <a:spcAft>
                <a:spcPct val="0"/>
              </a:spcAft>
              <a:buChar char="»"/>
              <a:defRPr sz="2000">
                <a:solidFill>
                  <a:schemeClr val="tx1"/>
                </a:solidFill>
                <a:latin typeface="+mn-lt"/>
              </a:defRPr>
            </a:lvl6pPr>
            <a:lvl7pPr marL="2971687" indent="-228591" algn="l" rtl="0" eaLnBrk="1" fontAlgn="base" hangingPunct="1">
              <a:spcBef>
                <a:spcPct val="20000"/>
              </a:spcBef>
              <a:spcAft>
                <a:spcPct val="0"/>
              </a:spcAft>
              <a:buChar char="»"/>
              <a:defRPr sz="2000">
                <a:solidFill>
                  <a:schemeClr val="tx1"/>
                </a:solidFill>
                <a:latin typeface="+mn-lt"/>
              </a:defRPr>
            </a:lvl7pPr>
            <a:lvl8pPr marL="3428870" indent="-228591" algn="l" rtl="0" eaLnBrk="1" fontAlgn="base" hangingPunct="1">
              <a:spcBef>
                <a:spcPct val="20000"/>
              </a:spcBef>
              <a:spcAft>
                <a:spcPct val="0"/>
              </a:spcAft>
              <a:buChar char="»"/>
              <a:defRPr sz="2000">
                <a:solidFill>
                  <a:schemeClr val="tx1"/>
                </a:solidFill>
                <a:latin typeface="+mn-lt"/>
              </a:defRPr>
            </a:lvl8pPr>
            <a:lvl9pPr marL="3886053" indent="-228591" algn="l" rtl="0" eaLnBrk="1" fontAlgn="base" hangingPunct="1">
              <a:spcBef>
                <a:spcPct val="20000"/>
              </a:spcBef>
              <a:spcAft>
                <a:spcPct val="0"/>
              </a:spcAft>
              <a:buChar char="»"/>
              <a:defRPr sz="2000">
                <a:solidFill>
                  <a:schemeClr val="tx1"/>
                </a:solidFill>
                <a:latin typeface="+mn-lt"/>
              </a:defRPr>
            </a:lvl9pPr>
          </a:lstStyle>
          <a:p>
            <a:pPr marL="0" algn="ctr">
              <a:spcBef>
                <a:spcPts val="0"/>
              </a:spcBef>
              <a:spcAft>
                <a:spcPts val="0"/>
              </a:spcAft>
              <a:buNone/>
            </a:pPr>
            <a:r>
              <a:rPr lang="id-ID" sz="1400" kern="0" dirty="0">
                <a:solidFill>
                  <a:srgbClr val="000000"/>
                </a:solidFill>
                <a:latin typeface="Cambria" panose="02040503050406030204" pitchFamily="18" charset="0"/>
              </a:rPr>
              <a:t>Mau menjadi responden dan memberikan datanya apabila diminta</a:t>
            </a:r>
            <a:endParaRPr lang="en-US" sz="1400" kern="0" dirty="0">
              <a:solidFill>
                <a:srgbClr val="000000"/>
              </a:solidFill>
              <a:latin typeface="Cambria" panose="02040503050406030204" pitchFamily="18" charset="0"/>
            </a:endParaRPr>
          </a:p>
        </p:txBody>
      </p:sp>
      <p:sp>
        <p:nvSpPr>
          <p:cNvPr id="7" name="Tampungan Teks 3"/>
          <p:cNvSpPr txBox="1">
            <a:spLocks/>
          </p:cNvSpPr>
          <p:nvPr/>
        </p:nvSpPr>
        <p:spPr>
          <a:xfrm>
            <a:off x="3993228" y="3946000"/>
            <a:ext cx="1954121" cy="1622623"/>
          </a:xfrm>
          <a:prstGeom prst="rect">
            <a:avLst/>
          </a:prstGeom>
        </p:spPr>
        <p:txBody>
          <a:bodyPr/>
          <a:lstStyle>
            <a:lvl1pPr marL="341651" indent="-341651" algn="l" rtl="0" eaLnBrk="0" fontAlgn="base" hangingPunct="0">
              <a:spcBef>
                <a:spcPct val="20000"/>
              </a:spcBef>
              <a:spcAft>
                <a:spcPct val="0"/>
              </a:spcAft>
              <a:buChar char="•"/>
              <a:defRPr sz="3114">
                <a:solidFill>
                  <a:schemeClr val="tx1"/>
                </a:solidFill>
                <a:latin typeface="+mn-lt"/>
                <a:ea typeface="+mn-ea"/>
                <a:cs typeface="+mn-cs"/>
              </a:defRPr>
            </a:lvl1pPr>
            <a:lvl2pPr marL="742909" indent="-284951" algn="l" rtl="0" eaLnBrk="0" fontAlgn="base" hangingPunct="0">
              <a:spcBef>
                <a:spcPct val="20000"/>
              </a:spcBef>
              <a:spcAft>
                <a:spcPct val="0"/>
              </a:spcAft>
              <a:buChar char="–"/>
              <a:defRPr sz="2747">
                <a:solidFill>
                  <a:schemeClr val="tx1"/>
                </a:solidFill>
                <a:latin typeface="+mn-lt"/>
              </a:defRPr>
            </a:lvl2pPr>
            <a:lvl3pPr marL="1142712" indent="-228252" algn="l" rtl="0" eaLnBrk="0" fontAlgn="base" hangingPunct="0">
              <a:spcBef>
                <a:spcPct val="20000"/>
              </a:spcBef>
              <a:spcAft>
                <a:spcPct val="0"/>
              </a:spcAft>
              <a:buChar char="•"/>
              <a:defRPr sz="2381">
                <a:solidFill>
                  <a:schemeClr val="tx1"/>
                </a:solidFill>
                <a:latin typeface="+mn-lt"/>
              </a:defRPr>
            </a:lvl3pPr>
            <a:lvl4pPr marL="1599216" indent="-228252" algn="l" rtl="0" eaLnBrk="0" fontAlgn="base" hangingPunct="0">
              <a:spcBef>
                <a:spcPct val="20000"/>
              </a:spcBef>
              <a:spcAft>
                <a:spcPct val="0"/>
              </a:spcAft>
              <a:buChar char="–"/>
              <a:defRPr sz="1923">
                <a:solidFill>
                  <a:schemeClr val="tx1"/>
                </a:solidFill>
                <a:latin typeface="+mn-lt"/>
              </a:defRPr>
            </a:lvl4pPr>
            <a:lvl5pPr marL="2057173" indent="-228252" algn="l" rtl="0" eaLnBrk="0" fontAlgn="base" hangingPunct="0">
              <a:spcBef>
                <a:spcPct val="20000"/>
              </a:spcBef>
              <a:spcAft>
                <a:spcPct val="0"/>
              </a:spcAft>
              <a:buChar char="»"/>
              <a:defRPr sz="1923">
                <a:solidFill>
                  <a:schemeClr val="tx1"/>
                </a:solidFill>
                <a:latin typeface="+mn-lt"/>
              </a:defRPr>
            </a:lvl5pPr>
            <a:lvl6pPr marL="2514505" indent="-228591" algn="l" rtl="0" eaLnBrk="1" fontAlgn="base" hangingPunct="1">
              <a:spcBef>
                <a:spcPct val="20000"/>
              </a:spcBef>
              <a:spcAft>
                <a:spcPct val="0"/>
              </a:spcAft>
              <a:buChar char="»"/>
              <a:defRPr sz="2000">
                <a:solidFill>
                  <a:schemeClr val="tx1"/>
                </a:solidFill>
                <a:latin typeface="+mn-lt"/>
              </a:defRPr>
            </a:lvl6pPr>
            <a:lvl7pPr marL="2971687" indent="-228591" algn="l" rtl="0" eaLnBrk="1" fontAlgn="base" hangingPunct="1">
              <a:spcBef>
                <a:spcPct val="20000"/>
              </a:spcBef>
              <a:spcAft>
                <a:spcPct val="0"/>
              </a:spcAft>
              <a:buChar char="»"/>
              <a:defRPr sz="2000">
                <a:solidFill>
                  <a:schemeClr val="tx1"/>
                </a:solidFill>
                <a:latin typeface="+mn-lt"/>
              </a:defRPr>
            </a:lvl7pPr>
            <a:lvl8pPr marL="3428870" indent="-228591" algn="l" rtl="0" eaLnBrk="1" fontAlgn="base" hangingPunct="1">
              <a:spcBef>
                <a:spcPct val="20000"/>
              </a:spcBef>
              <a:spcAft>
                <a:spcPct val="0"/>
              </a:spcAft>
              <a:buChar char="»"/>
              <a:defRPr sz="2000">
                <a:solidFill>
                  <a:schemeClr val="tx1"/>
                </a:solidFill>
                <a:latin typeface="+mn-lt"/>
              </a:defRPr>
            </a:lvl8pPr>
            <a:lvl9pPr marL="3886053" indent="-228591" algn="l" rtl="0" eaLnBrk="1" fontAlgn="base" hangingPunct="1">
              <a:spcBef>
                <a:spcPct val="20000"/>
              </a:spcBef>
              <a:spcAft>
                <a:spcPct val="0"/>
              </a:spcAft>
              <a:buChar char="»"/>
              <a:defRPr sz="2000">
                <a:solidFill>
                  <a:schemeClr val="tx1"/>
                </a:solidFill>
                <a:latin typeface="+mn-lt"/>
              </a:defRPr>
            </a:lvl9pPr>
          </a:lstStyle>
          <a:p>
            <a:pPr marL="0" algn="ctr">
              <a:spcBef>
                <a:spcPts val="0"/>
              </a:spcBef>
              <a:spcAft>
                <a:spcPts val="0"/>
              </a:spcAft>
              <a:buNone/>
            </a:pPr>
            <a:r>
              <a:rPr lang="en-US" sz="1400" kern="0" dirty="0" err="1">
                <a:solidFill>
                  <a:srgbClr val="000000"/>
                </a:solidFill>
                <a:latin typeface="Cambria" panose="02040503050406030204" pitchFamily="18" charset="0"/>
              </a:rPr>
              <a:t>Peningkatan</a:t>
            </a:r>
            <a:r>
              <a:rPr lang="en-US" sz="1400" kern="0" dirty="0">
                <a:solidFill>
                  <a:srgbClr val="000000"/>
                </a:solidFill>
                <a:latin typeface="Cambria" panose="02040503050406030204" pitchFamily="18" charset="0"/>
              </a:rPr>
              <a:t> </a:t>
            </a:r>
            <a:r>
              <a:rPr lang="id-ID" sz="1400" kern="0" dirty="0">
                <a:solidFill>
                  <a:srgbClr val="000000"/>
                </a:solidFill>
                <a:latin typeface="Cambria" panose="02040503050406030204" pitchFamily="18" charset="0"/>
              </a:rPr>
              <a:t>kualitas data registrasi dapat diperoleh jika masyarakat aktif melaporkan perubahan data kepada dinas terkait</a:t>
            </a:r>
            <a:endParaRPr lang="en-US" sz="1400" kern="0" dirty="0">
              <a:solidFill>
                <a:srgbClr val="000000"/>
              </a:solidFill>
              <a:latin typeface="Cambria" panose="02040503050406030204" pitchFamily="18" charset="0"/>
            </a:endParaRPr>
          </a:p>
        </p:txBody>
      </p:sp>
      <p:sp>
        <p:nvSpPr>
          <p:cNvPr id="8" name="Tampungan Teks 4"/>
          <p:cNvSpPr txBox="1">
            <a:spLocks/>
          </p:cNvSpPr>
          <p:nvPr/>
        </p:nvSpPr>
        <p:spPr>
          <a:xfrm>
            <a:off x="8421383" y="3945999"/>
            <a:ext cx="2017764" cy="1004416"/>
          </a:xfrm>
          <a:prstGeom prst="rect">
            <a:avLst/>
          </a:prstGeom>
        </p:spPr>
        <p:txBody>
          <a:bodyPr/>
          <a:lstStyle>
            <a:lvl1pPr marL="341651" indent="-341651" algn="l" rtl="0" eaLnBrk="0" fontAlgn="base" hangingPunct="0">
              <a:spcBef>
                <a:spcPct val="20000"/>
              </a:spcBef>
              <a:spcAft>
                <a:spcPct val="0"/>
              </a:spcAft>
              <a:buChar char="•"/>
              <a:defRPr sz="3114">
                <a:solidFill>
                  <a:schemeClr val="tx1"/>
                </a:solidFill>
                <a:latin typeface="+mn-lt"/>
                <a:ea typeface="+mn-ea"/>
                <a:cs typeface="+mn-cs"/>
              </a:defRPr>
            </a:lvl1pPr>
            <a:lvl2pPr marL="742909" indent="-284951" algn="l" rtl="0" eaLnBrk="0" fontAlgn="base" hangingPunct="0">
              <a:spcBef>
                <a:spcPct val="20000"/>
              </a:spcBef>
              <a:spcAft>
                <a:spcPct val="0"/>
              </a:spcAft>
              <a:buChar char="–"/>
              <a:defRPr sz="2747">
                <a:solidFill>
                  <a:schemeClr val="tx1"/>
                </a:solidFill>
                <a:latin typeface="+mn-lt"/>
              </a:defRPr>
            </a:lvl2pPr>
            <a:lvl3pPr marL="1142712" indent="-228252" algn="l" rtl="0" eaLnBrk="0" fontAlgn="base" hangingPunct="0">
              <a:spcBef>
                <a:spcPct val="20000"/>
              </a:spcBef>
              <a:spcAft>
                <a:spcPct val="0"/>
              </a:spcAft>
              <a:buChar char="•"/>
              <a:defRPr sz="2381">
                <a:solidFill>
                  <a:schemeClr val="tx1"/>
                </a:solidFill>
                <a:latin typeface="+mn-lt"/>
              </a:defRPr>
            </a:lvl3pPr>
            <a:lvl4pPr marL="1599216" indent="-228252" algn="l" rtl="0" eaLnBrk="0" fontAlgn="base" hangingPunct="0">
              <a:spcBef>
                <a:spcPct val="20000"/>
              </a:spcBef>
              <a:spcAft>
                <a:spcPct val="0"/>
              </a:spcAft>
              <a:buChar char="–"/>
              <a:defRPr sz="1923">
                <a:solidFill>
                  <a:schemeClr val="tx1"/>
                </a:solidFill>
                <a:latin typeface="+mn-lt"/>
              </a:defRPr>
            </a:lvl4pPr>
            <a:lvl5pPr marL="2057173" indent="-228252" algn="l" rtl="0" eaLnBrk="0" fontAlgn="base" hangingPunct="0">
              <a:spcBef>
                <a:spcPct val="20000"/>
              </a:spcBef>
              <a:spcAft>
                <a:spcPct val="0"/>
              </a:spcAft>
              <a:buChar char="»"/>
              <a:defRPr sz="1923">
                <a:solidFill>
                  <a:schemeClr val="tx1"/>
                </a:solidFill>
                <a:latin typeface="+mn-lt"/>
              </a:defRPr>
            </a:lvl5pPr>
            <a:lvl6pPr marL="2514505" indent="-228591" algn="l" rtl="0" eaLnBrk="1" fontAlgn="base" hangingPunct="1">
              <a:spcBef>
                <a:spcPct val="20000"/>
              </a:spcBef>
              <a:spcAft>
                <a:spcPct val="0"/>
              </a:spcAft>
              <a:buChar char="»"/>
              <a:defRPr sz="2000">
                <a:solidFill>
                  <a:schemeClr val="tx1"/>
                </a:solidFill>
                <a:latin typeface="+mn-lt"/>
              </a:defRPr>
            </a:lvl6pPr>
            <a:lvl7pPr marL="2971687" indent="-228591" algn="l" rtl="0" eaLnBrk="1" fontAlgn="base" hangingPunct="1">
              <a:spcBef>
                <a:spcPct val="20000"/>
              </a:spcBef>
              <a:spcAft>
                <a:spcPct val="0"/>
              </a:spcAft>
              <a:buChar char="»"/>
              <a:defRPr sz="2000">
                <a:solidFill>
                  <a:schemeClr val="tx1"/>
                </a:solidFill>
                <a:latin typeface="+mn-lt"/>
              </a:defRPr>
            </a:lvl7pPr>
            <a:lvl8pPr marL="3428870" indent="-228591" algn="l" rtl="0" eaLnBrk="1" fontAlgn="base" hangingPunct="1">
              <a:spcBef>
                <a:spcPct val="20000"/>
              </a:spcBef>
              <a:spcAft>
                <a:spcPct val="0"/>
              </a:spcAft>
              <a:buChar char="»"/>
              <a:defRPr sz="2000">
                <a:solidFill>
                  <a:schemeClr val="tx1"/>
                </a:solidFill>
                <a:latin typeface="+mn-lt"/>
              </a:defRPr>
            </a:lvl8pPr>
            <a:lvl9pPr marL="3886053" indent="-228591" algn="l" rtl="0" eaLnBrk="1" fontAlgn="base" hangingPunct="1">
              <a:spcBef>
                <a:spcPct val="20000"/>
              </a:spcBef>
              <a:spcAft>
                <a:spcPct val="0"/>
              </a:spcAft>
              <a:buChar char="»"/>
              <a:defRPr sz="2000">
                <a:solidFill>
                  <a:schemeClr val="tx1"/>
                </a:solidFill>
                <a:latin typeface="+mn-lt"/>
              </a:defRPr>
            </a:lvl9pPr>
          </a:lstStyle>
          <a:p>
            <a:pPr marL="0" algn="ctr">
              <a:spcBef>
                <a:spcPts val="0"/>
              </a:spcBef>
              <a:spcAft>
                <a:spcPts val="0"/>
              </a:spcAft>
              <a:buNone/>
            </a:pPr>
            <a:r>
              <a:rPr lang="id-ID" sz="1400" kern="0" dirty="0">
                <a:solidFill>
                  <a:srgbClr val="000000"/>
                </a:solidFill>
                <a:latin typeface="Cambria" panose="02040503050406030204" pitchFamily="18" charset="0"/>
              </a:rPr>
              <a:t>Aktif </a:t>
            </a:r>
            <a:r>
              <a:rPr lang="id-ID" sz="1400" i="1" kern="0" dirty="0">
                <a:solidFill>
                  <a:srgbClr val="000000"/>
                </a:solidFill>
                <a:latin typeface="Cambria" panose="02040503050406030204" pitchFamily="18" charset="0"/>
              </a:rPr>
              <a:t>meng-update</a:t>
            </a:r>
            <a:r>
              <a:rPr lang="id-ID" sz="1400" kern="0" dirty="0">
                <a:solidFill>
                  <a:srgbClr val="000000"/>
                </a:solidFill>
                <a:latin typeface="Cambria" panose="02040503050406030204" pitchFamily="18" charset="0"/>
              </a:rPr>
              <a:t> data diri dalan Sensus Online SP2020 nanti</a:t>
            </a:r>
            <a:endParaRPr lang="en-US" sz="1400" kern="0" dirty="0">
              <a:solidFill>
                <a:srgbClr val="000000"/>
              </a:solidFill>
              <a:latin typeface="Cambria" panose="02040503050406030204" pitchFamily="18" charset="0"/>
            </a:endParaRPr>
          </a:p>
        </p:txBody>
      </p:sp>
      <p:sp>
        <p:nvSpPr>
          <p:cNvPr id="13" name="Bingkai 9"/>
          <p:cNvSpPr/>
          <p:nvPr/>
        </p:nvSpPr>
        <p:spPr>
          <a:xfrm>
            <a:off x="1971212" y="3531385"/>
            <a:ext cx="1572656" cy="299322"/>
          </a:xfrm>
          <a:prstGeom prst="frame">
            <a:avLst/>
          </a:prstGeom>
          <a:no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a:solidFill>
                  <a:srgbClr val="035D94"/>
                </a:solidFill>
                <a:latin typeface="Cambria" panose="02040503050406030204" pitchFamily="18" charset="0"/>
              </a:rPr>
              <a:t>Menjadi Responden</a:t>
            </a:r>
            <a:endParaRPr lang="en-US" sz="1400" b="1" dirty="0">
              <a:solidFill>
                <a:srgbClr val="035D94"/>
              </a:solidFill>
              <a:latin typeface="Cambria" panose="02040503050406030204" pitchFamily="18" charset="0"/>
            </a:endParaRPr>
          </a:p>
        </p:txBody>
      </p:sp>
      <p:sp>
        <p:nvSpPr>
          <p:cNvPr id="14" name="Bingkai 10"/>
          <p:cNvSpPr/>
          <p:nvPr/>
        </p:nvSpPr>
        <p:spPr>
          <a:xfrm>
            <a:off x="4120350" y="3531385"/>
            <a:ext cx="1699874" cy="299322"/>
          </a:xfrm>
          <a:prstGeom prst="frame">
            <a:avLst>
              <a:gd name="adj1" fmla="val 0"/>
            </a:avLst>
          </a:prstGeom>
          <a:no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a:solidFill>
                  <a:srgbClr val="035D94"/>
                </a:solidFill>
                <a:latin typeface="Cambria" panose="02040503050406030204" pitchFamily="18" charset="0"/>
              </a:rPr>
              <a:t>Aktif Melaporkan Data Diri </a:t>
            </a:r>
            <a:endParaRPr lang="en-US" sz="1400" b="1" dirty="0">
              <a:solidFill>
                <a:srgbClr val="035D94"/>
              </a:solidFill>
              <a:latin typeface="Cambria" panose="02040503050406030204" pitchFamily="18" charset="0"/>
            </a:endParaRPr>
          </a:p>
        </p:txBody>
      </p:sp>
      <p:sp>
        <p:nvSpPr>
          <p:cNvPr id="15" name="Bingkai 11"/>
          <p:cNvSpPr/>
          <p:nvPr/>
        </p:nvSpPr>
        <p:spPr>
          <a:xfrm>
            <a:off x="8505181" y="3531385"/>
            <a:ext cx="1850171" cy="299322"/>
          </a:xfrm>
          <a:prstGeom prst="frame">
            <a:avLst/>
          </a:prstGeom>
          <a:no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a:solidFill>
                  <a:srgbClr val="035D94"/>
                </a:solidFill>
                <a:latin typeface="Cambria" panose="02040503050406030204" pitchFamily="18" charset="0"/>
              </a:rPr>
              <a:t>Sensus Online</a:t>
            </a:r>
            <a:endParaRPr lang="en-ID" sz="1400" b="1" dirty="0">
              <a:solidFill>
                <a:srgbClr val="035D94"/>
              </a:solidFill>
              <a:latin typeface="Cambria" panose="02040503050406030204" pitchFamily="18" charset="0"/>
            </a:endParaRPr>
          </a:p>
          <a:p>
            <a:pPr algn="ctr"/>
            <a:r>
              <a:rPr lang="id-ID" sz="1400" b="1" dirty="0">
                <a:solidFill>
                  <a:srgbClr val="035D94"/>
                </a:solidFill>
                <a:latin typeface="Cambria" panose="02040503050406030204" pitchFamily="18" charset="0"/>
              </a:rPr>
              <a:t>SP2020</a:t>
            </a:r>
            <a:endParaRPr lang="en-US" sz="1400" b="1" dirty="0">
              <a:solidFill>
                <a:srgbClr val="035D94"/>
              </a:solidFill>
              <a:latin typeface="Cambria" panose="020405030504060302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9363" y="2280771"/>
            <a:ext cx="781848" cy="78184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9785" y="2299605"/>
            <a:ext cx="855513" cy="855513"/>
          </a:xfrm>
          <a:prstGeom prst="rect">
            <a:avLst/>
          </a:prstGeom>
        </p:spPr>
      </p:pic>
      <p:sp>
        <p:nvSpPr>
          <p:cNvPr id="12" name="Tampungan Teks 2"/>
          <p:cNvSpPr txBox="1">
            <a:spLocks/>
          </p:cNvSpPr>
          <p:nvPr/>
        </p:nvSpPr>
        <p:spPr>
          <a:xfrm>
            <a:off x="6138981" y="3945999"/>
            <a:ext cx="2088292" cy="1721556"/>
          </a:xfrm>
          <a:prstGeom prst="rect">
            <a:avLst/>
          </a:prstGeom>
        </p:spPr>
        <p:txBody>
          <a:bodyPr/>
          <a:lstStyle>
            <a:lvl1pPr marL="341651" indent="-341651" algn="l" rtl="0" eaLnBrk="0" fontAlgn="base" hangingPunct="0">
              <a:spcBef>
                <a:spcPct val="20000"/>
              </a:spcBef>
              <a:spcAft>
                <a:spcPct val="0"/>
              </a:spcAft>
              <a:buChar char="•"/>
              <a:defRPr sz="3114">
                <a:solidFill>
                  <a:schemeClr val="tx1"/>
                </a:solidFill>
                <a:latin typeface="+mn-lt"/>
                <a:ea typeface="+mn-ea"/>
                <a:cs typeface="+mn-cs"/>
              </a:defRPr>
            </a:lvl1pPr>
            <a:lvl2pPr marL="742909" indent="-284951" algn="l" rtl="0" eaLnBrk="0" fontAlgn="base" hangingPunct="0">
              <a:spcBef>
                <a:spcPct val="20000"/>
              </a:spcBef>
              <a:spcAft>
                <a:spcPct val="0"/>
              </a:spcAft>
              <a:buChar char="–"/>
              <a:defRPr sz="2747">
                <a:solidFill>
                  <a:schemeClr val="tx1"/>
                </a:solidFill>
                <a:latin typeface="+mn-lt"/>
              </a:defRPr>
            </a:lvl2pPr>
            <a:lvl3pPr marL="1142712" indent="-228252" algn="l" rtl="0" eaLnBrk="0" fontAlgn="base" hangingPunct="0">
              <a:spcBef>
                <a:spcPct val="20000"/>
              </a:spcBef>
              <a:spcAft>
                <a:spcPct val="0"/>
              </a:spcAft>
              <a:buChar char="•"/>
              <a:defRPr sz="2381">
                <a:solidFill>
                  <a:schemeClr val="tx1"/>
                </a:solidFill>
                <a:latin typeface="+mn-lt"/>
              </a:defRPr>
            </a:lvl3pPr>
            <a:lvl4pPr marL="1599216" indent="-228252" algn="l" rtl="0" eaLnBrk="0" fontAlgn="base" hangingPunct="0">
              <a:spcBef>
                <a:spcPct val="20000"/>
              </a:spcBef>
              <a:spcAft>
                <a:spcPct val="0"/>
              </a:spcAft>
              <a:buChar char="–"/>
              <a:defRPr sz="1923">
                <a:solidFill>
                  <a:schemeClr val="tx1"/>
                </a:solidFill>
                <a:latin typeface="+mn-lt"/>
              </a:defRPr>
            </a:lvl4pPr>
            <a:lvl5pPr marL="2057173" indent="-228252" algn="l" rtl="0" eaLnBrk="0" fontAlgn="base" hangingPunct="0">
              <a:spcBef>
                <a:spcPct val="20000"/>
              </a:spcBef>
              <a:spcAft>
                <a:spcPct val="0"/>
              </a:spcAft>
              <a:buChar char="»"/>
              <a:defRPr sz="1923">
                <a:solidFill>
                  <a:schemeClr val="tx1"/>
                </a:solidFill>
                <a:latin typeface="+mn-lt"/>
              </a:defRPr>
            </a:lvl5pPr>
            <a:lvl6pPr marL="2514505" indent="-228591" algn="l" rtl="0" eaLnBrk="1" fontAlgn="base" hangingPunct="1">
              <a:spcBef>
                <a:spcPct val="20000"/>
              </a:spcBef>
              <a:spcAft>
                <a:spcPct val="0"/>
              </a:spcAft>
              <a:buChar char="»"/>
              <a:defRPr sz="2000">
                <a:solidFill>
                  <a:schemeClr val="tx1"/>
                </a:solidFill>
                <a:latin typeface="+mn-lt"/>
              </a:defRPr>
            </a:lvl6pPr>
            <a:lvl7pPr marL="2971687" indent="-228591" algn="l" rtl="0" eaLnBrk="1" fontAlgn="base" hangingPunct="1">
              <a:spcBef>
                <a:spcPct val="20000"/>
              </a:spcBef>
              <a:spcAft>
                <a:spcPct val="0"/>
              </a:spcAft>
              <a:buChar char="»"/>
              <a:defRPr sz="2000">
                <a:solidFill>
                  <a:schemeClr val="tx1"/>
                </a:solidFill>
                <a:latin typeface="+mn-lt"/>
              </a:defRPr>
            </a:lvl7pPr>
            <a:lvl8pPr marL="3428870" indent="-228591" algn="l" rtl="0" eaLnBrk="1" fontAlgn="base" hangingPunct="1">
              <a:spcBef>
                <a:spcPct val="20000"/>
              </a:spcBef>
              <a:spcAft>
                <a:spcPct val="0"/>
              </a:spcAft>
              <a:buChar char="»"/>
              <a:defRPr sz="2000">
                <a:solidFill>
                  <a:schemeClr val="tx1"/>
                </a:solidFill>
                <a:latin typeface="+mn-lt"/>
              </a:defRPr>
            </a:lvl8pPr>
            <a:lvl9pPr marL="3886053" indent="-228591" algn="l" rtl="0" eaLnBrk="1" fontAlgn="base" hangingPunct="1">
              <a:spcBef>
                <a:spcPct val="20000"/>
              </a:spcBef>
              <a:spcAft>
                <a:spcPct val="0"/>
              </a:spcAft>
              <a:buChar char="»"/>
              <a:defRPr sz="2000">
                <a:solidFill>
                  <a:schemeClr val="tx1"/>
                </a:solidFill>
                <a:latin typeface="+mn-lt"/>
              </a:defRPr>
            </a:lvl9pPr>
          </a:lstStyle>
          <a:p>
            <a:pPr marL="0" algn="ctr">
              <a:spcBef>
                <a:spcPts val="0"/>
              </a:spcBef>
              <a:spcAft>
                <a:spcPts val="0"/>
              </a:spcAft>
              <a:buNone/>
            </a:pPr>
            <a:r>
              <a:rPr lang="id-ID" sz="1400" kern="0" dirty="0">
                <a:solidFill>
                  <a:srgbClr val="000000"/>
                </a:solidFill>
                <a:latin typeface="Cambria" panose="02040503050406030204" pitchFamily="18" charset="0"/>
              </a:rPr>
              <a:t>Memberikan umpan balik (</a:t>
            </a:r>
            <a:r>
              <a:rPr lang="id-ID" sz="1400" i="1" kern="0" dirty="0">
                <a:solidFill>
                  <a:srgbClr val="000000"/>
                </a:solidFill>
                <a:latin typeface="Cambria" panose="02040503050406030204" pitchFamily="18" charset="0"/>
              </a:rPr>
              <a:t>feedback</a:t>
            </a:r>
            <a:r>
              <a:rPr lang="id-ID" sz="1400" kern="0" dirty="0">
                <a:solidFill>
                  <a:srgbClr val="000000"/>
                </a:solidFill>
                <a:latin typeface="Cambria" panose="02040503050406030204" pitchFamily="18" charset="0"/>
              </a:rPr>
              <a:t>) terhadap data statistik yang telah digunakan baik untuk Pendidikan/penelitian/</a:t>
            </a:r>
            <a:endParaRPr lang="en-ID" sz="1400" kern="0" dirty="0">
              <a:solidFill>
                <a:srgbClr val="000000"/>
              </a:solidFill>
              <a:latin typeface="Cambria" panose="02040503050406030204" pitchFamily="18" charset="0"/>
            </a:endParaRPr>
          </a:p>
          <a:p>
            <a:pPr marL="0" algn="ctr">
              <a:spcBef>
                <a:spcPts val="0"/>
              </a:spcBef>
              <a:spcAft>
                <a:spcPts val="0"/>
              </a:spcAft>
              <a:buNone/>
            </a:pPr>
            <a:r>
              <a:rPr lang="id-ID" sz="1400" kern="0" dirty="0">
                <a:solidFill>
                  <a:srgbClr val="000000"/>
                </a:solidFill>
                <a:latin typeface="Cambria" panose="02040503050406030204" pitchFamily="18" charset="0"/>
              </a:rPr>
              <a:t>pembangunan</a:t>
            </a:r>
            <a:endParaRPr lang="en-US" sz="1400" kern="0" dirty="0">
              <a:solidFill>
                <a:srgbClr val="000000"/>
              </a:solidFill>
              <a:latin typeface="Cambria" panose="02040503050406030204" pitchFamily="18" charset="0"/>
            </a:endParaRPr>
          </a:p>
        </p:txBody>
      </p:sp>
      <p:sp>
        <p:nvSpPr>
          <p:cNvPr id="16" name="Bingkai 9"/>
          <p:cNvSpPr/>
          <p:nvPr/>
        </p:nvSpPr>
        <p:spPr>
          <a:xfrm>
            <a:off x="6472408" y="3531385"/>
            <a:ext cx="1421441" cy="299322"/>
          </a:xfrm>
          <a:prstGeom prst="frame">
            <a:avLst>
              <a:gd name="adj1" fmla="val 0"/>
            </a:avLst>
          </a:prstGeom>
          <a:no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a:solidFill>
                  <a:srgbClr val="035D94"/>
                </a:solidFill>
                <a:latin typeface="Cambria" panose="02040503050406030204" pitchFamily="18" charset="0"/>
              </a:rPr>
              <a:t>Memberi Umpan Balik</a:t>
            </a:r>
            <a:endParaRPr lang="en-US" sz="1400" b="1" dirty="0">
              <a:solidFill>
                <a:srgbClr val="035D94"/>
              </a:solidFill>
              <a:latin typeface="Cambria" panose="02040503050406030204" pitchFamily="18"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4309" y="2184047"/>
            <a:ext cx="937636" cy="937636"/>
          </a:xfrm>
          <a:prstGeom prst="rect">
            <a:avLst/>
          </a:prstGeom>
        </p:spPr>
      </p:pic>
      <p:sp>
        <p:nvSpPr>
          <p:cNvPr id="17" name="TextBox 4"/>
          <p:cNvSpPr>
            <a:spLocks noChangeArrowheads="1"/>
          </p:cNvSpPr>
          <p:nvPr/>
        </p:nvSpPr>
        <p:spPr bwMode="auto">
          <a:xfrm>
            <a:off x="2148749" y="293089"/>
            <a:ext cx="7894505" cy="851970"/>
          </a:xfrm>
          <a:prstGeom prst="roundRect">
            <a:avLst>
              <a:gd name="adj" fmla="val 16667"/>
            </a:avLst>
          </a:prstGeom>
          <a:solidFill>
            <a:srgbClr val="C00000"/>
          </a:solidFill>
          <a:ln w="9525">
            <a:noFill/>
            <a:round/>
            <a:headEnd/>
            <a:tailEnd/>
          </a:ln>
        </p:spPr>
        <p:txBody>
          <a:bodyPr wrap="square" anchor="ctr">
            <a:noAutofit/>
          </a:bodyPr>
          <a:lstStyle/>
          <a:p>
            <a:pPr algn="ctr" fontAlgn="base">
              <a:spcBef>
                <a:spcPct val="0"/>
              </a:spcBef>
              <a:spcAft>
                <a:spcPct val="0"/>
              </a:spcAft>
            </a:pPr>
            <a:r>
              <a:rPr lang="id-ID" altLang="en-US" sz="2000" b="1" dirty="0">
                <a:solidFill>
                  <a:prstClr val="white"/>
                </a:solidFill>
                <a:latin typeface="Cambria" pitchFamily="18" charset="0"/>
                <a:cs typeface="Arial" pitchFamily="34" charset="0"/>
              </a:rPr>
              <a:t>Partisipasi Publik </a:t>
            </a:r>
            <a:r>
              <a:rPr lang="id-ID" altLang="en-US" sz="2000" dirty="0">
                <a:solidFill>
                  <a:prstClr val="white"/>
                </a:solidFill>
                <a:latin typeface="Cambria" pitchFamily="18" charset="0"/>
                <a:cs typeface="Arial" pitchFamily="34" charset="0"/>
              </a:rPr>
              <a:t>sebagai</a:t>
            </a:r>
            <a:r>
              <a:rPr lang="id-ID" altLang="en-US" sz="2000" b="1" dirty="0">
                <a:solidFill>
                  <a:prstClr val="white"/>
                </a:solidFill>
                <a:latin typeface="Cambria" pitchFamily="18" charset="0"/>
                <a:cs typeface="Arial" pitchFamily="34" charset="0"/>
              </a:rPr>
              <a:t> Masyarakat</a:t>
            </a:r>
            <a:endParaRPr lang="en-ID" altLang="en-US" sz="2000" b="1" dirty="0">
              <a:solidFill>
                <a:prstClr val="white"/>
              </a:solidFill>
              <a:latin typeface="Cambria" pitchFamily="18" charset="0"/>
              <a:cs typeface="Arial" pitchFamily="34" charset="0"/>
            </a:endParaRPr>
          </a:p>
          <a:p>
            <a:pPr algn="ctr" fontAlgn="base">
              <a:spcBef>
                <a:spcPct val="0"/>
              </a:spcBef>
              <a:spcAft>
                <a:spcPct val="0"/>
              </a:spcAft>
            </a:pPr>
            <a:r>
              <a:rPr lang="id-ID" altLang="en-US" sz="2000" dirty="0">
                <a:solidFill>
                  <a:prstClr val="white"/>
                </a:solidFill>
                <a:latin typeface="Cambria" pitchFamily="18" charset="0"/>
                <a:cs typeface="Arial" pitchFamily="34" charset="0"/>
              </a:rPr>
              <a:t>untuk</a:t>
            </a:r>
            <a:r>
              <a:rPr lang="id-ID" altLang="en-US" sz="2000" b="1" dirty="0">
                <a:solidFill>
                  <a:prstClr val="white"/>
                </a:solidFill>
                <a:latin typeface="Cambria" pitchFamily="18" charset="0"/>
                <a:cs typeface="Arial" pitchFamily="34" charset="0"/>
              </a:rPr>
              <a:t> Data Statistik </a:t>
            </a:r>
            <a:r>
              <a:rPr lang="id-ID" altLang="en-US" sz="2000" dirty="0">
                <a:solidFill>
                  <a:prstClr val="white"/>
                </a:solidFill>
                <a:latin typeface="Cambria" pitchFamily="18" charset="0"/>
                <a:cs typeface="Arial" pitchFamily="34" charset="0"/>
              </a:rPr>
              <a:t>yang</a:t>
            </a:r>
            <a:r>
              <a:rPr lang="id-ID" altLang="en-US" sz="2000" b="1" dirty="0">
                <a:solidFill>
                  <a:prstClr val="white"/>
                </a:solidFill>
                <a:latin typeface="Cambria" pitchFamily="18" charset="0"/>
                <a:cs typeface="Arial" pitchFamily="34" charset="0"/>
              </a:rPr>
              <a:t> Lebih Baik</a:t>
            </a:r>
          </a:p>
        </p:txBody>
      </p:sp>
      <p:pic>
        <p:nvPicPr>
          <p:cNvPr id="21" name="Picture 20"/>
          <p:cNvPicPr>
            <a:picLocks noChangeAspect="1"/>
          </p:cNvPicPr>
          <p:nvPr/>
        </p:nvPicPr>
        <p:blipFill>
          <a:blip r:embed="rId5" cstate="print">
            <a:biLevel thresh="75000"/>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750251" y="2265490"/>
            <a:ext cx="1360031" cy="708849"/>
          </a:xfrm>
          <a:prstGeom prst="rect">
            <a:avLst/>
          </a:prstGeom>
        </p:spPr>
      </p:pic>
    </p:spTree>
    <p:extLst>
      <p:ext uri="{BB962C8B-B14F-4D97-AF65-F5344CB8AC3E}">
        <p14:creationId xmlns:p14="http://schemas.microsoft.com/office/powerpoint/2010/main" val="1521453162"/>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14993A-9636-4EC1-8439-8ADFD72D698C}"/>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3970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Box 4"/>
          <p:cNvSpPr>
            <a:spLocks noChangeArrowheads="1"/>
          </p:cNvSpPr>
          <p:nvPr/>
        </p:nvSpPr>
        <p:spPr bwMode="auto">
          <a:xfrm>
            <a:off x="1933237" y="293090"/>
            <a:ext cx="8208552" cy="566001"/>
          </a:xfrm>
          <a:prstGeom prst="roundRect">
            <a:avLst>
              <a:gd name="adj" fmla="val 16667"/>
            </a:avLst>
          </a:prstGeom>
          <a:solidFill>
            <a:srgbClr val="C00000"/>
          </a:solidFill>
          <a:ln w="9525">
            <a:noFill/>
            <a:round/>
            <a:headEnd/>
            <a:tailEnd/>
          </a:ln>
        </p:spPr>
        <p:txBody>
          <a:bodyPr wrap="square" anchor="ctr">
            <a:noAutofit/>
          </a:bodyPr>
          <a:lstStyle/>
          <a:p>
            <a:pPr fontAlgn="base">
              <a:spcBef>
                <a:spcPct val="0"/>
              </a:spcBef>
              <a:spcAft>
                <a:spcPct val="0"/>
              </a:spcAft>
            </a:pPr>
            <a:r>
              <a:rPr lang="en-US" altLang="en-US" sz="1923" b="1" dirty="0">
                <a:solidFill>
                  <a:srgbClr val="FFFFFF"/>
                </a:solidFill>
                <a:latin typeface="Cambria" pitchFamily="18" charset="0"/>
                <a:cs typeface="Arial" pitchFamily="34" charset="0"/>
              </a:rPr>
              <a:t> </a:t>
            </a:r>
            <a:r>
              <a:rPr lang="id-ID" altLang="en-US" sz="1923" b="1" dirty="0">
                <a:solidFill>
                  <a:srgbClr val="FFFFFF"/>
                </a:solidFill>
                <a:latin typeface="Cambria" pitchFamily="18" charset="0"/>
                <a:cs typeface="Arial" pitchFamily="34" charset="0"/>
              </a:rPr>
              <a:t>Kondisi Data Saat Ini (1)</a:t>
            </a:r>
          </a:p>
        </p:txBody>
      </p:sp>
      <p:pic>
        <p:nvPicPr>
          <p:cNvPr id="3" name="Picture 2"/>
          <p:cNvPicPr>
            <a:picLocks noChangeAspect="1"/>
          </p:cNvPicPr>
          <p:nvPr/>
        </p:nvPicPr>
        <p:blipFill rotWithShape="1">
          <a:blip r:embed="rId2"/>
          <a:srcRect r="28468"/>
          <a:stretch/>
        </p:blipFill>
        <p:spPr>
          <a:xfrm>
            <a:off x="7218149" y="371681"/>
            <a:ext cx="3449852" cy="3706642"/>
          </a:xfrm>
          <a:prstGeom prst="rect">
            <a:avLst/>
          </a:prstGeom>
        </p:spPr>
      </p:pic>
      <p:sp>
        <p:nvSpPr>
          <p:cNvPr id="5" name="object 6"/>
          <p:cNvSpPr txBox="1"/>
          <p:nvPr/>
        </p:nvSpPr>
        <p:spPr>
          <a:xfrm>
            <a:off x="2701298" y="1126994"/>
            <a:ext cx="4036409" cy="290657"/>
          </a:xfrm>
          <a:prstGeom prst="rect">
            <a:avLst/>
          </a:prstGeom>
        </p:spPr>
        <p:txBody>
          <a:bodyPr vert="horz" wrap="square" lIns="0" tIns="9525" rIns="0" bIns="0" rtlCol="0">
            <a:spAutoFit/>
          </a:bodyPr>
          <a:lstStyle/>
          <a:p>
            <a:pPr marL="9049" marR="3810" indent="-476">
              <a:lnSpc>
                <a:spcPct val="110000"/>
              </a:lnSpc>
              <a:spcBef>
                <a:spcPts val="75"/>
              </a:spcBef>
            </a:pPr>
            <a:r>
              <a:rPr lang="id-ID" b="1" dirty="0">
                <a:solidFill>
                  <a:srgbClr val="000000"/>
                </a:solidFill>
                <a:latin typeface="Cambria" panose="02040503050406030204" pitchFamily="18" charset="0"/>
                <a:cs typeface="Calibri"/>
              </a:rPr>
              <a:t>Sulitnya</a:t>
            </a:r>
            <a:r>
              <a:rPr lang="id-ID" dirty="0">
                <a:solidFill>
                  <a:srgbClr val="000000"/>
                </a:solidFill>
                <a:latin typeface="Cambria" panose="02040503050406030204" pitchFamily="18" charset="0"/>
                <a:cs typeface="Calibri"/>
              </a:rPr>
              <a:t> mencari data pemerintah</a:t>
            </a:r>
            <a:endParaRPr dirty="0">
              <a:solidFill>
                <a:srgbClr val="000000"/>
              </a:solidFill>
              <a:latin typeface="Cambria" panose="02040503050406030204" pitchFamily="18" charset="0"/>
              <a:cs typeface="Calibri"/>
            </a:endParaRPr>
          </a:p>
        </p:txBody>
      </p:sp>
      <p:sp>
        <p:nvSpPr>
          <p:cNvPr id="6" name="円/楕円 9"/>
          <p:cNvSpPr/>
          <p:nvPr/>
        </p:nvSpPr>
        <p:spPr>
          <a:xfrm>
            <a:off x="1962987" y="1007615"/>
            <a:ext cx="620018" cy="619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400" b="1" dirty="0">
                <a:solidFill>
                  <a:prstClr val="white"/>
                </a:solidFill>
                <a:latin typeface="Cambria" panose="02040503050406030204" pitchFamily="18" charset="0"/>
                <a:ea typeface="Cambria" panose="02040503050406030204" pitchFamily="18" charset="0"/>
              </a:rPr>
              <a:t>1</a:t>
            </a:r>
          </a:p>
        </p:txBody>
      </p:sp>
      <p:sp>
        <p:nvSpPr>
          <p:cNvPr id="7" name="object 6"/>
          <p:cNvSpPr txBox="1"/>
          <p:nvPr/>
        </p:nvSpPr>
        <p:spPr>
          <a:xfrm>
            <a:off x="2701298" y="2584998"/>
            <a:ext cx="4687005" cy="290657"/>
          </a:xfrm>
          <a:prstGeom prst="rect">
            <a:avLst/>
          </a:prstGeom>
        </p:spPr>
        <p:txBody>
          <a:bodyPr vert="horz" wrap="square" lIns="0" tIns="9525" rIns="0" bIns="0" rtlCol="0">
            <a:spAutoFit/>
          </a:bodyPr>
          <a:lstStyle/>
          <a:p>
            <a:pPr marL="9049" marR="3810" indent="-476">
              <a:lnSpc>
                <a:spcPct val="110000"/>
              </a:lnSpc>
              <a:spcBef>
                <a:spcPts val="75"/>
              </a:spcBef>
            </a:pPr>
            <a:r>
              <a:rPr lang="id-ID" b="1" dirty="0">
                <a:solidFill>
                  <a:srgbClr val="000000"/>
                </a:solidFill>
                <a:latin typeface="Cambria" panose="02040503050406030204" pitchFamily="18" charset="0"/>
                <a:cs typeface="Calibri"/>
              </a:rPr>
              <a:t>Perbedaan data statistik </a:t>
            </a:r>
            <a:r>
              <a:rPr lang="id-ID" dirty="0">
                <a:solidFill>
                  <a:srgbClr val="000000"/>
                </a:solidFill>
                <a:latin typeface="Cambria" panose="02040503050406030204" pitchFamily="18" charset="0"/>
                <a:cs typeface="Calibri"/>
              </a:rPr>
              <a:t>antar instansi</a:t>
            </a:r>
            <a:endParaRPr dirty="0">
              <a:solidFill>
                <a:srgbClr val="000000"/>
              </a:solidFill>
              <a:latin typeface="Cambria" panose="02040503050406030204" pitchFamily="18" charset="0"/>
              <a:cs typeface="Calibri"/>
            </a:endParaRPr>
          </a:p>
        </p:txBody>
      </p:sp>
      <p:sp>
        <p:nvSpPr>
          <p:cNvPr id="8" name="円/楕円 9"/>
          <p:cNvSpPr/>
          <p:nvPr/>
        </p:nvSpPr>
        <p:spPr>
          <a:xfrm>
            <a:off x="1962987" y="2444185"/>
            <a:ext cx="620018" cy="619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id-ID" sz="2400" b="1" dirty="0">
                <a:solidFill>
                  <a:prstClr val="white"/>
                </a:solidFill>
                <a:latin typeface="Cambria" panose="02040503050406030204" pitchFamily="18" charset="0"/>
                <a:ea typeface="Cambria" panose="02040503050406030204" pitchFamily="18" charset="0"/>
              </a:rPr>
              <a:t>2</a:t>
            </a:r>
            <a:endParaRPr lang="en-US" sz="2400" b="1" dirty="0">
              <a:solidFill>
                <a:prstClr val="white"/>
              </a:solidFill>
              <a:latin typeface="Cambria" panose="02040503050406030204" pitchFamily="18" charset="0"/>
              <a:ea typeface="Cambria" panose="02040503050406030204" pitchFamily="18" charset="0"/>
            </a:endParaRPr>
          </a:p>
        </p:txBody>
      </p:sp>
      <p:sp>
        <p:nvSpPr>
          <p:cNvPr id="9" name="object 10"/>
          <p:cNvSpPr txBox="1"/>
          <p:nvPr/>
        </p:nvSpPr>
        <p:spPr>
          <a:xfrm>
            <a:off x="2825216" y="5507396"/>
            <a:ext cx="2884576" cy="440505"/>
          </a:xfrm>
          <a:prstGeom prst="rect">
            <a:avLst/>
          </a:prstGeom>
        </p:spPr>
        <p:txBody>
          <a:bodyPr vert="horz" wrap="square" lIns="0" tIns="9525" rIns="0" bIns="0" rtlCol="0">
            <a:spAutoFit/>
          </a:bodyPr>
          <a:lstStyle/>
          <a:p>
            <a:pPr marL="12065" marR="5080">
              <a:spcBef>
                <a:spcPts val="100"/>
              </a:spcBef>
              <a:tabLst>
                <a:tab pos="317500" algn="l"/>
                <a:tab pos="318135" algn="l"/>
              </a:tabLst>
            </a:pPr>
            <a:r>
              <a:rPr lang="en-US" sz="1400" spc="-5" dirty="0">
                <a:solidFill>
                  <a:srgbClr val="000000"/>
                </a:solidFill>
                <a:latin typeface="Cambria" panose="02040503050406030204" pitchFamily="18" charset="0"/>
                <a:cs typeface="Calibri"/>
              </a:rPr>
              <a:t>BPS dan </a:t>
            </a:r>
            <a:r>
              <a:rPr lang="en-US" sz="1400" spc="-5" dirty="0" err="1">
                <a:solidFill>
                  <a:srgbClr val="000000"/>
                </a:solidFill>
                <a:latin typeface="Cambria" panose="02040503050406030204" pitchFamily="18" charset="0"/>
                <a:cs typeface="Calibri"/>
              </a:rPr>
              <a:t>Kemendagri</a:t>
            </a:r>
            <a:r>
              <a:rPr lang="en-US" sz="1400" spc="-5" dirty="0">
                <a:solidFill>
                  <a:srgbClr val="000000"/>
                </a:solidFill>
                <a:latin typeface="Cambria" panose="02040503050406030204" pitchFamily="18" charset="0"/>
                <a:cs typeface="Calibri"/>
              </a:rPr>
              <a:t> </a:t>
            </a:r>
            <a:r>
              <a:rPr lang="en-US" sz="1400" spc="-5" dirty="0" err="1">
                <a:solidFill>
                  <a:srgbClr val="000000"/>
                </a:solidFill>
                <a:latin typeface="Cambria" panose="02040503050406030204" pitchFamily="18" charset="0"/>
                <a:cs typeface="Calibri"/>
              </a:rPr>
              <a:t>menggunakan</a:t>
            </a:r>
            <a:r>
              <a:rPr lang="en-US" sz="1400" spc="-5" dirty="0">
                <a:solidFill>
                  <a:srgbClr val="000000"/>
                </a:solidFill>
                <a:latin typeface="Cambria" panose="02040503050406030204" pitchFamily="18" charset="0"/>
                <a:cs typeface="Calibri"/>
              </a:rPr>
              <a:t> </a:t>
            </a:r>
            <a:r>
              <a:rPr lang="en-US" sz="1400" spc="-5" dirty="0" err="1">
                <a:solidFill>
                  <a:srgbClr val="000000"/>
                </a:solidFill>
                <a:latin typeface="Cambria" panose="02040503050406030204" pitchFamily="18" charset="0"/>
                <a:cs typeface="Calibri"/>
              </a:rPr>
              <a:t>kode</a:t>
            </a:r>
            <a:r>
              <a:rPr lang="en-US" sz="1400" spc="-5" dirty="0">
                <a:solidFill>
                  <a:srgbClr val="000000"/>
                </a:solidFill>
                <a:latin typeface="Cambria" panose="02040503050406030204" pitchFamily="18" charset="0"/>
                <a:cs typeface="Calibri"/>
              </a:rPr>
              <a:t> wilayah yang </a:t>
            </a:r>
            <a:r>
              <a:rPr lang="en-US" sz="1400" spc="-5" dirty="0" err="1">
                <a:solidFill>
                  <a:srgbClr val="000000"/>
                </a:solidFill>
                <a:latin typeface="Cambria" panose="02040503050406030204" pitchFamily="18" charset="0"/>
                <a:cs typeface="Calibri"/>
              </a:rPr>
              <a:t>berbeda</a:t>
            </a:r>
            <a:r>
              <a:rPr lang="en-US" sz="1400" spc="-5" dirty="0">
                <a:solidFill>
                  <a:srgbClr val="000000"/>
                </a:solidFill>
                <a:latin typeface="Cambria" panose="02040503050406030204" pitchFamily="18" charset="0"/>
                <a:cs typeface="Calibri"/>
              </a:rPr>
              <a:t>.  </a:t>
            </a:r>
            <a:endParaRPr lang="en-US" sz="1400" dirty="0">
              <a:solidFill>
                <a:srgbClr val="000000"/>
              </a:solidFill>
              <a:latin typeface="Cambria" panose="02040503050406030204" pitchFamily="18" charset="0"/>
              <a:cs typeface="Calibri"/>
            </a:endParaRPr>
          </a:p>
        </p:txBody>
      </p:sp>
      <p:sp>
        <p:nvSpPr>
          <p:cNvPr id="10" name="object 11"/>
          <p:cNvSpPr/>
          <p:nvPr/>
        </p:nvSpPr>
        <p:spPr>
          <a:xfrm>
            <a:off x="2701298" y="3048157"/>
            <a:ext cx="6836647" cy="546520"/>
          </a:xfrm>
          <a:prstGeom prst="roundRect">
            <a:avLst/>
          </a:prstGeom>
          <a:solidFill>
            <a:srgbClr val="025D93"/>
          </a:solidFill>
        </p:spPr>
        <p:txBody>
          <a:bodyPr wrap="square" lIns="0" tIns="0" rIns="0" bIns="0" rtlCol="0"/>
          <a:lstStyle/>
          <a:p>
            <a:endParaRPr sz="1350">
              <a:solidFill>
                <a:srgbClr val="000000"/>
              </a:solidFill>
              <a:latin typeface="Cambria" panose="02040503050406030204" pitchFamily="18" charset="0"/>
            </a:endParaRPr>
          </a:p>
        </p:txBody>
      </p:sp>
      <p:sp>
        <p:nvSpPr>
          <p:cNvPr id="12" name="object 13"/>
          <p:cNvSpPr txBox="1"/>
          <p:nvPr/>
        </p:nvSpPr>
        <p:spPr>
          <a:xfrm>
            <a:off x="2825216" y="3724139"/>
            <a:ext cx="6712729" cy="871392"/>
          </a:xfrm>
          <a:prstGeom prst="rect">
            <a:avLst/>
          </a:prstGeom>
        </p:spPr>
        <p:txBody>
          <a:bodyPr vert="horz" wrap="square" lIns="0" tIns="9525" rIns="0" bIns="0" rtlCol="0">
            <a:spAutoFit/>
          </a:bodyPr>
          <a:lstStyle/>
          <a:p>
            <a:pPr marL="9049" marR="3810">
              <a:tabLst>
                <a:tab pos="238125" algn="l"/>
                <a:tab pos="238601" algn="l"/>
              </a:tabLst>
            </a:pPr>
            <a:r>
              <a:rPr lang="en-ID" sz="1400" dirty="0">
                <a:solidFill>
                  <a:srgbClr val="000000"/>
                </a:solidFill>
                <a:latin typeface="Cambria" panose="02040503050406030204" pitchFamily="18" charset="0"/>
                <a:cs typeface="Calibri"/>
              </a:rPr>
              <a:t>BPS dan </a:t>
            </a:r>
            <a:r>
              <a:rPr lang="en-ID" sz="1400" dirty="0" err="1">
                <a:solidFill>
                  <a:srgbClr val="000000"/>
                </a:solidFill>
                <a:latin typeface="Cambria" panose="02040503050406030204" pitchFamily="18" charset="0"/>
                <a:cs typeface="Calibri"/>
              </a:rPr>
              <a:t>Kemendagri</a:t>
            </a:r>
            <a:r>
              <a:rPr lang="en-ID" sz="1400" dirty="0">
                <a:solidFill>
                  <a:srgbClr val="000000"/>
                </a:solidFill>
                <a:latin typeface="Cambria" panose="02040503050406030204" pitchFamily="18" charset="0"/>
                <a:cs typeface="Calibri"/>
              </a:rPr>
              <a:t> </a:t>
            </a:r>
            <a:r>
              <a:rPr lang="en-ID" sz="1400" dirty="0" err="1">
                <a:solidFill>
                  <a:srgbClr val="000000"/>
                </a:solidFill>
                <a:latin typeface="Cambria" panose="02040503050406030204" pitchFamily="18" charset="0"/>
                <a:cs typeface="Calibri"/>
              </a:rPr>
              <a:t>menggunakan</a:t>
            </a:r>
            <a:r>
              <a:rPr lang="en-ID" sz="1400" dirty="0">
                <a:solidFill>
                  <a:srgbClr val="000000"/>
                </a:solidFill>
                <a:latin typeface="Cambria" panose="02040503050406030204" pitchFamily="18" charset="0"/>
                <a:cs typeface="Calibri"/>
              </a:rPr>
              <a:t> </a:t>
            </a:r>
            <a:r>
              <a:rPr lang="en-ID" sz="1400" dirty="0" err="1">
                <a:solidFill>
                  <a:srgbClr val="000000"/>
                </a:solidFill>
                <a:latin typeface="Cambria" panose="02040503050406030204" pitchFamily="18" charset="0"/>
                <a:cs typeface="Calibri"/>
              </a:rPr>
              <a:t>konsep</a:t>
            </a:r>
            <a:r>
              <a:rPr lang="en-ID" sz="1400" dirty="0">
                <a:solidFill>
                  <a:srgbClr val="000000"/>
                </a:solidFill>
                <a:latin typeface="Cambria" panose="02040503050406030204" pitchFamily="18" charset="0"/>
                <a:cs typeface="Calibri"/>
              </a:rPr>
              <a:t> </a:t>
            </a:r>
            <a:r>
              <a:rPr lang="en-ID" sz="1400" dirty="0" err="1">
                <a:solidFill>
                  <a:srgbClr val="000000"/>
                </a:solidFill>
                <a:latin typeface="Cambria" panose="02040503050406030204" pitchFamily="18" charset="0"/>
                <a:cs typeface="Calibri"/>
              </a:rPr>
              <a:t>penduduk</a:t>
            </a:r>
            <a:r>
              <a:rPr lang="en-ID" sz="1400" dirty="0">
                <a:solidFill>
                  <a:srgbClr val="000000"/>
                </a:solidFill>
                <a:latin typeface="Cambria" panose="02040503050406030204" pitchFamily="18" charset="0"/>
                <a:cs typeface="Calibri"/>
              </a:rPr>
              <a:t> yang </a:t>
            </a:r>
            <a:r>
              <a:rPr lang="en-ID" sz="1400" dirty="0" err="1">
                <a:solidFill>
                  <a:srgbClr val="000000"/>
                </a:solidFill>
                <a:latin typeface="Cambria" panose="02040503050406030204" pitchFamily="18" charset="0"/>
                <a:cs typeface="Calibri"/>
              </a:rPr>
              <a:t>berbeda</a:t>
            </a:r>
            <a:r>
              <a:rPr lang="en-ID" sz="1400" dirty="0">
                <a:solidFill>
                  <a:srgbClr val="000000"/>
                </a:solidFill>
                <a:latin typeface="Cambria" panose="02040503050406030204" pitchFamily="18" charset="0"/>
                <a:cs typeface="Calibri"/>
              </a:rPr>
              <a:t>. BPS </a:t>
            </a:r>
            <a:r>
              <a:rPr lang="en-ID" sz="1400" dirty="0" err="1">
                <a:solidFill>
                  <a:srgbClr val="000000"/>
                </a:solidFill>
                <a:latin typeface="Cambria" panose="02040503050406030204" pitchFamily="18" charset="0"/>
                <a:cs typeface="Calibri"/>
              </a:rPr>
              <a:t>menggunakan</a:t>
            </a:r>
            <a:r>
              <a:rPr lang="en-ID" sz="1400" dirty="0">
                <a:solidFill>
                  <a:srgbClr val="000000"/>
                </a:solidFill>
                <a:latin typeface="Cambria" panose="02040503050406030204" pitchFamily="18" charset="0"/>
                <a:cs typeface="Calibri"/>
              </a:rPr>
              <a:t> </a:t>
            </a:r>
            <a:r>
              <a:rPr lang="en-ID" sz="1400" dirty="0" err="1">
                <a:solidFill>
                  <a:srgbClr val="000000"/>
                </a:solidFill>
                <a:latin typeface="Cambria" panose="02040503050406030204" pitchFamily="18" charset="0"/>
                <a:cs typeface="Calibri"/>
              </a:rPr>
              <a:t>konsep</a:t>
            </a:r>
            <a:r>
              <a:rPr lang="en-ID" sz="1400" dirty="0">
                <a:solidFill>
                  <a:srgbClr val="000000"/>
                </a:solidFill>
                <a:latin typeface="Cambria" panose="02040503050406030204" pitchFamily="18" charset="0"/>
                <a:cs typeface="Calibri"/>
              </a:rPr>
              <a:t> </a:t>
            </a:r>
            <a:r>
              <a:rPr lang="en-ID" sz="1400" dirty="0" err="1">
                <a:solidFill>
                  <a:srgbClr val="000000"/>
                </a:solidFill>
                <a:latin typeface="Cambria" panose="02040503050406030204" pitchFamily="18" charset="0"/>
                <a:cs typeface="Calibri"/>
              </a:rPr>
              <a:t>penduduk</a:t>
            </a:r>
            <a:r>
              <a:rPr lang="en-ID" sz="1400" dirty="0">
                <a:solidFill>
                  <a:srgbClr val="000000"/>
                </a:solidFill>
                <a:latin typeface="Cambria" panose="02040503050406030204" pitchFamily="18" charset="0"/>
                <a:cs typeface="Calibri"/>
              </a:rPr>
              <a:t>  “de facto” </a:t>
            </a:r>
            <a:r>
              <a:rPr lang="en-ID" sz="1400" dirty="0" err="1">
                <a:solidFill>
                  <a:srgbClr val="000000"/>
                </a:solidFill>
                <a:latin typeface="Cambria" panose="02040503050406030204" pitchFamily="18" charset="0"/>
                <a:cs typeface="Calibri"/>
              </a:rPr>
              <a:t>sementara</a:t>
            </a:r>
            <a:r>
              <a:rPr lang="en-ID" sz="1400" dirty="0">
                <a:solidFill>
                  <a:srgbClr val="000000"/>
                </a:solidFill>
                <a:latin typeface="Cambria" panose="02040503050406030204" pitchFamily="18" charset="0"/>
                <a:cs typeface="Calibri"/>
              </a:rPr>
              <a:t> </a:t>
            </a:r>
            <a:r>
              <a:rPr lang="en-ID" sz="1400" dirty="0" err="1">
                <a:solidFill>
                  <a:srgbClr val="000000"/>
                </a:solidFill>
                <a:latin typeface="Cambria" panose="02040503050406030204" pitchFamily="18" charset="0"/>
                <a:cs typeface="Calibri"/>
              </a:rPr>
              <a:t>Kemendagri</a:t>
            </a:r>
            <a:r>
              <a:rPr lang="en-ID" sz="1400" dirty="0">
                <a:solidFill>
                  <a:srgbClr val="000000"/>
                </a:solidFill>
                <a:latin typeface="Cambria" panose="02040503050406030204" pitchFamily="18" charset="0"/>
                <a:cs typeface="Calibri"/>
              </a:rPr>
              <a:t> </a:t>
            </a:r>
            <a:r>
              <a:rPr lang="en-ID" sz="1400" dirty="0" err="1">
                <a:solidFill>
                  <a:srgbClr val="000000"/>
                </a:solidFill>
                <a:latin typeface="Cambria" panose="02040503050406030204" pitchFamily="18" charset="0"/>
                <a:cs typeface="Calibri"/>
              </a:rPr>
              <a:t>menggunakan</a:t>
            </a:r>
            <a:r>
              <a:rPr lang="en-ID" sz="1400" dirty="0">
                <a:solidFill>
                  <a:srgbClr val="000000"/>
                </a:solidFill>
                <a:latin typeface="Cambria" panose="02040503050406030204" pitchFamily="18" charset="0"/>
                <a:cs typeface="Calibri"/>
              </a:rPr>
              <a:t> </a:t>
            </a:r>
            <a:r>
              <a:rPr lang="en-ID" sz="1400" dirty="0" err="1">
                <a:solidFill>
                  <a:srgbClr val="000000"/>
                </a:solidFill>
                <a:latin typeface="Cambria" panose="02040503050406030204" pitchFamily="18" charset="0"/>
                <a:cs typeface="Calibri"/>
              </a:rPr>
              <a:t>konsep</a:t>
            </a:r>
            <a:r>
              <a:rPr lang="en-ID" sz="1400" dirty="0">
                <a:solidFill>
                  <a:srgbClr val="000000"/>
                </a:solidFill>
                <a:latin typeface="Cambria" panose="02040503050406030204" pitchFamily="18" charset="0"/>
                <a:cs typeface="Calibri"/>
              </a:rPr>
              <a:t> </a:t>
            </a:r>
            <a:r>
              <a:rPr lang="en-ID" sz="1400" dirty="0" err="1">
                <a:solidFill>
                  <a:srgbClr val="000000"/>
                </a:solidFill>
                <a:latin typeface="Cambria" panose="02040503050406030204" pitchFamily="18" charset="0"/>
                <a:cs typeface="Calibri"/>
              </a:rPr>
              <a:t>penduduk</a:t>
            </a:r>
            <a:r>
              <a:rPr lang="en-ID" sz="1400" dirty="0">
                <a:solidFill>
                  <a:srgbClr val="000000"/>
                </a:solidFill>
                <a:latin typeface="Cambria" panose="02040503050406030204" pitchFamily="18" charset="0"/>
                <a:cs typeface="Calibri"/>
              </a:rPr>
              <a:t> “de jure”. Hal </a:t>
            </a:r>
            <a:r>
              <a:rPr lang="en-ID" sz="1400" dirty="0" err="1">
                <a:solidFill>
                  <a:srgbClr val="000000"/>
                </a:solidFill>
                <a:latin typeface="Cambria" panose="02040503050406030204" pitchFamily="18" charset="0"/>
                <a:cs typeface="Calibri"/>
              </a:rPr>
              <a:t>ini</a:t>
            </a:r>
            <a:r>
              <a:rPr lang="en-ID" sz="1400" dirty="0">
                <a:solidFill>
                  <a:srgbClr val="000000"/>
                </a:solidFill>
                <a:latin typeface="Cambria" panose="02040503050406030204" pitchFamily="18" charset="0"/>
                <a:cs typeface="Calibri"/>
              </a:rPr>
              <a:t> </a:t>
            </a:r>
            <a:r>
              <a:rPr lang="en-ID" sz="1400" dirty="0" err="1">
                <a:solidFill>
                  <a:srgbClr val="000000"/>
                </a:solidFill>
                <a:latin typeface="Cambria" panose="02040503050406030204" pitchFamily="18" charset="0"/>
                <a:cs typeface="Calibri"/>
              </a:rPr>
              <a:t>mengakibatkan</a:t>
            </a:r>
            <a:r>
              <a:rPr lang="en-ID" sz="1400" dirty="0">
                <a:solidFill>
                  <a:srgbClr val="000000"/>
                </a:solidFill>
                <a:latin typeface="Cambria" panose="02040503050406030204" pitchFamily="18" charset="0"/>
                <a:cs typeface="Calibri"/>
              </a:rPr>
              <a:t> </a:t>
            </a:r>
            <a:r>
              <a:rPr lang="en-ID" sz="1400" dirty="0" err="1">
                <a:solidFill>
                  <a:srgbClr val="000000"/>
                </a:solidFill>
                <a:latin typeface="Cambria" panose="02040503050406030204" pitchFamily="18" charset="0"/>
                <a:cs typeface="Calibri"/>
              </a:rPr>
              <a:t>perbedaan</a:t>
            </a:r>
            <a:r>
              <a:rPr lang="en-ID" sz="1400" dirty="0">
                <a:solidFill>
                  <a:srgbClr val="000000"/>
                </a:solidFill>
                <a:latin typeface="Cambria" panose="02040503050406030204" pitchFamily="18" charset="0"/>
                <a:cs typeface="Calibri"/>
              </a:rPr>
              <a:t> </a:t>
            </a:r>
            <a:r>
              <a:rPr lang="en-ID" sz="1400" dirty="0" err="1">
                <a:solidFill>
                  <a:srgbClr val="000000"/>
                </a:solidFill>
                <a:latin typeface="Cambria" panose="02040503050406030204" pitchFamily="18" charset="0"/>
                <a:cs typeface="Calibri"/>
              </a:rPr>
              <a:t>angka</a:t>
            </a:r>
            <a:r>
              <a:rPr lang="en-ID" sz="1400" dirty="0">
                <a:solidFill>
                  <a:srgbClr val="000000"/>
                </a:solidFill>
                <a:latin typeface="Cambria" panose="02040503050406030204" pitchFamily="18" charset="0"/>
                <a:cs typeface="Calibri"/>
              </a:rPr>
              <a:t> </a:t>
            </a:r>
            <a:r>
              <a:rPr lang="en-ID" sz="1400" dirty="0" err="1">
                <a:solidFill>
                  <a:srgbClr val="000000"/>
                </a:solidFill>
                <a:latin typeface="Cambria" panose="02040503050406030204" pitchFamily="18" charset="0"/>
                <a:cs typeface="Calibri"/>
              </a:rPr>
              <a:t>jumlah</a:t>
            </a:r>
            <a:r>
              <a:rPr lang="en-ID" sz="1400" dirty="0">
                <a:solidFill>
                  <a:srgbClr val="000000"/>
                </a:solidFill>
                <a:latin typeface="Cambria" panose="02040503050406030204" pitchFamily="18" charset="0"/>
                <a:cs typeface="Calibri"/>
              </a:rPr>
              <a:t> </a:t>
            </a:r>
            <a:r>
              <a:rPr lang="en-ID" sz="1400" dirty="0" err="1">
                <a:solidFill>
                  <a:srgbClr val="000000"/>
                </a:solidFill>
                <a:latin typeface="Cambria" panose="02040503050406030204" pitchFamily="18" charset="0"/>
                <a:cs typeface="Calibri"/>
              </a:rPr>
              <a:t>penduduk</a:t>
            </a:r>
            <a:r>
              <a:rPr lang="en-ID" sz="1400" dirty="0">
                <a:solidFill>
                  <a:srgbClr val="000000"/>
                </a:solidFill>
                <a:latin typeface="Cambria" panose="02040503050406030204" pitchFamily="18" charset="0"/>
                <a:cs typeface="Calibri"/>
              </a:rPr>
              <a:t>  yang </a:t>
            </a:r>
            <a:r>
              <a:rPr lang="en-ID" sz="1400" dirty="0" err="1">
                <a:solidFill>
                  <a:srgbClr val="000000"/>
                </a:solidFill>
                <a:latin typeface="Cambria" panose="02040503050406030204" pitchFamily="18" charset="0"/>
                <a:cs typeface="Calibri"/>
              </a:rPr>
              <a:t>dihasilkan</a:t>
            </a:r>
            <a:r>
              <a:rPr lang="en-ID" sz="1400" dirty="0">
                <a:solidFill>
                  <a:srgbClr val="000000"/>
                </a:solidFill>
                <a:latin typeface="Cambria" panose="02040503050406030204" pitchFamily="18" charset="0"/>
                <a:cs typeface="Calibri"/>
              </a:rPr>
              <a:t> oleh BPS dan </a:t>
            </a:r>
            <a:r>
              <a:rPr lang="en-ID" sz="1400" dirty="0" err="1">
                <a:solidFill>
                  <a:srgbClr val="000000"/>
                </a:solidFill>
                <a:latin typeface="Cambria" panose="02040503050406030204" pitchFamily="18" charset="0"/>
                <a:cs typeface="Calibri"/>
              </a:rPr>
              <a:t>Kemendagri</a:t>
            </a:r>
            <a:r>
              <a:rPr lang="en-ID" sz="1400" dirty="0">
                <a:solidFill>
                  <a:srgbClr val="000000"/>
                </a:solidFill>
                <a:latin typeface="Cambria" panose="02040503050406030204" pitchFamily="18" charset="0"/>
                <a:cs typeface="Calibri"/>
              </a:rPr>
              <a:t>.</a:t>
            </a:r>
          </a:p>
        </p:txBody>
      </p:sp>
      <p:sp>
        <p:nvSpPr>
          <p:cNvPr id="13" name="object 14"/>
          <p:cNvSpPr/>
          <p:nvPr/>
        </p:nvSpPr>
        <p:spPr>
          <a:xfrm>
            <a:off x="2701298" y="4878611"/>
            <a:ext cx="6836647" cy="520111"/>
          </a:xfrm>
          <a:prstGeom prst="roundRect">
            <a:avLst/>
          </a:prstGeom>
          <a:solidFill>
            <a:srgbClr val="025D93"/>
          </a:solidFill>
        </p:spPr>
        <p:txBody>
          <a:bodyPr wrap="square" lIns="0" tIns="0" rIns="0" bIns="0" rtlCol="0"/>
          <a:lstStyle/>
          <a:p>
            <a:endParaRPr sz="1350">
              <a:solidFill>
                <a:srgbClr val="000000"/>
              </a:solidFill>
              <a:latin typeface="Cambria" panose="02040503050406030204" pitchFamily="18" charset="0"/>
            </a:endParaRPr>
          </a:p>
        </p:txBody>
      </p:sp>
      <p:sp>
        <p:nvSpPr>
          <p:cNvPr id="14" name="object 15"/>
          <p:cNvSpPr txBox="1"/>
          <p:nvPr/>
        </p:nvSpPr>
        <p:spPr>
          <a:xfrm>
            <a:off x="2825216" y="5024271"/>
            <a:ext cx="2727868" cy="225062"/>
          </a:xfrm>
          <a:prstGeom prst="rect">
            <a:avLst/>
          </a:prstGeom>
        </p:spPr>
        <p:txBody>
          <a:bodyPr vert="horz" wrap="square" lIns="0" tIns="9525" rIns="0" bIns="0" rtlCol="0">
            <a:spAutoFit/>
          </a:bodyPr>
          <a:lstStyle/>
          <a:p>
            <a:pPr marL="9525">
              <a:spcBef>
                <a:spcPts val="75"/>
              </a:spcBef>
            </a:pPr>
            <a:r>
              <a:rPr sz="1400" b="1" spc="-4" dirty="0" err="1">
                <a:solidFill>
                  <a:srgbClr val="FFFFFF"/>
                </a:solidFill>
                <a:latin typeface="Cambria" panose="02040503050406030204" pitchFamily="18" charset="0"/>
                <a:cs typeface="Calibri"/>
              </a:rPr>
              <a:t>Tidak</a:t>
            </a:r>
            <a:r>
              <a:rPr sz="1400" b="1" spc="-4" dirty="0">
                <a:solidFill>
                  <a:srgbClr val="FFFFFF"/>
                </a:solidFill>
                <a:latin typeface="Cambria" panose="02040503050406030204" pitchFamily="18" charset="0"/>
                <a:cs typeface="Calibri"/>
              </a:rPr>
              <a:t> </a:t>
            </a:r>
            <a:r>
              <a:rPr sz="1400" b="1" spc="-4" dirty="0" err="1">
                <a:solidFill>
                  <a:srgbClr val="FFFFFF"/>
                </a:solidFill>
                <a:latin typeface="Cambria" panose="02040503050406030204" pitchFamily="18" charset="0"/>
                <a:cs typeface="Calibri"/>
              </a:rPr>
              <a:t>adanya</a:t>
            </a:r>
            <a:r>
              <a:rPr sz="1400" b="1" spc="-4" dirty="0">
                <a:solidFill>
                  <a:srgbClr val="FFFFFF"/>
                </a:solidFill>
                <a:latin typeface="Cambria" panose="02040503050406030204" pitchFamily="18" charset="0"/>
                <a:cs typeface="Calibri"/>
              </a:rPr>
              <a:t> </a:t>
            </a:r>
            <a:r>
              <a:rPr sz="1400" b="1" spc="-4" dirty="0" err="1">
                <a:solidFill>
                  <a:srgbClr val="FFFFFF"/>
                </a:solidFill>
                <a:latin typeface="Cambria" panose="02040503050406030204" pitchFamily="18" charset="0"/>
                <a:cs typeface="Calibri"/>
              </a:rPr>
              <a:t>kode</a:t>
            </a:r>
            <a:r>
              <a:rPr sz="1400" b="1" spc="-4" dirty="0">
                <a:solidFill>
                  <a:srgbClr val="FFFFFF"/>
                </a:solidFill>
                <a:latin typeface="Cambria" panose="02040503050406030204" pitchFamily="18" charset="0"/>
                <a:cs typeface="Calibri"/>
              </a:rPr>
              <a:t> </a:t>
            </a:r>
            <a:r>
              <a:rPr sz="1400" b="1" spc="-4" dirty="0" err="1">
                <a:solidFill>
                  <a:srgbClr val="FFFFFF"/>
                </a:solidFill>
                <a:latin typeface="Cambria" panose="02040503050406030204" pitchFamily="18" charset="0"/>
                <a:cs typeface="Calibri"/>
              </a:rPr>
              <a:t>referensi</a:t>
            </a:r>
            <a:endParaRPr sz="1400" dirty="0">
              <a:solidFill>
                <a:srgbClr val="000000"/>
              </a:solidFill>
              <a:latin typeface="Cambria" panose="02040503050406030204" pitchFamily="18" charset="0"/>
              <a:cs typeface="Calibri"/>
            </a:endParaRPr>
          </a:p>
        </p:txBody>
      </p:sp>
      <p:sp>
        <p:nvSpPr>
          <p:cNvPr id="4" name="TextBox 3"/>
          <p:cNvSpPr txBox="1"/>
          <p:nvPr/>
        </p:nvSpPr>
        <p:spPr>
          <a:xfrm>
            <a:off x="2732188" y="3161180"/>
            <a:ext cx="5520893" cy="307777"/>
          </a:xfrm>
          <a:prstGeom prst="rect">
            <a:avLst/>
          </a:prstGeom>
          <a:noFill/>
        </p:spPr>
        <p:txBody>
          <a:bodyPr wrap="square" rtlCol="0">
            <a:spAutoFit/>
          </a:bodyPr>
          <a:lstStyle/>
          <a:p>
            <a:r>
              <a:rPr lang="id-ID" sz="1400" b="1" spc="-4" dirty="0">
                <a:solidFill>
                  <a:srgbClr val="FFFFFF"/>
                </a:solidFill>
                <a:latin typeface="Cambria" panose="02040503050406030204" pitchFamily="18" charset="0"/>
                <a:cs typeface="Calibri"/>
              </a:rPr>
              <a:t>Terdapat perbedaan konsep dan definisi tanpa adanya</a:t>
            </a:r>
            <a:r>
              <a:rPr lang="en-ID" sz="1400" b="1" spc="-4" dirty="0">
                <a:solidFill>
                  <a:srgbClr val="FFFFFF"/>
                </a:solidFill>
                <a:latin typeface="Cambria" panose="02040503050406030204" pitchFamily="18" charset="0"/>
                <a:cs typeface="Calibri"/>
              </a:rPr>
              <a:t> </a:t>
            </a:r>
            <a:r>
              <a:rPr lang="id-ID" sz="1400" b="1" spc="-4" dirty="0">
                <a:solidFill>
                  <a:srgbClr val="FFFFFF"/>
                </a:solidFill>
                <a:latin typeface="Cambria" panose="02040503050406030204" pitchFamily="18" charset="0"/>
                <a:cs typeface="Calibri"/>
              </a:rPr>
              <a:t>metadata</a:t>
            </a:r>
            <a:endParaRPr lang="id-ID" sz="1400" dirty="0">
              <a:solidFill>
                <a:srgbClr val="000000"/>
              </a:solidFill>
              <a:latin typeface="Cambria" panose="02040503050406030204" pitchFamily="18" charset="0"/>
              <a:cs typeface="Calibri"/>
            </a:endParaRPr>
          </a:p>
        </p:txBody>
      </p:sp>
      <p:sp>
        <p:nvSpPr>
          <p:cNvPr id="15" name="object 13">
            <a:extLst>
              <a:ext uri="{FF2B5EF4-FFF2-40B4-BE49-F238E27FC236}">
                <a16:creationId xmlns:a16="http://schemas.microsoft.com/office/drawing/2014/main" id="{D78E0E84-553D-4B3A-8630-AA4603021397}"/>
              </a:ext>
            </a:extLst>
          </p:cNvPr>
          <p:cNvSpPr txBox="1"/>
          <p:nvPr/>
        </p:nvSpPr>
        <p:spPr>
          <a:xfrm>
            <a:off x="2825216" y="1510319"/>
            <a:ext cx="5185851" cy="871392"/>
          </a:xfrm>
          <a:prstGeom prst="rect">
            <a:avLst/>
          </a:prstGeom>
        </p:spPr>
        <p:txBody>
          <a:bodyPr vert="horz" wrap="square" lIns="0" tIns="9525" rIns="0" bIns="0" rtlCol="0">
            <a:spAutoFit/>
          </a:bodyPr>
          <a:lstStyle/>
          <a:p>
            <a:pPr marL="238125" marR="3810" indent="-229076">
              <a:buFont typeface="Arial"/>
              <a:buChar char="●"/>
              <a:tabLst>
                <a:tab pos="238125" algn="l"/>
                <a:tab pos="238601" algn="l"/>
              </a:tabLst>
            </a:pPr>
            <a:r>
              <a:rPr lang="en-ID" sz="1400" dirty="0">
                <a:solidFill>
                  <a:srgbClr val="000000"/>
                </a:solidFill>
                <a:latin typeface="Cambria" panose="02040503050406030204" pitchFamily="18" charset="0"/>
                <a:cs typeface="Calibri"/>
              </a:rPr>
              <a:t>Banyak data </a:t>
            </a:r>
            <a:r>
              <a:rPr lang="en-ID" sz="1400" dirty="0" err="1">
                <a:solidFill>
                  <a:srgbClr val="000000"/>
                </a:solidFill>
                <a:latin typeface="Cambria" panose="02040503050406030204" pitchFamily="18" charset="0"/>
                <a:cs typeface="Calibri"/>
              </a:rPr>
              <a:t>sektoral</a:t>
            </a:r>
            <a:r>
              <a:rPr lang="en-ID" sz="1400" dirty="0">
                <a:solidFill>
                  <a:srgbClr val="000000"/>
                </a:solidFill>
                <a:latin typeface="Cambria" panose="02040503050406030204" pitchFamily="18" charset="0"/>
                <a:cs typeface="Calibri"/>
              </a:rPr>
              <a:t> yang </a:t>
            </a:r>
            <a:r>
              <a:rPr lang="en-ID" sz="1400" dirty="0" err="1">
                <a:solidFill>
                  <a:srgbClr val="000000"/>
                </a:solidFill>
                <a:latin typeface="Cambria" panose="02040503050406030204" pitchFamily="18" charset="0"/>
                <a:cs typeface="Calibri"/>
              </a:rPr>
              <a:t>dipegang</a:t>
            </a:r>
            <a:r>
              <a:rPr lang="en-ID" sz="1400" dirty="0">
                <a:solidFill>
                  <a:srgbClr val="000000"/>
                </a:solidFill>
                <a:latin typeface="Cambria" panose="02040503050406030204" pitchFamily="18" charset="0"/>
                <a:cs typeface="Calibri"/>
              </a:rPr>
              <a:t> oleh </a:t>
            </a:r>
            <a:r>
              <a:rPr lang="en-ID" sz="1400" dirty="0" err="1">
                <a:solidFill>
                  <a:srgbClr val="000000"/>
                </a:solidFill>
                <a:latin typeface="Cambria" panose="02040503050406030204" pitchFamily="18" charset="0"/>
                <a:cs typeface="Calibri"/>
              </a:rPr>
              <a:t>individu</a:t>
            </a:r>
            <a:endParaRPr lang="en-ID" sz="1400" dirty="0">
              <a:solidFill>
                <a:srgbClr val="000000"/>
              </a:solidFill>
              <a:latin typeface="Cambria" panose="02040503050406030204" pitchFamily="18" charset="0"/>
              <a:cs typeface="Calibri"/>
            </a:endParaRPr>
          </a:p>
          <a:p>
            <a:pPr marL="238125" marR="3810" indent="-229076">
              <a:buFont typeface="Arial"/>
              <a:buChar char="●"/>
              <a:tabLst>
                <a:tab pos="238125" algn="l"/>
                <a:tab pos="238601" algn="l"/>
              </a:tabLst>
            </a:pPr>
            <a:r>
              <a:rPr lang="en-ID" sz="1400" dirty="0" err="1">
                <a:solidFill>
                  <a:srgbClr val="000000"/>
                </a:solidFill>
                <a:latin typeface="Cambria" panose="02040503050406030204" pitchFamily="18" charset="0"/>
                <a:cs typeface="Calibri"/>
              </a:rPr>
              <a:t>Diperlukan</a:t>
            </a:r>
            <a:r>
              <a:rPr lang="en-ID" sz="1400" dirty="0">
                <a:solidFill>
                  <a:srgbClr val="000000"/>
                </a:solidFill>
                <a:latin typeface="Cambria" panose="02040503050406030204" pitchFamily="18" charset="0"/>
                <a:cs typeface="Calibri"/>
              </a:rPr>
              <a:t> </a:t>
            </a:r>
            <a:r>
              <a:rPr lang="en-ID" sz="1400" dirty="0" err="1">
                <a:solidFill>
                  <a:srgbClr val="000000"/>
                </a:solidFill>
                <a:latin typeface="Cambria" panose="02040503050406030204" pitchFamily="18" charset="0"/>
                <a:cs typeface="Calibri"/>
              </a:rPr>
              <a:t>hubungan</a:t>
            </a:r>
            <a:r>
              <a:rPr lang="en-ID" sz="1400" dirty="0">
                <a:solidFill>
                  <a:srgbClr val="000000"/>
                </a:solidFill>
                <a:latin typeface="Cambria" panose="02040503050406030204" pitchFamily="18" charset="0"/>
                <a:cs typeface="Calibri"/>
              </a:rPr>
              <a:t> personal </a:t>
            </a:r>
            <a:r>
              <a:rPr lang="en-ID" sz="1400" dirty="0" err="1">
                <a:solidFill>
                  <a:srgbClr val="000000"/>
                </a:solidFill>
                <a:latin typeface="Cambria" panose="02040503050406030204" pitchFamily="18" charset="0"/>
                <a:cs typeface="Calibri"/>
              </a:rPr>
              <a:t>untuk</a:t>
            </a:r>
            <a:r>
              <a:rPr lang="en-ID" sz="1400" dirty="0">
                <a:solidFill>
                  <a:srgbClr val="000000"/>
                </a:solidFill>
                <a:latin typeface="Cambria" panose="02040503050406030204" pitchFamily="18" charset="0"/>
                <a:cs typeface="Calibri"/>
              </a:rPr>
              <a:t> </a:t>
            </a:r>
            <a:r>
              <a:rPr lang="en-ID" sz="1400" dirty="0" err="1">
                <a:solidFill>
                  <a:srgbClr val="000000"/>
                </a:solidFill>
                <a:latin typeface="Cambria" panose="02040503050406030204" pitchFamily="18" charset="0"/>
                <a:cs typeface="Calibri"/>
              </a:rPr>
              <a:t>mengakses</a:t>
            </a:r>
            <a:r>
              <a:rPr lang="en-ID" sz="1400" dirty="0">
                <a:solidFill>
                  <a:srgbClr val="000000"/>
                </a:solidFill>
                <a:latin typeface="Cambria" panose="02040503050406030204" pitchFamily="18" charset="0"/>
                <a:cs typeface="Calibri"/>
              </a:rPr>
              <a:t> data </a:t>
            </a:r>
            <a:r>
              <a:rPr lang="en-ID" sz="1400" dirty="0" err="1">
                <a:solidFill>
                  <a:srgbClr val="000000"/>
                </a:solidFill>
                <a:latin typeface="Cambria" panose="02040503050406030204" pitchFamily="18" charset="0"/>
                <a:cs typeface="Calibri"/>
              </a:rPr>
              <a:t>sektoral</a:t>
            </a:r>
            <a:endParaRPr lang="en-ID" sz="1400" dirty="0">
              <a:solidFill>
                <a:srgbClr val="000000"/>
              </a:solidFill>
              <a:latin typeface="Cambria" panose="02040503050406030204" pitchFamily="18" charset="0"/>
              <a:cs typeface="Calibri"/>
            </a:endParaRPr>
          </a:p>
          <a:p>
            <a:pPr marL="238125" marR="3810" indent="-229076">
              <a:buFont typeface="Arial"/>
              <a:buChar char="●"/>
              <a:tabLst>
                <a:tab pos="238125" algn="l"/>
                <a:tab pos="238601" algn="l"/>
              </a:tabLst>
            </a:pPr>
            <a:r>
              <a:rPr lang="en-ID" sz="1400" dirty="0">
                <a:solidFill>
                  <a:srgbClr val="000000"/>
                </a:solidFill>
                <a:latin typeface="Cambria" panose="02040503050406030204" pitchFamily="18" charset="0"/>
                <a:cs typeface="Calibri"/>
              </a:rPr>
              <a:t>Format data yang </a:t>
            </a:r>
            <a:r>
              <a:rPr lang="en-ID" sz="1400" dirty="0" err="1">
                <a:solidFill>
                  <a:srgbClr val="000000"/>
                </a:solidFill>
                <a:latin typeface="Cambria" panose="02040503050406030204" pitchFamily="18" charset="0"/>
                <a:cs typeface="Calibri"/>
              </a:rPr>
              <a:t>dibagipakaikan</a:t>
            </a:r>
            <a:r>
              <a:rPr lang="en-ID" sz="1400" dirty="0">
                <a:solidFill>
                  <a:srgbClr val="000000"/>
                </a:solidFill>
                <a:latin typeface="Cambria" panose="02040503050406030204" pitchFamily="18" charset="0"/>
                <a:cs typeface="Calibri"/>
              </a:rPr>
              <a:t> </a:t>
            </a:r>
            <a:r>
              <a:rPr lang="en-ID" sz="1400" dirty="0" err="1">
                <a:solidFill>
                  <a:srgbClr val="000000"/>
                </a:solidFill>
                <a:latin typeface="Cambria" panose="02040503050406030204" pitchFamily="18" charset="0"/>
                <a:cs typeface="Calibri"/>
              </a:rPr>
              <a:t>tidak</a:t>
            </a:r>
            <a:r>
              <a:rPr lang="en-ID" sz="1400" dirty="0">
                <a:solidFill>
                  <a:srgbClr val="000000"/>
                </a:solidFill>
                <a:latin typeface="Cambria" panose="02040503050406030204" pitchFamily="18" charset="0"/>
                <a:cs typeface="Calibri"/>
              </a:rPr>
              <a:t> </a:t>
            </a:r>
            <a:r>
              <a:rPr lang="en-ID" sz="1400" dirty="0" err="1">
                <a:solidFill>
                  <a:srgbClr val="000000"/>
                </a:solidFill>
                <a:latin typeface="Cambria" panose="02040503050406030204" pitchFamily="18" charset="0"/>
                <a:cs typeface="Calibri"/>
              </a:rPr>
              <a:t>terbuka</a:t>
            </a:r>
            <a:r>
              <a:rPr lang="en-ID" sz="1400" dirty="0">
                <a:solidFill>
                  <a:srgbClr val="000000"/>
                </a:solidFill>
                <a:latin typeface="Cambria" panose="02040503050406030204" pitchFamily="18" charset="0"/>
                <a:cs typeface="Calibri"/>
              </a:rPr>
              <a:t> dan </a:t>
            </a:r>
            <a:r>
              <a:rPr lang="en-ID" sz="1400" dirty="0" err="1">
                <a:solidFill>
                  <a:srgbClr val="000000"/>
                </a:solidFill>
                <a:latin typeface="Cambria" panose="02040503050406030204" pitchFamily="18" charset="0"/>
                <a:cs typeface="Calibri"/>
              </a:rPr>
              <a:t>sulit</a:t>
            </a:r>
            <a:r>
              <a:rPr lang="en-ID" sz="1400" dirty="0">
                <a:solidFill>
                  <a:srgbClr val="000000"/>
                </a:solidFill>
                <a:latin typeface="Cambria" panose="02040503050406030204" pitchFamily="18" charset="0"/>
                <a:cs typeface="Calibri"/>
              </a:rPr>
              <a:t> </a:t>
            </a:r>
          </a:p>
          <a:p>
            <a:pPr marL="9049" marR="3810">
              <a:tabLst>
                <a:tab pos="238125" algn="l"/>
                <a:tab pos="238601" algn="l"/>
              </a:tabLst>
            </a:pPr>
            <a:r>
              <a:rPr lang="en-ID" sz="1400" dirty="0">
                <a:solidFill>
                  <a:srgbClr val="000000"/>
                </a:solidFill>
                <a:latin typeface="Cambria" panose="02040503050406030204" pitchFamily="18" charset="0"/>
                <a:cs typeface="Calibri"/>
              </a:rPr>
              <a:t>	</a:t>
            </a:r>
            <a:r>
              <a:rPr lang="en-ID" sz="1400" dirty="0" err="1">
                <a:solidFill>
                  <a:srgbClr val="000000"/>
                </a:solidFill>
                <a:latin typeface="Cambria" panose="02040503050406030204" pitchFamily="18" charset="0"/>
                <a:cs typeface="Calibri"/>
              </a:rPr>
              <a:t>diolah</a:t>
            </a:r>
            <a:r>
              <a:rPr lang="en-ID" sz="1400" dirty="0">
                <a:solidFill>
                  <a:srgbClr val="000000"/>
                </a:solidFill>
                <a:latin typeface="Cambria" panose="02040503050406030204" pitchFamily="18" charset="0"/>
                <a:cs typeface="Calibri"/>
              </a:rPr>
              <a:t> (JPG, PDF)</a:t>
            </a:r>
          </a:p>
        </p:txBody>
      </p:sp>
      <p:graphicFrame>
        <p:nvGraphicFramePr>
          <p:cNvPr id="16" name="Table 15">
            <a:extLst>
              <a:ext uri="{FF2B5EF4-FFF2-40B4-BE49-F238E27FC236}">
                <a16:creationId xmlns:a16="http://schemas.microsoft.com/office/drawing/2014/main" id="{985B4A07-0B00-4D04-BC69-35A097179BEF}"/>
              </a:ext>
            </a:extLst>
          </p:cNvPr>
          <p:cNvGraphicFramePr>
            <a:graphicFrameLocks noGrp="1"/>
          </p:cNvGraphicFramePr>
          <p:nvPr/>
        </p:nvGraphicFramePr>
        <p:xfrm>
          <a:off x="5953037" y="4457252"/>
          <a:ext cx="3485832" cy="1584163"/>
        </p:xfrm>
        <a:graphic>
          <a:graphicData uri="http://schemas.openxmlformats.org/drawingml/2006/table">
            <a:tbl>
              <a:tblPr firstRow="1" bandRow="1">
                <a:tableStyleId>{5C22544A-7EE6-4342-B048-85BDC9FD1C3A}</a:tableStyleId>
              </a:tblPr>
              <a:tblGrid>
                <a:gridCol w="1529318">
                  <a:extLst>
                    <a:ext uri="{9D8B030D-6E8A-4147-A177-3AD203B41FA5}">
                      <a16:colId xmlns:a16="http://schemas.microsoft.com/office/drawing/2014/main" val="20000"/>
                    </a:ext>
                  </a:extLst>
                </a:gridCol>
                <a:gridCol w="984313">
                  <a:extLst>
                    <a:ext uri="{9D8B030D-6E8A-4147-A177-3AD203B41FA5}">
                      <a16:colId xmlns:a16="http://schemas.microsoft.com/office/drawing/2014/main" val="20001"/>
                    </a:ext>
                  </a:extLst>
                </a:gridCol>
                <a:gridCol w="972201">
                  <a:extLst>
                    <a:ext uri="{9D8B030D-6E8A-4147-A177-3AD203B41FA5}">
                      <a16:colId xmlns:a16="http://schemas.microsoft.com/office/drawing/2014/main" val="20002"/>
                    </a:ext>
                  </a:extLst>
                </a:gridCol>
              </a:tblGrid>
              <a:tr h="226309">
                <a:tc>
                  <a:txBody>
                    <a:bodyPr/>
                    <a:lstStyle/>
                    <a:p>
                      <a:pPr algn="ctr">
                        <a:lnSpc>
                          <a:spcPct val="80000"/>
                        </a:lnSpc>
                      </a:pPr>
                      <a:r>
                        <a:rPr lang="en-US" sz="1000">
                          <a:solidFill>
                            <a:schemeClr val="tx1"/>
                          </a:solidFill>
                          <a:latin typeface="Cambria" panose="02040503050406030204" pitchFamily="18" charset="0"/>
                          <a:ea typeface="Cambria" panose="02040503050406030204" pitchFamily="18" charset="0"/>
                        </a:rPr>
                        <a:t>Kecamatan</a:t>
                      </a:r>
                      <a:endParaRPr lang="en-US" sz="1000" dirty="0">
                        <a:solidFill>
                          <a:schemeClr val="tx1"/>
                        </a:solidFill>
                        <a:latin typeface="Cambria" panose="02040503050406030204" pitchFamily="18" charset="0"/>
                        <a:ea typeface="Cambria" panose="02040503050406030204" pitchFamily="18" charset="0"/>
                      </a:endParaRPr>
                    </a:p>
                  </a:txBody>
                  <a:tcPr>
                    <a:solidFill>
                      <a:srgbClr val="00AEEF"/>
                    </a:solidFill>
                  </a:tcPr>
                </a:tc>
                <a:tc>
                  <a:txBody>
                    <a:bodyPr/>
                    <a:lstStyle/>
                    <a:p>
                      <a:pPr algn="ctr">
                        <a:lnSpc>
                          <a:spcPct val="80000"/>
                        </a:lnSpc>
                      </a:pPr>
                      <a:r>
                        <a:rPr lang="en-US" sz="1000">
                          <a:solidFill>
                            <a:schemeClr val="tx1"/>
                          </a:solidFill>
                          <a:latin typeface="Cambria" panose="02040503050406030204" pitchFamily="18" charset="0"/>
                          <a:ea typeface="Cambria" panose="02040503050406030204" pitchFamily="18" charset="0"/>
                        </a:rPr>
                        <a:t>Kemendagri</a:t>
                      </a:r>
                      <a:endParaRPr lang="en-US" sz="1000" dirty="0">
                        <a:solidFill>
                          <a:schemeClr val="tx1"/>
                        </a:solidFill>
                        <a:latin typeface="Cambria" panose="02040503050406030204" pitchFamily="18" charset="0"/>
                        <a:ea typeface="Cambria" panose="02040503050406030204" pitchFamily="18" charset="0"/>
                      </a:endParaRPr>
                    </a:p>
                  </a:txBody>
                  <a:tcPr>
                    <a:solidFill>
                      <a:srgbClr val="00AEEF"/>
                    </a:solidFill>
                  </a:tcPr>
                </a:tc>
                <a:tc>
                  <a:txBody>
                    <a:bodyPr/>
                    <a:lstStyle/>
                    <a:p>
                      <a:pPr algn="ctr">
                        <a:lnSpc>
                          <a:spcPct val="80000"/>
                        </a:lnSpc>
                      </a:pPr>
                      <a:r>
                        <a:rPr lang="en-US" sz="1000">
                          <a:solidFill>
                            <a:schemeClr val="tx1"/>
                          </a:solidFill>
                          <a:latin typeface="Cambria" panose="02040503050406030204" pitchFamily="18" charset="0"/>
                          <a:ea typeface="Cambria" panose="02040503050406030204" pitchFamily="18" charset="0"/>
                        </a:rPr>
                        <a:t>BPS</a:t>
                      </a:r>
                      <a:endParaRPr lang="en-US" sz="1000" dirty="0">
                        <a:solidFill>
                          <a:schemeClr val="tx1"/>
                        </a:solidFill>
                        <a:latin typeface="Cambria" panose="02040503050406030204" pitchFamily="18" charset="0"/>
                        <a:ea typeface="Cambria" panose="02040503050406030204" pitchFamily="18" charset="0"/>
                      </a:endParaRPr>
                    </a:p>
                  </a:txBody>
                  <a:tcPr>
                    <a:solidFill>
                      <a:srgbClr val="00AEEF"/>
                    </a:solidFill>
                  </a:tcPr>
                </a:tc>
                <a:extLst>
                  <a:ext uri="{0D108BD9-81ED-4DB2-BD59-A6C34878D82A}">
                    <a16:rowId xmlns:a16="http://schemas.microsoft.com/office/drawing/2014/main" val="10000"/>
                  </a:ext>
                </a:extLst>
              </a:tr>
              <a:tr h="226309">
                <a:tc>
                  <a:txBody>
                    <a:bodyPr/>
                    <a:lstStyle/>
                    <a:p>
                      <a:pPr>
                        <a:lnSpc>
                          <a:spcPct val="80000"/>
                        </a:lnSpc>
                      </a:pPr>
                      <a:r>
                        <a:rPr lang="en-US" sz="1000">
                          <a:latin typeface="Cambria" panose="02040503050406030204" pitchFamily="18" charset="0"/>
                          <a:ea typeface="Cambria" panose="02040503050406030204" pitchFamily="18" charset="0"/>
                        </a:rPr>
                        <a:t>Kemangkon</a:t>
                      </a:r>
                      <a:endParaRPr lang="en-US" sz="1000" dirty="0">
                        <a:latin typeface="Cambria" panose="02040503050406030204" pitchFamily="18" charset="0"/>
                        <a:ea typeface="Cambria" panose="02040503050406030204" pitchFamily="18" charset="0"/>
                      </a:endParaRPr>
                    </a:p>
                  </a:txBody>
                  <a:tcPr>
                    <a:solidFill>
                      <a:srgbClr val="A7E8FF"/>
                    </a:solidFill>
                  </a:tcPr>
                </a:tc>
                <a:tc>
                  <a:txBody>
                    <a:bodyPr/>
                    <a:lstStyle/>
                    <a:p>
                      <a:pPr algn="ctr">
                        <a:lnSpc>
                          <a:spcPct val="80000"/>
                        </a:lnSpc>
                      </a:pPr>
                      <a:r>
                        <a:rPr lang="en-US" sz="1000">
                          <a:latin typeface="Cambria" panose="02040503050406030204" pitchFamily="18" charset="0"/>
                          <a:ea typeface="Cambria" panose="02040503050406030204" pitchFamily="18" charset="0"/>
                        </a:rPr>
                        <a:t>33.03.01</a:t>
                      </a:r>
                      <a:endParaRPr lang="en-US" sz="1000" dirty="0">
                        <a:latin typeface="Cambria" panose="02040503050406030204" pitchFamily="18" charset="0"/>
                        <a:ea typeface="Cambria" panose="02040503050406030204" pitchFamily="18" charset="0"/>
                      </a:endParaRPr>
                    </a:p>
                  </a:txBody>
                  <a:tcPr>
                    <a:solidFill>
                      <a:srgbClr val="A7E8FF"/>
                    </a:solidFill>
                  </a:tcPr>
                </a:tc>
                <a:tc>
                  <a:txBody>
                    <a:bodyPr/>
                    <a:lstStyle/>
                    <a:p>
                      <a:pPr algn="ctr">
                        <a:lnSpc>
                          <a:spcPct val="80000"/>
                        </a:lnSpc>
                      </a:pPr>
                      <a:r>
                        <a:rPr lang="en-US" sz="1000">
                          <a:latin typeface="Cambria" panose="02040503050406030204" pitchFamily="18" charset="0"/>
                          <a:ea typeface="Cambria" panose="02040503050406030204" pitchFamily="18" charset="0"/>
                        </a:rPr>
                        <a:t>33 03 010</a:t>
                      </a:r>
                      <a:endParaRPr lang="en-US" sz="1000" dirty="0">
                        <a:latin typeface="Cambria" panose="02040503050406030204" pitchFamily="18" charset="0"/>
                        <a:ea typeface="Cambria" panose="02040503050406030204" pitchFamily="18" charset="0"/>
                      </a:endParaRPr>
                    </a:p>
                  </a:txBody>
                  <a:tcPr>
                    <a:solidFill>
                      <a:srgbClr val="A7E8FF"/>
                    </a:solidFill>
                  </a:tcPr>
                </a:tc>
                <a:extLst>
                  <a:ext uri="{0D108BD9-81ED-4DB2-BD59-A6C34878D82A}">
                    <a16:rowId xmlns:a16="http://schemas.microsoft.com/office/drawing/2014/main" val="10001"/>
                  </a:ext>
                </a:extLst>
              </a:tr>
              <a:tr h="226309">
                <a:tc>
                  <a:txBody>
                    <a:bodyPr/>
                    <a:lstStyle/>
                    <a:p>
                      <a:pPr>
                        <a:lnSpc>
                          <a:spcPct val="80000"/>
                        </a:lnSpc>
                      </a:pPr>
                      <a:r>
                        <a:rPr lang="en-US" sz="1000">
                          <a:latin typeface="Cambria" panose="02040503050406030204" pitchFamily="18" charset="0"/>
                          <a:ea typeface="Cambria" panose="02040503050406030204" pitchFamily="18" charset="0"/>
                        </a:rPr>
                        <a:t>Bukateja</a:t>
                      </a:r>
                      <a:endParaRPr lang="en-US" sz="1000" dirty="0">
                        <a:latin typeface="Cambria" panose="02040503050406030204" pitchFamily="18" charset="0"/>
                        <a:ea typeface="Cambria" panose="02040503050406030204" pitchFamily="18" charset="0"/>
                      </a:endParaRPr>
                    </a:p>
                  </a:txBody>
                  <a:tcPr>
                    <a:solidFill>
                      <a:srgbClr val="A7E8FF"/>
                    </a:solidFill>
                  </a:tcPr>
                </a:tc>
                <a:tc>
                  <a:txBody>
                    <a:bodyPr/>
                    <a:lstStyle/>
                    <a:p>
                      <a:pPr algn="ctr">
                        <a:lnSpc>
                          <a:spcPct val="80000"/>
                        </a:lnSpc>
                      </a:pPr>
                      <a:r>
                        <a:rPr lang="en-US" sz="1000">
                          <a:latin typeface="Cambria" panose="02040503050406030204" pitchFamily="18" charset="0"/>
                          <a:ea typeface="Cambria" panose="02040503050406030204" pitchFamily="18" charset="0"/>
                        </a:rPr>
                        <a:t>33.03.02</a:t>
                      </a:r>
                      <a:endParaRPr lang="en-US" sz="1000" dirty="0">
                        <a:latin typeface="Cambria" panose="02040503050406030204" pitchFamily="18" charset="0"/>
                        <a:ea typeface="Cambria" panose="02040503050406030204" pitchFamily="18" charset="0"/>
                      </a:endParaRPr>
                    </a:p>
                  </a:txBody>
                  <a:tcPr>
                    <a:solidFill>
                      <a:srgbClr val="A7E8FF"/>
                    </a:solidFill>
                  </a:tcPr>
                </a:tc>
                <a:tc>
                  <a:txBody>
                    <a:bodyPr/>
                    <a:lstStyle/>
                    <a:p>
                      <a:pPr algn="ctr">
                        <a:lnSpc>
                          <a:spcPct val="80000"/>
                        </a:lnSpc>
                      </a:pPr>
                      <a:r>
                        <a:rPr lang="en-US" sz="1000">
                          <a:latin typeface="Cambria" panose="02040503050406030204" pitchFamily="18" charset="0"/>
                          <a:ea typeface="Cambria" panose="02040503050406030204" pitchFamily="18" charset="0"/>
                        </a:rPr>
                        <a:t>33 03 020</a:t>
                      </a:r>
                      <a:endParaRPr lang="en-US" sz="1000" dirty="0">
                        <a:latin typeface="Cambria" panose="02040503050406030204" pitchFamily="18" charset="0"/>
                        <a:ea typeface="Cambria" panose="02040503050406030204" pitchFamily="18" charset="0"/>
                      </a:endParaRPr>
                    </a:p>
                  </a:txBody>
                  <a:tcPr>
                    <a:solidFill>
                      <a:srgbClr val="A7E8FF"/>
                    </a:solidFill>
                  </a:tcPr>
                </a:tc>
                <a:extLst>
                  <a:ext uri="{0D108BD9-81ED-4DB2-BD59-A6C34878D82A}">
                    <a16:rowId xmlns:a16="http://schemas.microsoft.com/office/drawing/2014/main" val="10002"/>
                  </a:ext>
                </a:extLst>
              </a:tr>
              <a:tr h="226309">
                <a:tc>
                  <a:txBody>
                    <a:bodyPr/>
                    <a:lstStyle/>
                    <a:p>
                      <a:pPr>
                        <a:lnSpc>
                          <a:spcPct val="80000"/>
                        </a:lnSpc>
                      </a:pPr>
                      <a:r>
                        <a:rPr lang="en-US" sz="1000">
                          <a:latin typeface="Cambria" panose="02040503050406030204" pitchFamily="18" charset="0"/>
                          <a:ea typeface="Cambria" panose="02040503050406030204" pitchFamily="18" charset="0"/>
                        </a:rPr>
                        <a:t>Kejobong</a:t>
                      </a:r>
                      <a:endParaRPr lang="en-US" sz="1000" dirty="0">
                        <a:latin typeface="Cambria" panose="02040503050406030204" pitchFamily="18" charset="0"/>
                        <a:ea typeface="Cambria" panose="02040503050406030204" pitchFamily="18" charset="0"/>
                      </a:endParaRPr>
                    </a:p>
                  </a:txBody>
                  <a:tcPr>
                    <a:solidFill>
                      <a:srgbClr val="A7E8FF"/>
                    </a:solidFill>
                  </a:tcPr>
                </a:tc>
                <a:tc>
                  <a:txBody>
                    <a:bodyPr/>
                    <a:lstStyle/>
                    <a:p>
                      <a:pPr algn="ctr">
                        <a:lnSpc>
                          <a:spcPct val="80000"/>
                        </a:lnSpc>
                      </a:pPr>
                      <a:r>
                        <a:rPr lang="en-US" sz="1000">
                          <a:latin typeface="Cambria" panose="02040503050406030204" pitchFamily="18" charset="0"/>
                          <a:ea typeface="Cambria" panose="02040503050406030204" pitchFamily="18" charset="0"/>
                        </a:rPr>
                        <a:t>33.03.03</a:t>
                      </a:r>
                      <a:endParaRPr lang="en-US" sz="1000" dirty="0">
                        <a:latin typeface="Cambria" panose="02040503050406030204" pitchFamily="18" charset="0"/>
                        <a:ea typeface="Cambria" panose="02040503050406030204" pitchFamily="18" charset="0"/>
                      </a:endParaRPr>
                    </a:p>
                  </a:txBody>
                  <a:tcPr>
                    <a:solidFill>
                      <a:srgbClr val="A7E8FF"/>
                    </a:solidFill>
                  </a:tcPr>
                </a:tc>
                <a:tc>
                  <a:txBody>
                    <a:bodyPr/>
                    <a:lstStyle/>
                    <a:p>
                      <a:pPr algn="ctr">
                        <a:lnSpc>
                          <a:spcPct val="80000"/>
                        </a:lnSpc>
                      </a:pPr>
                      <a:r>
                        <a:rPr lang="en-US" sz="1000">
                          <a:latin typeface="Cambria" panose="02040503050406030204" pitchFamily="18" charset="0"/>
                          <a:ea typeface="Cambria" panose="02040503050406030204" pitchFamily="18" charset="0"/>
                        </a:rPr>
                        <a:t>33 03 030</a:t>
                      </a:r>
                      <a:endParaRPr lang="en-US" sz="1000" dirty="0">
                        <a:latin typeface="Cambria" panose="02040503050406030204" pitchFamily="18" charset="0"/>
                        <a:ea typeface="Cambria" panose="02040503050406030204" pitchFamily="18" charset="0"/>
                      </a:endParaRPr>
                    </a:p>
                  </a:txBody>
                  <a:tcPr>
                    <a:solidFill>
                      <a:srgbClr val="A7E8FF"/>
                    </a:solidFill>
                  </a:tcPr>
                </a:tc>
                <a:extLst>
                  <a:ext uri="{0D108BD9-81ED-4DB2-BD59-A6C34878D82A}">
                    <a16:rowId xmlns:a16="http://schemas.microsoft.com/office/drawing/2014/main" val="10003"/>
                  </a:ext>
                </a:extLst>
              </a:tr>
              <a:tr h="226309">
                <a:tc>
                  <a:txBody>
                    <a:bodyPr/>
                    <a:lstStyle/>
                    <a:p>
                      <a:pPr marL="0" marR="0" indent="0" algn="l" defTabSz="914365" rtl="0" eaLnBrk="1" fontAlgn="auto" latinLnBrk="0" hangingPunct="1">
                        <a:lnSpc>
                          <a:spcPct val="80000"/>
                        </a:lnSpc>
                        <a:spcBef>
                          <a:spcPts val="0"/>
                        </a:spcBef>
                        <a:spcAft>
                          <a:spcPts val="0"/>
                        </a:spcAft>
                        <a:buClrTx/>
                        <a:buSzTx/>
                        <a:buFontTx/>
                        <a:buNone/>
                        <a:tabLst/>
                        <a:defRPr/>
                      </a:pPr>
                      <a:r>
                        <a:rPr lang="en-US" sz="1000">
                          <a:latin typeface="Cambria" panose="02040503050406030204" pitchFamily="18" charset="0"/>
                          <a:ea typeface="Cambria" panose="02040503050406030204" pitchFamily="18" charset="0"/>
                        </a:rPr>
                        <a:t>Pengadegan</a:t>
                      </a:r>
                      <a:endParaRPr lang="en-US" sz="1000" dirty="0">
                        <a:latin typeface="Cambria" panose="02040503050406030204" pitchFamily="18" charset="0"/>
                        <a:ea typeface="Cambria" panose="02040503050406030204" pitchFamily="18" charset="0"/>
                      </a:endParaRPr>
                    </a:p>
                  </a:txBody>
                  <a:tcPr>
                    <a:solidFill>
                      <a:srgbClr val="A7E8FF"/>
                    </a:solidFill>
                  </a:tcPr>
                </a:tc>
                <a:tc>
                  <a:txBody>
                    <a:bodyPr/>
                    <a:lstStyle/>
                    <a:p>
                      <a:pPr algn="ctr">
                        <a:lnSpc>
                          <a:spcPct val="80000"/>
                        </a:lnSpc>
                      </a:pPr>
                      <a:r>
                        <a:rPr lang="en-US" sz="1000">
                          <a:latin typeface="Cambria" panose="02040503050406030204" pitchFamily="18" charset="0"/>
                          <a:ea typeface="Cambria" panose="02040503050406030204" pitchFamily="18" charset="0"/>
                        </a:rPr>
                        <a:t>33.03.16</a:t>
                      </a:r>
                      <a:endParaRPr lang="en-US" sz="1000" dirty="0">
                        <a:latin typeface="Cambria" panose="02040503050406030204" pitchFamily="18" charset="0"/>
                        <a:ea typeface="Cambria" panose="02040503050406030204" pitchFamily="18" charset="0"/>
                      </a:endParaRPr>
                    </a:p>
                  </a:txBody>
                  <a:tcPr>
                    <a:solidFill>
                      <a:srgbClr val="A7E8FF"/>
                    </a:solidFill>
                  </a:tcPr>
                </a:tc>
                <a:tc>
                  <a:txBody>
                    <a:bodyPr/>
                    <a:lstStyle/>
                    <a:p>
                      <a:pPr algn="ctr">
                        <a:lnSpc>
                          <a:spcPct val="80000"/>
                        </a:lnSpc>
                      </a:pPr>
                      <a:r>
                        <a:rPr lang="en-US" sz="1000">
                          <a:latin typeface="Cambria" panose="02040503050406030204" pitchFamily="18" charset="0"/>
                          <a:ea typeface="Cambria" panose="02040503050406030204" pitchFamily="18" charset="0"/>
                        </a:rPr>
                        <a:t>33 03 040</a:t>
                      </a:r>
                      <a:endParaRPr lang="en-US" sz="1000" dirty="0">
                        <a:latin typeface="Cambria" panose="02040503050406030204" pitchFamily="18" charset="0"/>
                        <a:ea typeface="Cambria" panose="02040503050406030204" pitchFamily="18" charset="0"/>
                      </a:endParaRPr>
                    </a:p>
                  </a:txBody>
                  <a:tcPr>
                    <a:solidFill>
                      <a:srgbClr val="A7E8FF"/>
                    </a:solidFill>
                  </a:tcPr>
                </a:tc>
                <a:extLst>
                  <a:ext uri="{0D108BD9-81ED-4DB2-BD59-A6C34878D82A}">
                    <a16:rowId xmlns:a16="http://schemas.microsoft.com/office/drawing/2014/main" val="10004"/>
                  </a:ext>
                </a:extLst>
              </a:tr>
              <a:tr h="226309">
                <a:tc>
                  <a:txBody>
                    <a:bodyPr/>
                    <a:lstStyle/>
                    <a:p>
                      <a:pPr marL="0" marR="0" indent="0" algn="l" defTabSz="914365" rtl="0" eaLnBrk="1" fontAlgn="auto" latinLnBrk="0" hangingPunct="1">
                        <a:lnSpc>
                          <a:spcPct val="80000"/>
                        </a:lnSpc>
                        <a:spcBef>
                          <a:spcPts val="0"/>
                        </a:spcBef>
                        <a:spcAft>
                          <a:spcPts val="0"/>
                        </a:spcAft>
                        <a:buClrTx/>
                        <a:buSzTx/>
                        <a:buFontTx/>
                        <a:buNone/>
                        <a:tabLst/>
                        <a:defRPr/>
                      </a:pPr>
                      <a:r>
                        <a:rPr lang="en-US" sz="1000">
                          <a:latin typeface="Cambria" panose="02040503050406030204" pitchFamily="18" charset="0"/>
                          <a:ea typeface="Cambria" panose="02040503050406030204" pitchFamily="18" charset="0"/>
                        </a:rPr>
                        <a:t>Kaligondang</a:t>
                      </a:r>
                      <a:endParaRPr lang="en-US" sz="1000" dirty="0">
                        <a:latin typeface="Cambria" panose="02040503050406030204" pitchFamily="18" charset="0"/>
                        <a:ea typeface="Cambria" panose="02040503050406030204" pitchFamily="18" charset="0"/>
                      </a:endParaRPr>
                    </a:p>
                  </a:txBody>
                  <a:tcPr>
                    <a:solidFill>
                      <a:srgbClr val="A7E8FF"/>
                    </a:solidFill>
                  </a:tcPr>
                </a:tc>
                <a:tc>
                  <a:txBody>
                    <a:bodyPr/>
                    <a:lstStyle/>
                    <a:p>
                      <a:pPr algn="ctr">
                        <a:lnSpc>
                          <a:spcPct val="80000"/>
                        </a:lnSpc>
                      </a:pPr>
                      <a:r>
                        <a:rPr lang="en-US" sz="1000">
                          <a:latin typeface="Cambria" panose="02040503050406030204" pitchFamily="18" charset="0"/>
                          <a:ea typeface="Cambria" panose="02040503050406030204" pitchFamily="18" charset="0"/>
                        </a:rPr>
                        <a:t>33.03.04</a:t>
                      </a:r>
                      <a:endParaRPr lang="en-US" sz="1000" dirty="0">
                        <a:latin typeface="Cambria" panose="02040503050406030204" pitchFamily="18" charset="0"/>
                        <a:ea typeface="Cambria" panose="02040503050406030204" pitchFamily="18" charset="0"/>
                      </a:endParaRPr>
                    </a:p>
                  </a:txBody>
                  <a:tcPr>
                    <a:solidFill>
                      <a:srgbClr val="A7E8FF"/>
                    </a:solidFill>
                  </a:tcPr>
                </a:tc>
                <a:tc>
                  <a:txBody>
                    <a:bodyPr/>
                    <a:lstStyle/>
                    <a:p>
                      <a:pPr algn="ctr">
                        <a:lnSpc>
                          <a:spcPct val="80000"/>
                        </a:lnSpc>
                      </a:pPr>
                      <a:r>
                        <a:rPr lang="en-US" sz="1000">
                          <a:latin typeface="Cambria" panose="02040503050406030204" pitchFamily="18" charset="0"/>
                          <a:ea typeface="Cambria" panose="02040503050406030204" pitchFamily="18" charset="0"/>
                        </a:rPr>
                        <a:t>33 03 050</a:t>
                      </a:r>
                      <a:endParaRPr lang="en-US" sz="1000" dirty="0">
                        <a:latin typeface="Cambria" panose="02040503050406030204" pitchFamily="18" charset="0"/>
                        <a:ea typeface="Cambria" panose="02040503050406030204" pitchFamily="18" charset="0"/>
                      </a:endParaRPr>
                    </a:p>
                  </a:txBody>
                  <a:tcPr>
                    <a:solidFill>
                      <a:srgbClr val="A7E8FF"/>
                    </a:solidFill>
                  </a:tcPr>
                </a:tc>
                <a:extLst>
                  <a:ext uri="{0D108BD9-81ED-4DB2-BD59-A6C34878D82A}">
                    <a16:rowId xmlns:a16="http://schemas.microsoft.com/office/drawing/2014/main" val="10005"/>
                  </a:ext>
                </a:extLst>
              </a:tr>
              <a:tr h="226309">
                <a:tc>
                  <a:txBody>
                    <a:bodyPr/>
                    <a:lstStyle/>
                    <a:p>
                      <a:pPr marL="0" marR="0" indent="0" algn="l" defTabSz="914365" rtl="0" eaLnBrk="1" fontAlgn="auto" latinLnBrk="0" hangingPunct="1">
                        <a:lnSpc>
                          <a:spcPct val="80000"/>
                        </a:lnSpc>
                        <a:spcBef>
                          <a:spcPts val="0"/>
                        </a:spcBef>
                        <a:spcAft>
                          <a:spcPts val="0"/>
                        </a:spcAft>
                        <a:buClrTx/>
                        <a:buSzTx/>
                        <a:buFontTx/>
                        <a:buNone/>
                        <a:tabLst/>
                        <a:defRPr/>
                      </a:pPr>
                      <a:r>
                        <a:rPr lang="en-US" sz="1000">
                          <a:latin typeface="Cambria" panose="02040503050406030204" pitchFamily="18" charset="0"/>
                          <a:ea typeface="Cambria" panose="02040503050406030204" pitchFamily="18" charset="0"/>
                        </a:rPr>
                        <a:t>Purbalingga</a:t>
                      </a:r>
                      <a:endParaRPr lang="en-US" sz="1000" dirty="0">
                        <a:latin typeface="Cambria" panose="02040503050406030204" pitchFamily="18" charset="0"/>
                        <a:ea typeface="Cambria" panose="02040503050406030204" pitchFamily="18" charset="0"/>
                      </a:endParaRPr>
                    </a:p>
                  </a:txBody>
                  <a:tcPr>
                    <a:solidFill>
                      <a:srgbClr val="A7E8FF"/>
                    </a:solidFill>
                  </a:tcPr>
                </a:tc>
                <a:tc>
                  <a:txBody>
                    <a:bodyPr/>
                    <a:lstStyle/>
                    <a:p>
                      <a:pPr algn="ctr">
                        <a:lnSpc>
                          <a:spcPct val="80000"/>
                        </a:lnSpc>
                      </a:pPr>
                      <a:r>
                        <a:rPr lang="en-US" sz="1000">
                          <a:latin typeface="Cambria" panose="02040503050406030204" pitchFamily="18" charset="0"/>
                          <a:ea typeface="Cambria" panose="02040503050406030204" pitchFamily="18" charset="0"/>
                        </a:rPr>
                        <a:t>33.03.05</a:t>
                      </a:r>
                      <a:endParaRPr lang="en-US" sz="1000" dirty="0">
                        <a:latin typeface="Cambria" panose="02040503050406030204" pitchFamily="18" charset="0"/>
                        <a:ea typeface="Cambria" panose="02040503050406030204" pitchFamily="18" charset="0"/>
                      </a:endParaRPr>
                    </a:p>
                  </a:txBody>
                  <a:tcPr>
                    <a:solidFill>
                      <a:srgbClr val="A7E8FF"/>
                    </a:solidFill>
                  </a:tcPr>
                </a:tc>
                <a:tc>
                  <a:txBody>
                    <a:bodyPr/>
                    <a:lstStyle/>
                    <a:p>
                      <a:pPr algn="ctr">
                        <a:lnSpc>
                          <a:spcPct val="80000"/>
                        </a:lnSpc>
                      </a:pPr>
                      <a:r>
                        <a:rPr lang="en-US" sz="1000">
                          <a:latin typeface="Cambria" panose="02040503050406030204" pitchFamily="18" charset="0"/>
                          <a:ea typeface="Cambria" panose="02040503050406030204" pitchFamily="18" charset="0"/>
                        </a:rPr>
                        <a:t>33 03 060</a:t>
                      </a:r>
                      <a:endParaRPr lang="en-US" sz="1000" dirty="0">
                        <a:latin typeface="Cambria" panose="02040503050406030204" pitchFamily="18" charset="0"/>
                        <a:ea typeface="Cambria" panose="02040503050406030204" pitchFamily="18" charset="0"/>
                      </a:endParaRPr>
                    </a:p>
                  </a:txBody>
                  <a:tcPr>
                    <a:solidFill>
                      <a:srgbClr val="A7E8FF"/>
                    </a:solidFill>
                  </a:tcPr>
                </a:tc>
                <a:extLst>
                  <a:ext uri="{0D108BD9-81ED-4DB2-BD59-A6C34878D82A}">
                    <a16:rowId xmlns:a16="http://schemas.microsoft.com/office/drawing/2014/main" val="10006"/>
                  </a:ext>
                </a:extLst>
              </a:tr>
            </a:tbl>
          </a:graphicData>
        </a:graphic>
      </p:graphicFrame>
      <p:sp>
        <p:nvSpPr>
          <p:cNvPr id="17" name="object 10">
            <a:extLst>
              <a:ext uri="{FF2B5EF4-FFF2-40B4-BE49-F238E27FC236}">
                <a16:creationId xmlns:a16="http://schemas.microsoft.com/office/drawing/2014/main" id="{A67BBC8E-6F18-49A9-992E-063D92D212B7}"/>
              </a:ext>
            </a:extLst>
          </p:cNvPr>
          <p:cNvSpPr txBox="1"/>
          <p:nvPr/>
        </p:nvSpPr>
        <p:spPr>
          <a:xfrm>
            <a:off x="5904513" y="6100678"/>
            <a:ext cx="1666387" cy="166712"/>
          </a:xfrm>
          <a:prstGeom prst="rect">
            <a:avLst/>
          </a:prstGeom>
        </p:spPr>
        <p:txBody>
          <a:bodyPr vert="horz" wrap="square" lIns="0" tIns="12700" rIns="0" bIns="0" rtlCol="0">
            <a:spAutoFit/>
          </a:bodyPr>
          <a:lstStyle/>
          <a:p>
            <a:pPr marL="12065" marR="5080">
              <a:spcBef>
                <a:spcPts val="100"/>
              </a:spcBef>
              <a:tabLst>
                <a:tab pos="317500" algn="l"/>
                <a:tab pos="318135" algn="l"/>
              </a:tabLst>
            </a:pPr>
            <a:r>
              <a:rPr lang="en-US" sz="1000" spc="-5" dirty="0" err="1">
                <a:solidFill>
                  <a:srgbClr val="000000"/>
                </a:solidFill>
                <a:latin typeface="Cambria" panose="02040503050406030204" pitchFamily="18" charset="0"/>
                <a:cs typeface="Calibri"/>
              </a:rPr>
              <a:t>Sumber</a:t>
            </a:r>
            <a:r>
              <a:rPr lang="en-US" sz="1000" spc="-5" dirty="0">
                <a:solidFill>
                  <a:srgbClr val="000000"/>
                </a:solidFill>
                <a:latin typeface="Cambria" panose="02040503050406030204" pitchFamily="18" charset="0"/>
                <a:cs typeface="Calibri"/>
              </a:rPr>
              <a:t> : sig-dev.bps.go.id</a:t>
            </a:r>
            <a:endParaRPr sz="1000" dirty="0">
              <a:solidFill>
                <a:srgbClr val="000000"/>
              </a:solidFill>
              <a:latin typeface="Cambria" panose="02040503050406030204" pitchFamily="18" charset="0"/>
              <a:cs typeface="Calibri"/>
            </a:endParaRPr>
          </a:p>
        </p:txBody>
      </p:sp>
    </p:spTree>
    <p:extLst>
      <p:ext uri="{BB962C8B-B14F-4D97-AF65-F5344CB8AC3E}">
        <p14:creationId xmlns:p14="http://schemas.microsoft.com/office/powerpoint/2010/main" val="9853410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 calcmode="lin" valueType="num">
                                      <p:cBhvr>
                                        <p:cTn id="16" dur="500" fill="hold"/>
                                        <p:tgtEl>
                                          <p:spTgt spid="8"/>
                                        </p:tgtEl>
                                        <p:attrNameLst>
                                          <p:attrName>style.rotation</p:attrName>
                                        </p:attrNameLst>
                                      </p:cBhvr>
                                      <p:tavLst>
                                        <p:tav tm="0">
                                          <p:val>
                                            <p:fltVal val="360"/>
                                          </p:val>
                                        </p:tav>
                                        <p:tav tm="100000">
                                          <p:val>
                                            <p:fltVal val="0"/>
                                          </p:val>
                                        </p:tav>
                                      </p:tavLst>
                                    </p:anim>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6"/>
          <p:cNvSpPr txBox="1"/>
          <p:nvPr/>
        </p:nvSpPr>
        <p:spPr>
          <a:xfrm>
            <a:off x="2927097" y="1336044"/>
            <a:ext cx="5343692" cy="290657"/>
          </a:xfrm>
          <a:prstGeom prst="rect">
            <a:avLst/>
          </a:prstGeom>
        </p:spPr>
        <p:txBody>
          <a:bodyPr vert="horz" wrap="square" lIns="0" tIns="9525" rIns="0" bIns="0" rtlCol="0">
            <a:spAutoFit/>
          </a:bodyPr>
          <a:lstStyle/>
          <a:p>
            <a:pPr marL="9049" marR="3810" indent="-476">
              <a:lnSpc>
                <a:spcPct val="110000"/>
              </a:lnSpc>
              <a:spcBef>
                <a:spcPts val="75"/>
              </a:spcBef>
            </a:pPr>
            <a:r>
              <a:rPr lang="id-ID" b="1" dirty="0">
                <a:solidFill>
                  <a:srgbClr val="000000"/>
                </a:solidFill>
                <a:latin typeface="Cambria" panose="02040503050406030204" pitchFamily="18" charset="0"/>
                <a:cs typeface="Calibri"/>
              </a:rPr>
              <a:t>Perbedaan data geospasial </a:t>
            </a:r>
            <a:r>
              <a:rPr lang="id-ID" dirty="0">
                <a:solidFill>
                  <a:srgbClr val="000000"/>
                </a:solidFill>
                <a:latin typeface="Cambria" panose="02040503050406030204" pitchFamily="18" charset="0"/>
                <a:cs typeface="Calibri"/>
              </a:rPr>
              <a:t>antar instansi</a:t>
            </a:r>
            <a:endParaRPr dirty="0">
              <a:solidFill>
                <a:srgbClr val="000000"/>
              </a:solidFill>
              <a:latin typeface="Cambria" panose="02040503050406030204" pitchFamily="18" charset="0"/>
              <a:cs typeface="Calibri"/>
            </a:endParaRPr>
          </a:p>
        </p:txBody>
      </p:sp>
      <p:sp>
        <p:nvSpPr>
          <p:cNvPr id="8" name="円/楕円 9"/>
          <p:cNvSpPr/>
          <p:nvPr/>
        </p:nvSpPr>
        <p:spPr>
          <a:xfrm>
            <a:off x="2068732" y="1183602"/>
            <a:ext cx="620018" cy="619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id-ID" sz="2400" b="1" dirty="0">
                <a:solidFill>
                  <a:prstClr val="white"/>
                </a:solidFill>
                <a:latin typeface="Cambria" panose="02040503050406030204" pitchFamily="18" charset="0"/>
                <a:ea typeface="Cambria" panose="02040503050406030204" pitchFamily="18" charset="0"/>
              </a:rPr>
              <a:t>3</a:t>
            </a:r>
            <a:endParaRPr lang="en-US" sz="2400" b="1" dirty="0">
              <a:solidFill>
                <a:prstClr val="white"/>
              </a:solidFill>
              <a:latin typeface="Cambria" panose="02040503050406030204" pitchFamily="18" charset="0"/>
              <a:ea typeface="Cambria" panose="02040503050406030204" pitchFamily="18" charset="0"/>
            </a:endParaRPr>
          </a:p>
        </p:txBody>
      </p:sp>
      <p:sp>
        <p:nvSpPr>
          <p:cNvPr id="12" name="TextBox 4">
            <a:extLst>
              <a:ext uri="{FF2B5EF4-FFF2-40B4-BE49-F238E27FC236}">
                <a16:creationId xmlns:a16="http://schemas.microsoft.com/office/drawing/2014/main" id="{62B628BC-2B4F-4992-AF4B-3E657A80C74B}"/>
              </a:ext>
            </a:extLst>
          </p:cNvPr>
          <p:cNvSpPr>
            <a:spLocks noChangeArrowheads="1"/>
          </p:cNvSpPr>
          <p:nvPr/>
        </p:nvSpPr>
        <p:spPr bwMode="auto">
          <a:xfrm>
            <a:off x="1933237" y="293090"/>
            <a:ext cx="8208552" cy="566001"/>
          </a:xfrm>
          <a:prstGeom prst="roundRect">
            <a:avLst>
              <a:gd name="adj" fmla="val 16667"/>
            </a:avLst>
          </a:prstGeom>
          <a:solidFill>
            <a:srgbClr val="C00000"/>
          </a:solidFill>
          <a:ln w="9525">
            <a:noFill/>
            <a:round/>
            <a:headEnd/>
            <a:tailEnd/>
          </a:ln>
        </p:spPr>
        <p:txBody>
          <a:bodyPr wrap="square" anchor="ctr">
            <a:noAutofit/>
          </a:bodyPr>
          <a:lstStyle/>
          <a:p>
            <a:pPr fontAlgn="base">
              <a:spcBef>
                <a:spcPct val="0"/>
              </a:spcBef>
              <a:spcAft>
                <a:spcPct val="0"/>
              </a:spcAft>
            </a:pPr>
            <a:r>
              <a:rPr lang="en-US" altLang="en-US" sz="1923" b="1" dirty="0">
                <a:solidFill>
                  <a:srgbClr val="FFFFFF"/>
                </a:solidFill>
                <a:latin typeface="Cambria" pitchFamily="18" charset="0"/>
                <a:cs typeface="Arial" pitchFamily="34" charset="0"/>
              </a:rPr>
              <a:t> </a:t>
            </a:r>
            <a:r>
              <a:rPr lang="id-ID" altLang="en-US" sz="1923" b="1" dirty="0">
                <a:solidFill>
                  <a:srgbClr val="FFFFFF"/>
                </a:solidFill>
                <a:latin typeface="Cambria" pitchFamily="18" charset="0"/>
                <a:cs typeface="Arial" pitchFamily="34" charset="0"/>
              </a:rPr>
              <a:t>Kondisi Data Saat Ini (</a:t>
            </a:r>
            <a:r>
              <a:rPr lang="en-ID" altLang="en-US" sz="1923" b="1" dirty="0">
                <a:solidFill>
                  <a:srgbClr val="FFFFFF"/>
                </a:solidFill>
                <a:latin typeface="Cambria" pitchFamily="18" charset="0"/>
                <a:cs typeface="Arial" pitchFamily="34" charset="0"/>
              </a:rPr>
              <a:t>2</a:t>
            </a:r>
            <a:r>
              <a:rPr lang="id-ID" altLang="en-US" sz="1923" b="1" dirty="0">
                <a:solidFill>
                  <a:srgbClr val="FFFFFF"/>
                </a:solidFill>
                <a:latin typeface="Cambria" pitchFamily="18" charset="0"/>
                <a:cs typeface="Arial" pitchFamily="34" charset="0"/>
              </a:rPr>
              <a:t>)</a:t>
            </a:r>
          </a:p>
        </p:txBody>
      </p:sp>
      <p:grpSp>
        <p:nvGrpSpPr>
          <p:cNvPr id="11" name="Group 4">
            <a:extLst>
              <a:ext uri="{FF2B5EF4-FFF2-40B4-BE49-F238E27FC236}">
                <a16:creationId xmlns:a16="http://schemas.microsoft.com/office/drawing/2014/main" id="{18BFFE38-AA6E-4483-8F08-43766A544FE4}"/>
              </a:ext>
            </a:extLst>
          </p:cNvPr>
          <p:cNvGrpSpPr>
            <a:grpSpLocks noChangeAspect="1"/>
          </p:cNvGrpSpPr>
          <p:nvPr/>
        </p:nvGrpSpPr>
        <p:grpSpPr bwMode="auto">
          <a:xfrm>
            <a:off x="2741369" y="2273962"/>
            <a:ext cx="6709263" cy="2556830"/>
            <a:chOff x="0" y="746"/>
            <a:chExt cx="7685" cy="2826"/>
          </a:xfrm>
          <a:solidFill>
            <a:schemeClr val="bg2">
              <a:alpha val="4000"/>
            </a:schemeClr>
          </a:solidFill>
        </p:grpSpPr>
        <p:sp>
          <p:nvSpPr>
            <p:cNvPr id="13" name="Freeform 5">
              <a:extLst>
                <a:ext uri="{FF2B5EF4-FFF2-40B4-BE49-F238E27FC236}">
                  <a16:creationId xmlns:a16="http://schemas.microsoft.com/office/drawing/2014/main" id="{2A4AA8E6-2ABC-4430-B891-438D54E1E623}"/>
                </a:ext>
              </a:extLst>
            </p:cNvPr>
            <p:cNvSpPr>
              <a:spLocks/>
            </p:cNvSpPr>
            <p:nvPr/>
          </p:nvSpPr>
          <p:spPr bwMode="auto">
            <a:xfrm>
              <a:off x="2632" y="1604"/>
              <a:ext cx="842" cy="721"/>
            </a:xfrm>
            <a:custGeom>
              <a:avLst/>
              <a:gdLst>
                <a:gd name="T0" fmla="*/ 248 w 364"/>
                <a:gd name="T1" fmla="*/ 299 h 311"/>
                <a:gd name="T2" fmla="*/ 210 w 364"/>
                <a:gd name="T3" fmla="*/ 306 h 311"/>
                <a:gd name="T4" fmla="*/ 206 w 364"/>
                <a:gd name="T5" fmla="*/ 293 h 311"/>
                <a:gd name="T6" fmla="*/ 193 w 364"/>
                <a:gd name="T7" fmla="*/ 287 h 311"/>
                <a:gd name="T8" fmla="*/ 164 w 364"/>
                <a:gd name="T9" fmla="*/ 271 h 311"/>
                <a:gd name="T10" fmla="*/ 155 w 364"/>
                <a:gd name="T11" fmla="*/ 289 h 311"/>
                <a:gd name="T12" fmla="*/ 125 w 364"/>
                <a:gd name="T13" fmla="*/ 302 h 311"/>
                <a:gd name="T14" fmla="*/ 102 w 364"/>
                <a:gd name="T15" fmla="*/ 297 h 311"/>
                <a:gd name="T16" fmla="*/ 81 w 364"/>
                <a:gd name="T17" fmla="*/ 311 h 311"/>
                <a:gd name="T18" fmla="*/ 76 w 364"/>
                <a:gd name="T19" fmla="*/ 291 h 311"/>
                <a:gd name="T20" fmla="*/ 70 w 364"/>
                <a:gd name="T21" fmla="*/ 261 h 311"/>
                <a:gd name="T22" fmla="*/ 53 w 364"/>
                <a:gd name="T23" fmla="*/ 268 h 311"/>
                <a:gd name="T24" fmla="*/ 31 w 364"/>
                <a:gd name="T25" fmla="*/ 270 h 311"/>
                <a:gd name="T26" fmla="*/ 0 w 364"/>
                <a:gd name="T27" fmla="*/ 269 h 311"/>
                <a:gd name="T28" fmla="*/ 24 w 364"/>
                <a:gd name="T29" fmla="*/ 253 h 311"/>
                <a:gd name="T30" fmla="*/ 23 w 364"/>
                <a:gd name="T31" fmla="*/ 224 h 311"/>
                <a:gd name="T32" fmla="*/ 21 w 364"/>
                <a:gd name="T33" fmla="*/ 201 h 311"/>
                <a:gd name="T34" fmla="*/ 14 w 364"/>
                <a:gd name="T35" fmla="*/ 179 h 311"/>
                <a:gd name="T36" fmla="*/ 13 w 364"/>
                <a:gd name="T37" fmla="*/ 168 h 311"/>
                <a:gd name="T38" fmla="*/ 25 w 364"/>
                <a:gd name="T39" fmla="*/ 164 h 311"/>
                <a:gd name="T40" fmla="*/ 40 w 364"/>
                <a:gd name="T41" fmla="*/ 152 h 311"/>
                <a:gd name="T42" fmla="*/ 58 w 364"/>
                <a:gd name="T43" fmla="*/ 137 h 311"/>
                <a:gd name="T44" fmla="*/ 83 w 364"/>
                <a:gd name="T45" fmla="*/ 113 h 311"/>
                <a:gd name="T46" fmla="*/ 103 w 364"/>
                <a:gd name="T47" fmla="*/ 100 h 311"/>
                <a:gd name="T48" fmla="*/ 138 w 364"/>
                <a:gd name="T49" fmla="*/ 101 h 311"/>
                <a:gd name="T50" fmla="*/ 176 w 364"/>
                <a:gd name="T51" fmla="*/ 88 h 311"/>
                <a:gd name="T52" fmla="*/ 183 w 364"/>
                <a:gd name="T53" fmla="*/ 72 h 311"/>
                <a:gd name="T54" fmla="*/ 183 w 364"/>
                <a:gd name="T55" fmla="*/ 42 h 311"/>
                <a:gd name="T56" fmla="*/ 200 w 364"/>
                <a:gd name="T57" fmla="*/ 28 h 311"/>
                <a:gd name="T58" fmla="*/ 234 w 364"/>
                <a:gd name="T59" fmla="*/ 8 h 311"/>
                <a:gd name="T60" fmla="*/ 246 w 364"/>
                <a:gd name="T61" fmla="*/ 16 h 311"/>
                <a:gd name="T62" fmla="*/ 260 w 364"/>
                <a:gd name="T63" fmla="*/ 19 h 311"/>
                <a:gd name="T64" fmla="*/ 284 w 364"/>
                <a:gd name="T65" fmla="*/ 6 h 311"/>
                <a:gd name="T66" fmla="*/ 303 w 364"/>
                <a:gd name="T67" fmla="*/ 3 h 311"/>
                <a:gd name="T68" fmla="*/ 307 w 364"/>
                <a:gd name="T69" fmla="*/ 29 h 311"/>
                <a:gd name="T70" fmla="*/ 289 w 364"/>
                <a:gd name="T71" fmla="*/ 48 h 311"/>
                <a:gd name="T72" fmla="*/ 294 w 364"/>
                <a:gd name="T73" fmla="*/ 52 h 311"/>
                <a:gd name="T74" fmla="*/ 312 w 364"/>
                <a:gd name="T75" fmla="*/ 68 h 311"/>
                <a:gd name="T76" fmla="*/ 317 w 364"/>
                <a:gd name="T77" fmla="*/ 66 h 311"/>
                <a:gd name="T78" fmla="*/ 319 w 364"/>
                <a:gd name="T79" fmla="*/ 64 h 311"/>
                <a:gd name="T80" fmla="*/ 322 w 364"/>
                <a:gd name="T81" fmla="*/ 70 h 311"/>
                <a:gd name="T82" fmla="*/ 328 w 364"/>
                <a:gd name="T83" fmla="*/ 95 h 311"/>
                <a:gd name="T84" fmla="*/ 339 w 364"/>
                <a:gd name="T85" fmla="*/ 118 h 311"/>
                <a:gd name="T86" fmla="*/ 349 w 364"/>
                <a:gd name="T87" fmla="*/ 127 h 311"/>
                <a:gd name="T88" fmla="*/ 364 w 364"/>
                <a:gd name="T89" fmla="*/ 140 h 311"/>
                <a:gd name="T90" fmla="*/ 346 w 364"/>
                <a:gd name="T91" fmla="*/ 152 h 311"/>
                <a:gd name="T92" fmla="*/ 334 w 364"/>
                <a:gd name="T93" fmla="*/ 195 h 311"/>
                <a:gd name="T94" fmla="*/ 315 w 364"/>
                <a:gd name="T95" fmla="*/ 218 h 311"/>
                <a:gd name="T96" fmla="*/ 278 w 364"/>
                <a:gd name="T97" fmla="*/ 257 h 311"/>
                <a:gd name="T98" fmla="*/ 262 w 364"/>
                <a:gd name="T99" fmla="*/ 28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4" h="311">
                  <a:moveTo>
                    <a:pt x="258" y="303"/>
                  </a:moveTo>
                  <a:cubicBezTo>
                    <a:pt x="253" y="304"/>
                    <a:pt x="251" y="300"/>
                    <a:pt x="248" y="299"/>
                  </a:cubicBezTo>
                  <a:cubicBezTo>
                    <a:pt x="239" y="297"/>
                    <a:pt x="231" y="296"/>
                    <a:pt x="223" y="302"/>
                  </a:cubicBezTo>
                  <a:cubicBezTo>
                    <a:pt x="220" y="305"/>
                    <a:pt x="215" y="306"/>
                    <a:pt x="210" y="306"/>
                  </a:cubicBezTo>
                  <a:cubicBezTo>
                    <a:pt x="206" y="306"/>
                    <a:pt x="204" y="305"/>
                    <a:pt x="205" y="300"/>
                  </a:cubicBezTo>
                  <a:cubicBezTo>
                    <a:pt x="206" y="298"/>
                    <a:pt x="206" y="295"/>
                    <a:pt x="206" y="293"/>
                  </a:cubicBezTo>
                  <a:cubicBezTo>
                    <a:pt x="206" y="289"/>
                    <a:pt x="206" y="285"/>
                    <a:pt x="202" y="284"/>
                  </a:cubicBezTo>
                  <a:cubicBezTo>
                    <a:pt x="199" y="283"/>
                    <a:pt x="195" y="284"/>
                    <a:pt x="193" y="287"/>
                  </a:cubicBezTo>
                  <a:cubicBezTo>
                    <a:pt x="192" y="289"/>
                    <a:pt x="190" y="290"/>
                    <a:pt x="189" y="292"/>
                  </a:cubicBezTo>
                  <a:cubicBezTo>
                    <a:pt x="179" y="288"/>
                    <a:pt x="175" y="276"/>
                    <a:pt x="164" y="271"/>
                  </a:cubicBezTo>
                  <a:cubicBezTo>
                    <a:pt x="162" y="275"/>
                    <a:pt x="155" y="278"/>
                    <a:pt x="159" y="285"/>
                  </a:cubicBezTo>
                  <a:cubicBezTo>
                    <a:pt x="160" y="287"/>
                    <a:pt x="157" y="288"/>
                    <a:pt x="155" y="289"/>
                  </a:cubicBezTo>
                  <a:cubicBezTo>
                    <a:pt x="147" y="294"/>
                    <a:pt x="140" y="298"/>
                    <a:pt x="132" y="303"/>
                  </a:cubicBezTo>
                  <a:cubicBezTo>
                    <a:pt x="129" y="304"/>
                    <a:pt x="127" y="303"/>
                    <a:pt x="125" y="302"/>
                  </a:cubicBezTo>
                  <a:cubicBezTo>
                    <a:pt x="123" y="300"/>
                    <a:pt x="121" y="298"/>
                    <a:pt x="119" y="297"/>
                  </a:cubicBezTo>
                  <a:cubicBezTo>
                    <a:pt x="113" y="294"/>
                    <a:pt x="108" y="292"/>
                    <a:pt x="102" y="297"/>
                  </a:cubicBezTo>
                  <a:cubicBezTo>
                    <a:pt x="97" y="301"/>
                    <a:pt x="91" y="303"/>
                    <a:pt x="87" y="308"/>
                  </a:cubicBezTo>
                  <a:cubicBezTo>
                    <a:pt x="85" y="310"/>
                    <a:pt x="83" y="310"/>
                    <a:pt x="81" y="311"/>
                  </a:cubicBezTo>
                  <a:cubicBezTo>
                    <a:pt x="76" y="311"/>
                    <a:pt x="74" y="309"/>
                    <a:pt x="76" y="304"/>
                  </a:cubicBezTo>
                  <a:cubicBezTo>
                    <a:pt x="78" y="300"/>
                    <a:pt x="78" y="295"/>
                    <a:pt x="76" y="291"/>
                  </a:cubicBezTo>
                  <a:cubicBezTo>
                    <a:pt x="75" y="288"/>
                    <a:pt x="75" y="285"/>
                    <a:pt x="76" y="283"/>
                  </a:cubicBezTo>
                  <a:cubicBezTo>
                    <a:pt x="80" y="273"/>
                    <a:pt x="72" y="268"/>
                    <a:pt x="70" y="261"/>
                  </a:cubicBezTo>
                  <a:cubicBezTo>
                    <a:pt x="66" y="262"/>
                    <a:pt x="66" y="264"/>
                    <a:pt x="65" y="266"/>
                  </a:cubicBezTo>
                  <a:cubicBezTo>
                    <a:pt x="61" y="271"/>
                    <a:pt x="58" y="272"/>
                    <a:pt x="53" y="268"/>
                  </a:cubicBezTo>
                  <a:cubicBezTo>
                    <a:pt x="48" y="264"/>
                    <a:pt x="43" y="265"/>
                    <a:pt x="37" y="267"/>
                  </a:cubicBezTo>
                  <a:cubicBezTo>
                    <a:pt x="35" y="268"/>
                    <a:pt x="33" y="269"/>
                    <a:pt x="31" y="270"/>
                  </a:cubicBezTo>
                  <a:cubicBezTo>
                    <a:pt x="23" y="275"/>
                    <a:pt x="14" y="279"/>
                    <a:pt x="5" y="271"/>
                  </a:cubicBezTo>
                  <a:cubicBezTo>
                    <a:pt x="4" y="270"/>
                    <a:pt x="1" y="270"/>
                    <a:pt x="0" y="269"/>
                  </a:cubicBezTo>
                  <a:cubicBezTo>
                    <a:pt x="0" y="265"/>
                    <a:pt x="3" y="264"/>
                    <a:pt x="6" y="264"/>
                  </a:cubicBezTo>
                  <a:cubicBezTo>
                    <a:pt x="13" y="262"/>
                    <a:pt x="18" y="257"/>
                    <a:pt x="24" y="253"/>
                  </a:cubicBezTo>
                  <a:cubicBezTo>
                    <a:pt x="26" y="253"/>
                    <a:pt x="28" y="252"/>
                    <a:pt x="27" y="249"/>
                  </a:cubicBezTo>
                  <a:cubicBezTo>
                    <a:pt x="26" y="241"/>
                    <a:pt x="26" y="232"/>
                    <a:pt x="23" y="224"/>
                  </a:cubicBezTo>
                  <a:cubicBezTo>
                    <a:pt x="21" y="220"/>
                    <a:pt x="19" y="216"/>
                    <a:pt x="21" y="212"/>
                  </a:cubicBezTo>
                  <a:cubicBezTo>
                    <a:pt x="23" y="209"/>
                    <a:pt x="24" y="203"/>
                    <a:pt x="21" y="201"/>
                  </a:cubicBezTo>
                  <a:cubicBezTo>
                    <a:pt x="16" y="195"/>
                    <a:pt x="17" y="189"/>
                    <a:pt x="17" y="183"/>
                  </a:cubicBezTo>
                  <a:cubicBezTo>
                    <a:pt x="17" y="181"/>
                    <a:pt x="17" y="178"/>
                    <a:pt x="14" y="179"/>
                  </a:cubicBezTo>
                  <a:cubicBezTo>
                    <a:pt x="10" y="179"/>
                    <a:pt x="8" y="178"/>
                    <a:pt x="7" y="174"/>
                  </a:cubicBezTo>
                  <a:cubicBezTo>
                    <a:pt x="7" y="170"/>
                    <a:pt x="11" y="170"/>
                    <a:pt x="13" y="168"/>
                  </a:cubicBezTo>
                  <a:cubicBezTo>
                    <a:pt x="16" y="167"/>
                    <a:pt x="18" y="167"/>
                    <a:pt x="21" y="167"/>
                  </a:cubicBezTo>
                  <a:cubicBezTo>
                    <a:pt x="23" y="167"/>
                    <a:pt x="25" y="166"/>
                    <a:pt x="25" y="164"/>
                  </a:cubicBezTo>
                  <a:cubicBezTo>
                    <a:pt x="26" y="159"/>
                    <a:pt x="30" y="157"/>
                    <a:pt x="34" y="157"/>
                  </a:cubicBezTo>
                  <a:cubicBezTo>
                    <a:pt x="37" y="156"/>
                    <a:pt x="39" y="155"/>
                    <a:pt x="40" y="152"/>
                  </a:cubicBezTo>
                  <a:cubicBezTo>
                    <a:pt x="43" y="147"/>
                    <a:pt x="47" y="144"/>
                    <a:pt x="53" y="143"/>
                  </a:cubicBezTo>
                  <a:cubicBezTo>
                    <a:pt x="57" y="142"/>
                    <a:pt x="57" y="140"/>
                    <a:pt x="58" y="137"/>
                  </a:cubicBezTo>
                  <a:cubicBezTo>
                    <a:pt x="59" y="130"/>
                    <a:pt x="63" y="125"/>
                    <a:pt x="69" y="123"/>
                  </a:cubicBezTo>
                  <a:cubicBezTo>
                    <a:pt x="74" y="120"/>
                    <a:pt x="81" y="119"/>
                    <a:pt x="83" y="113"/>
                  </a:cubicBezTo>
                  <a:cubicBezTo>
                    <a:pt x="89" y="115"/>
                    <a:pt x="89" y="106"/>
                    <a:pt x="93" y="106"/>
                  </a:cubicBezTo>
                  <a:cubicBezTo>
                    <a:pt x="99" y="107"/>
                    <a:pt x="100" y="102"/>
                    <a:pt x="103" y="100"/>
                  </a:cubicBezTo>
                  <a:cubicBezTo>
                    <a:pt x="109" y="100"/>
                    <a:pt x="110" y="107"/>
                    <a:pt x="114" y="106"/>
                  </a:cubicBezTo>
                  <a:cubicBezTo>
                    <a:pt x="122" y="104"/>
                    <a:pt x="131" y="106"/>
                    <a:pt x="138" y="101"/>
                  </a:cubicBezTo>
                  <a:cubicBezTo>
                    <a:pt x="141" y="99"/>
                    <a:pt x="142" y="96"/>
                    <a:pt x="146" y="95"/>
                  </a:cubicBezTo>
                  <a:cubicBezTo>
                    <a:pt x="156" y="94"/>
                    <a:pt x="165" y="87"/>
                    <a:pt x="176" y="88"/>
                  </a:cubicBezTo>
                  <a:cubicBezTo>
                    <a:pt x="178" y="89"/>
                    <a:pt x="179" y="86"/>
                    <a:pt x="178" y="85"/>
                  </a:cubicBezTo>
                  <a:cubicBezTo>
                    <a:pt x="173" y="78"/>
                    <a:pt x="178" y="74"/>
                    <a:pt x="183" y="72"/>
                  </a:cubicBezTo>
                  <a:cubicBezTo>
                    <a:pt x="192" y="67"/>
                    <a:pt x="191" y="60"/>
                    <a:pt x="190" y="51"/>
                  </a:cubicBezTo>
                  <a:cubicBezTo>
                    <a:pt x="190" y="46"/>
                    <a:pt x="185" y="45"/>
                    <a:pt x="183" y="42"/>
                  </a:cubicBezTo>
                  <a:cubicBezTo>
                    <a:pt x="180" y="39"/>
                    <a:pt x="182" y="34"/>
                    <a:pt x="185" y="35"/>
                  </a:cubicBezTo>
                  <a:cubicBezTo>
                    <a:pt x="193" y="38"/>
                    <a:pt x="196" y="32"/>
                    <a:pt x="200" y="28"/>
                  </a:cubicBezTo>
                  <a:cubicBezTo>
                    <a:pt x="208" y="22"/>
                    <a:pt x="214" y="14"/>
                    <a:pt x="221" y="7"/>
                  </a:cubicBezTo>
                  <a:cubicBezTo>
                    <a:pt x="226" y="10"/>
                    <a:pt x="230" y="12"/>
                    <a:pt x="234" y="8"/>
                  </a:cubicBezTo>
                  <a:cubicBezTo>
                    <a:pt x="241" y="8"/>
                    <a:pt x="241" y="8"/>
                    <a:pt x="245" y="15"/>
                  </a:cubicBezTo>
                  <a:cubicBezTo>
                    <a:pt x="245" y="16"/>
                    <a:pt x="246" y="16"/>
                    <a:pt x="246" y="16"/>
                  </a:cubicBezTo>
                  <a:cubicBezTo>
                    <a:pt x="250" y="20"/>
                    <a:pt x="256" y="18"/>
                    <a:pt x="260" y="19"/>
                  </a:cubicBezTo>
                  <a:cubicBezTo>
                    <a:pt x="260" y="19"/>
                    <a:pt x="260" y="19"/>
                    <a:pt x="260" y="19"/>
                  </a:cubicBezTo>
                  <a:cubicBezTo>
                    <a:pt x="265" y="24"/>
                    <a:pt x="267" y="19"/>
                    <a:pt x="269" y="16"/>
                  </a:cubicBezTo>
                  <a:cubicBezTo>
                    <a:pt x="274" y="13"/>
                    <a:pt x="280" y="10"/>
                    <a:pt x="284" y="6"/>
                  </a:cubicBezTo>
                  <a:cubicBezTo>
                    <a:pt x="289" y="1"/>
                    <a:pt x="297" y="9"/>
                    <a:pt x="300" y="1"/>
                  </a:cubicBezTo>
                  <a:cubicBezTo>
                    <a:pt x="301" y="0"/>
                    <a:pt x="303" y="2"/>
                    <a:pt x="303" y="3"/>
                  </a:cubicBezTo>
                  <a:cubicBezTo>
                    <a:pt x="305" y="10"/>
                    <a:pt x="308" y="16"/>
                    <a:pt x="311" y="22"/>
                  </a:cubicBezTo>
                  <a:cubicBezTo>
                    <a:pt x="313" y="27"/>
                    <a:pt x="311" y="29"/>
                    <a:pt x="307" y="29"/>
                  </a:cubicBezTo>
                  <a:cubicBezTo>
                    <a:pt x="304" y="29"/>
                    <a:pt x="300" y="28"/>
                    <a:pt x="298" y="31"/>
                  </a:cubicBezTo>
                  <a:cubicBezTo>
                    <a:pt x="295" y="36"/>
                    <a:pt x="289" y="40"/>
                    <a:pt x="289" y="48"/>
                  </a:cubicBezTo>
                  <a:cubicBezTo>
                    <a:pt x="289" y="51"/>
                    <a:pt x="291" y="52"/>
                    <a:pt x="294" y="52"/>
                  </a:cubicBezTo>
                  <a:cubicBezTo>
                    <a:pt x="294" y="52"/>
                    <a:pt x="294" y="52"/>
                    <a:pt x="294" y="52"/>
                  </a:cubicBezTo>
                  <a:cubicBezTo>
                    <a:pt x="295" y="56"/>
                    <a:pt x="297" y="60"/>
                    <a:pt x="298" y="63"/>
                  </a:cubicBezTo>
                  <a:cubicBezTo>
                    <a:pt x="301" y="72"/>
                    <a:pt x="303" y="73"/>
                    <a:pt x="312" y="68"/>
                  </a:cubicBezTo>
                  <a:cubicBezTo>
                    <a:pt x="312" y="68"/>
                    <a:pt x="312" y="68"/>
                    <a:pt x="312" y="68"/>
                  </a:cubicBezTo>
                  <a:cubicBezTo>
                    <a:pt x="314" y="68"/>
                    <a:pt x="316" y="68"/>
                    <a:pt x="317" y="66"/>
                  </a:cubicBezTo>
                  <a:cubicBezTo>
                    <a:pt x="317" y="66"/>
                    <a:pt x="317" y="66"/>
                    <a:pt x="317" y="66"/>
                  </a:cubicBezTo>
                  <a:cubicBezTo>
                    <a:pt x="318" y="66"/>
                    <a:pt x="319" y="65"/>
                    <a:pt x="319" y="64"/>
                  </a:cubicBezTo>
                  <a:cubicBezTo>
                    <a:pt x="319" y="64"/>
                    <a:pt x="319" y="64"/>
                    <a:pt x="319" y="64"/>
                  </a:cubicBezTo>
                  <a:cubicBezTo>
                    <a:pt x="323" y="64"/>
                    <a:pt x="323" y="67"/>
                    <a:pt x="322" y="70"/>
                  </a:cubicBezTo>
                  <a:cubicBezTo>
                    <a:pt x="321" y="79"/>
                    <a:pt x="320" y="88"/>
                    <a:pt x="328" y="95"/>
                  </a:cubicBezTo>
                  <a:cubicBezTo>
                    <a:pt x="328" y="95"/>
                    <a:pt x="328" y="95"/>
                    <a:pt x="328" y="95"/>
                  </a:cubicBezTo>
                  <a:cubicBezTo>
                    <a:pt x="329" y="99"/>
                    <a:pt x="331" y="102"/>
                    <a:pt x="331" y="106"/>
                  </a:cubicBezTo>
                  <a:cubicBezTo>
                    <a:pt x="330" y="112"/>
                    <a:pt x="332" y="117"/>
                    <a:pt x="339" y="118"/>
                  </a:cubicBezTo>
                  <a:cubicBezTo>
                    <a:pt x="342" y="118"/>
                    <a:pt x="344" y="122"/>
                    <a:pt x="346" y="124"/>
                  </a:cubicBezTo>
                  <a:cubicBezTo>
                    <a:pt x="347" y="125"/>
                    <a:pt x="348" y="126"/>
                    <a:pt x="349" y="127"/>
                  </a:cubicBezTo>
                  <a:cubicBezTo>
                    <a:pt x="352" y="129"/>
                    <a:pt x="353" y="134"/>
                    <a:pt x="357" y="134"/>
                  </a:cubicBezTo>
                  <a:cubicBezTo>
                    <a:pt x="358" y="138"/>
                    <a:pt x="362" y="137"/>
                    <a:pt x="364" y="140"/>
                  </a:cubicBezTo>
                  <a:cubicBezTo>
                    <a:pt x="361" y="143"/>
                    <a:pt x="359" y="146"/>
                    <a:pt x="358" y="149"/>
                  </a:cubicBezTo>
                  <a:cubicBezTo>
                    <a:pt x="354" y="149"/>
                    <a:pt x="350" y="151"/>
                    <a:pt x="346" y="152"/>
                  </a:cubicBezTo>
                  <a:cubicBezTo>
                    <a:pt x="336" y="155"/>
                    <a:pt x="329" y="161"/>
                    <a:pt x="329" y="171"/>
                  </a:cubicBezTo>
                  <a:cubicBezTo>
                    <a:pt x="328" y="179"/>
                    <a:pt x="320" y="189"/>
                    <a:pt x="334" y="195"/>
                  </a:cubicBezTo>
                  <a:cubicBezTo>
                    <a:pt x="332" y="196"/>
                    <a:pt x="331" y="198"/>
                    <a:pt x="330" y="199"/>
                  </a:cubicBezTo>
                  <a:cubicBezTo>
                    <a:pt x="328" y="207"/>
                    <a:pt x="323" y="213"/>
                    <a:pt x="315" y="218"/>
                  </a:cubicBezTo>
                  <a:cubicBezTo>
                    <a:pt x="305" y="224"/>
                    <a:pt x="295" y="231"/>
                    <a:pt x="290" y="242"/>
                  </a:cubicBezTo>
                  <a:cubicBezTo>
                    <a:pt x="287" y="248"/>
                    <a:pt x="283" y="253"/>
                    <a:pt x="278" y="257"/>
                  </a:cubicBezTo>
                  <a:cubicBezTo>
                    <a:pt x="273" y="261"/>
                    <a:pt x="269" y="266"/>
                    <a:pt x="268" y="272"/>
                  </a:cubicBezTo>
                  <a:cubicBezTo>
                    <a:pt x="267" y="278"/>
                    <a:pt x="265" y="283"/>
                    <a:pt x="262" y="288"/>
                  </a:cubicBezTo>
                  <a:cubicBezTo>
                    <a:pt x="258" y="293"/>
                    <a:pt x="258" y="298"/>
                    <a:pt x="258" y="303"/>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4" name="Freeform 6">
              <a:extLst>
                <a:ext uri="{FF2B5EF4-FFF2-40B4-BE49-F238E27FC236}">
                  <a16:creationId xmlns:a16="http://schemas.microsoft.com/office/drawing/2014/main" id="{F0BCB7DA-B10E-4E1E-8B94-402022933F70}"/>
                </a:ext>
              </a:extLst>
            </p:cNvPr>
            <p:cNvSpPr>
              <a:spLocks/>
            </p:cNvSpPr>
            <p:nvPr/>
          </p:nvSpPr>
          <p:spPr bwMode="auto">
            <a:xfrm>
              <a:off x="3143" y="1293"/>
              <a:ext cx="871" cy="844"/>
            </a:xfrm>
            <a:custGeom>
              <a:avLst/>
              <a:gdLst>
                <a:gd name="T0" fmla="*/ 5 w 376"/>
                <a:gd name="T1" fmla="*/ 116 h 364"/>
                <a:gd name="T2" fmla="*/ 24 w 376"/>
                <a:gd name="T3" fmla="*/ 88 h 364"/>
                <a:gd name="T4" fmla="*/ 29 w 376"/>
                <a:gd name="T5" fmla="*/ 83 h 364"/>
                <a:gd name="T6" fmla="*/ 56 w 376"/>
                <a:gd name="T7" fmla="*/ 92 h 364"/>
                <a:gd name="T8" fmla="*/ 77 w 376"/>
                <a:gd name="T9" fmla="*/ 106 h 364"/>
                <a:gd name="T10" fmla="*/ 102 w 376"/>
                <a:gd name="T11" fmla="*/ 115 h 364"/>
                <a:gd name="T12" fmla="*/ 126 w 376"/>
                <a:gd name="T13" fmla="*/ 99 h 364"/>
                <a:gd name="T14" fmla="*/ 151 w 376"/>
                <a:gd name="T15" fmla="*/ 84 h 364"/>
                <a:gd name="T16" fmla="*/ 170 w 376"/>
                <a:gd name="T17" fmla="*/ 55 h 364"/>
                <a:gd name="T18" fmla="*/ 180 w 376"/>
                <a:gd name="T19" fmla="*/ 29 h 364"/>
                <a:gd name="T20" fmla="*/ 193 w 376"/>
                <a:gd name="T21" fmla="*/ 20 h 364"/>
                <a:gd name="T22" fmla="*/ 208 w 376"/>
                <a:gd name="T23" fmla="*/ 9 h 364"/>
                <a:gd name="T24" fmla="*/ 221 w 376"/>
                <a:gd name="T25" fmla="*/ 11 h 364"/>
                <a:gd name="T26" fmla="*/ 262 w 376"/>
                <a:gd name="T27" fmla="*/ 8 h 364"/>
                <a:gd name="T28" fmla="*/ 278 w 376"/>
                <a:gd name="T29" fmla="*/ 17 h 364"/>
                <a:gd name="T30" fmla="*/ 298 w 376"/>
                <a:gd name="T31" fmla="*/ 13 h 364"/>
                <a:gd name="T32" fmla="*/ 305 w 376"/>
                <a:gd name="T33" fmla="*/ 28 h 364"/>
                <a:gd name="T34" fmla="*/ 300 w 376"/>
                <a:gd name="T35" fmla="*/ 57 h 364"/>
                <a:gd name="T36" fmla="*/ 321 w 376"/>
                <a:gd name="T37" fmla="*/ 74 h 364"/>
                <a:gd name="T38" fmla="*/ 358 w 376"/>
                <a:gd name="T39" fmla="*/ 102 h 364"/>
                <a:gd name="T40" fmla="*/ 372 w 376"/>
                <a:gd name="T41" fmla="*/ 120 h 364"/>
                <a:gd name="T42" fmla="*/ 338 w 376"/>
                <a:gd name="T43" fmla="*/ 130 h 364"/>
                <a:gd name="T44" fmla="*/ 304 w 376"/>
                <a:gd name="T45" fmla="*/ 129 h 364"/>
                <a:gd name="T46" fmla="*/ 282 w 376"/>
                <a:gd name="T47" fmla="*/ 139 h 364"/>
                <a:gd name="T48" fmla="*/ 267 w 376"/>
                <a:gd name="T49" fmla="*/ 184 h 364"/>
                <a:gd name="T50" fmla="*/ 268 w 376"/>
                <a:gd name="T51" fmla="*/ 214 h 364"/>
                <a:gd name="T52" fmla="*/ 272 w 376"/>
                <a:gd name="T53" fmla="*/ 242 h 364"/>
                <a:gd name="T54" fmla="*/ 252 w 376"/>
                <a:gd name="T55" fmla="*/ 254 h 364"/>
                <a:gd name="T56" fmla="*/ 233 w 376"/>
                <a:gd name="T57" fmla="*/ 270 h 364"/>
                <a:gd name="T58" fmla="*/ 199 w 376"/>
                <a:gd name="T59" fmla="*/ 294 h 364"/>
                <a:gd name="T60" fmla="*/ 190 w 376"/>
                <a:gd name="T61" fmla="*/ 309 h 364"/>
                <a:gd name="T62" fmla="*/ 186 w 376"/>
                <a:gd name="T63" fmla="*/ 315 h 364"/>
                <a:gd name="T64" fmla="*/ 189 w 376"/>
                <a:gd name="T65" fmla="*/ 340 h 364"/>
                <a:gd name="T66" fmla="*/ 151 w 376"/>
                <a:gd name="T67" fmla="*/ 359 h 364"/>
                <a:gd name="T68" fmla="*/ 136 w 376"/>
                <a:gd name="T69" fmla="*/ 332 h 364"/>
                <a:gd name="T70" fmla="*/ 132 w 376"/>
                <a:gd name="T71" fmla="*/ 310 h 364"/>
                <a:gd name="T72" fmla="*/ 137 w 376"/>
                <a:gd name="T73" fmla="*/ 283 h 364"/>
                <a:gd name="T74" fmla="*/ 136 w 376"/>
                <a:gd name="T75" fmla="*/ 268 h 364"/>
                <a:gd name="T76" fmla="*/ 125 w 376"/>
                <a:gd name="T77" fmla="*/ 258 h 364"/>
                <a:gd name="T78" fmla="*/ 111 w 376"/>
                <a:gd name="T79" fmla="*/ 239 h 364"/>
                <a:gd name="T80" fmla="*/ 107 w 376"/>
                <a:gd name="T81" fmla="*/ 229 h 364"/>
                <a:gd name="T82" fmla="*/ 106 w 376"/>
                <a:gd name="T83" fmla="*/ 200 h 364"/>
                <a:gd name="T84" fmla="*/ 99 w 376"/>
                <a:gd name="T85" fmla="*/ 195 h 364"/>
                <a:gd name="T86" fmla="*/ 98 w 376"/>
                <a:gd name="T87" fmla="*/ 198 h 364"/>
                <a:gd name="T88" fmla="*/ 96 w 376"/>
                <a:gd name="T89" fmla="*/ 200 h 364"/>
                <a:gd name="T90" fmla="*/ 91 w 376"/>
                <a:gd name="T91" fmla="*/ 202 h 364"/>
                <a:gd name="T92" fmla="*/ 73 w 376"/>
                <a:gd name="T93" fmla="*/ 186 h 364"/>
                <a:gd name="T94" fmla="*/ 68 w 376"/>
                <a:gd name="T95" fmla="*/ 182 h 364"/>
                <a:gd name="T96" fmla="*/ 86 w 376"/>
                <a:gd name="T97" fmla="*/ 163 h 364"/>
                <a:gd name="T98" fmla="*/ 82 w 376"/>
                <a:gd name="T99" fmla="*/ 137 h 364"/>
                <a:gd name="T100" fmla="*/ 63 w 376"/>
                <a:gd name="T101" fmla="*/ 140 h 364"/>
                <a:gd name="T102" fmla="*/ 39 w 376"/>
                <a:gd name="T103" fmla="*/ 153 h 364"/>
                <a:gd name="T104" fmla="*/ 25 w 376"/>
                <a:gd name="T105" fmla="*/ 150 h 364"/>
                <a:gd name="T106" fmla="*/ 13 w 376"/>
                <a:gd name="T107" fmla="*/ 142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6" h="364">
                  <a:moveTo>
                    <a:pt x="0" y="141"/>
                  </a:moveTo>
                  <a:cubicBezTo>
                    <a:pt x="4" y="133"/>
                    <a:pt x="5" y="125"/>
                    <a:pt x="5" y="116"/>
                  </a:cubicBezTo>
                  <a:cubicBezTo>
                    <a:pt x="5" y="110"/>
                    <a:pt x="8" y="107"/>
                    <a:pt x="12" y="106"/>
                  </a:cubicBezTo>
                  <a:cubicBezTo>
                    <a:pt x="23" y="104"/>
                    <a:pt x="23" y="97"/>
                    <a:pt x="24" y="88"/>
                  </a:cubicBezTo>
                  <a:cubicBezTo>
                    <a:pt x="24" y="87"/>
                    <a:pt x="24" y="86"/>
                    <a:pt x="24" y="85"/>
                  </a:cubicBezTo>
                  <a:cubicBezTo>
                    <a:pt x="25" y="85"/>
                    <a:pt x="27" y="84"/>
                    <a:pt x="29" y="83"/>
                  </a:cubicBezTo>
                  <a:cubicBezTo>
                    <a:pt x="38" y="77"/>
                    <a:pt x="46" y="78"/>
                    <a:pt x="54" y="84"/>
                  </a:cubicBezTo>
                  <a:cubicBezTo>
                    <a:pt x="54" y="87"/>
                    <a:pt x="54" y="91"/>
                    <a:pt x="56" y="92"/>
                  </a:cubicBezTo>
                  <a:cubicBezTo>
                    <a:pt x="62" y="93"/>
                    <a:pt x="64" y="99"/>
                    <a:pt x="68" y="102"/>
                  </a:cubicBezTo>
                  <a:cubicBezTo>
                    <a:pt x="70" y="105"/>
                    <a:pt x="73" y="107"/>
                    <a:pt x="77" y="106"/>
                  </a:cubicBezTo>
                  <a:cubicBezTo>
                    <a:pt x="79" y="105"/>
                    <a:pt x="82" y="105"/>
                    <a:pt x="84" y="107"/>
                  </a:cubicBezTo>
                  <a:cubicBezTo>
                    <a:pt x="89" y="112"/>
                    <a:pt x="96" y="111"/>
                    <a:pt x="102" y="115"/>
                  </a:cubicBezTo>
                  <a:cubicBezTo>
                    <a:pt x="107" y="118"/>
                    <a:pt x="113" y="114"/>
                    <a:pt x="115" y="107"/>
                  </a:cubicBezTo>
                  <a:cubicBezTo>
                    <a:pt x="117" y="101"/>
                    <a:pt x="121" y="99"/>
                    <a:pt x="126" y="99"/>
                  </a:cubicBezTo>
                  <a:cubicBezTo>
                    <a:pt x="135" y="99"/>
                    <a:pt x="140" y="93"/>
                    <a:pt x="146" y="89"/>
                  </a:cubicBezTo>
                  <a:cubicBezTo>
                    <a:pt x="148" y="87"/>
                    <a:pt x="149" y="85"/>
                    <a:pt x="151" y="84"/>
                  </a:cubicBezTo>
                  <a:cubicBezTo>
                    <a:pt x="158" y="82"/>
                    <a:pt x="159" y="76"/>
                    <a:pt x="164" y="72"/>
                  </a:cubicBezTo>
                  <a:cubicBezTo>
                    <a:pt x="170" y="67"/>
                    <a:pt x="169" y="61"/>
                    <a:pt x="170" y="55"/>
                  </a:cubicBezTo>
                  <a:cubicBezTo>
                    <a:pt x="172" y="49"/>
                    <a:pt x="172" y="43"/>
                    <a:pt x="176" y="39"/>
                  </a:cubicBezTo>
                  <a:cubicBezTo>
                    <a:pt x="178" y="36"/>
                    <a:pt x="183" y="35"/>
                    <a:pt x="180" y="29"/>
                  </a:cubicBezTo>
                  <a:cubicBezTo>
                    <a:pt x="178" y="26"/>
                    <a:pt x="182" y="24"/>
                    <a:pt x="186" y="25"/>
                  </a:cubicBezTo>
                  <a:cubicBezTo>
                    <a:pt x="191" y="27"/>
                    <a:pt x="193" y="25"/>
                    <a:pt x="193" y="20"/>
                  </a:cubicBezTo>
                  <a:cubicBezTo>
                    <a:pt x="193" y="19"/>
                    <a:pt x="193" y="15"/>
                    <a:pt x="195" y="16"/>
                  </a:cubicBezTo>
                  <a:cubicBezTo>
                    <a:pt x="202" y="18"/>
                    <a:pt x="204" y="11"/>
                    <a:pt x="208" y="9"/>
                  </a:cubicBezTo>
                  <a:cubicBezTo>
                    <a:pt x="211" y="11"/>
                    <a:pt x="211" y="16"/>
                    <a:pt x="215" y="17"/>
                  </a:cubicBezTo>
                  <a:cubicBezTo>
                    <a:pt x="217" y="16"/>
                    <a:pt x="218" y="12"/>
                    <a:pt x="221" y="11"/>
                  </a:cubicBezTo>
                  <a:cubicBezTo>
                    <a:pt x="229" y="10"/>
                    <a:pt x="234" y="0"/>
                    <a:pt x="244" y="4"/>
                  </a:cubicBezTo>
                  <a:cubicBezTo>
                    <a:pt x="251" y="1"/>
                    <a:pt x="257" y="2"/>
                    <a:pt x="262" y="8"/>
                  </a:cubicBezTo>
                  <a:cubicBezTo>
                    <a:pt x="263" y="9"/>
                    <a:pt x="264" y="9"/>
                    <a:pt x="265" y="9"/>
                  </a:cubicBezTo>
                  <a:cubicBezTo>
                    <a:pt x="272" y="8"/>
                    <a:pt x="274" y="13"/>
                    <a:pt x="278" y="17"/>
                  </a:cubicBezTo>
                  <a:cubicBezTo>
                    <a:pt x="280" y="19"/>
                    <a:pt x="281" y="23"/>
                    <a:pt x="284" y="22"/>
                  </a:cubicBezTo>
                  <a:cubicBezTo>
                    <a:pt x="289" y="20"/>
                    <a:pt x="296" y="20"/>
                    <a:pt x="298" y="13"/>
                  </a:cubicBezTo>
                  <a:cubicBezTo>
                    <a:pt x="301" y="13"/>
                    <a:pt x="303" y="15"/>
                    <a:pt x="304" y="16"/>
                  </a:cubicBezTo>
                  <a:cubicBezTo>
                    <a:pt x="310" y="21"/>
                    <a:pt x="311" y="24"/>
                    <a:pt x="305" y="28"/>
                  </a:cubicBezTo>
                  <a:cubicBezTo>
                    <a:pt x="300" y="31"/>
                    <a:pt x="297" y="36"/>
                    <a:pt x="295" y="41"/>
                  </a:cubicBezTo>
                  <a:cubicBezTo>
                    <a:pt x="291" y="47"/>
                    <a:pt x="293" y="55"/>
                    <a:pt x="300" y="57"/>
                  </a:cubicBezTo>
                  <a:cubicBezTo>
                    <a:pt x="305" y="59"/>
                    <a:pt x="307" y="61"/>
                    <a:pt x="309" y="65"/>
                  </a:cubicBezTo>
                  <a:cubicBezTo>
                    <a:pt x="311" y="70"/>
                    <a:pt x="316" y="72"/>
                    <a:pt x="321" y="74"/>
                  </a:cubicBezTo>
                  <a:cubicBezTo>
                    <a:pt x="334" y="80"/>
                    <a:pt x="344" y="90"/>
                    <a:pt x="356" y="99"/>
                  </a:cubicBezTo>
                  <a:cubicBezTo>
                    <a:pt x="357" y="99"/>
                    <a:pt x="358" y="101"/>
                    <a:pt x="358" y="102"/>
                  </a:cubicBezTo>
                  <a:cubicBezTo>
                    <a:pt x="361" y="107"/>
                    <a:pt x="365" y="110"/>
                    <a:pt x="370" y="111"/>
                  </a:cubicBezTo>
                  <a:cubicBezTo>
                    <a:pt x="375" y="113"/>
                    <a:pt x="376" y="116"/>
                    <a:pt x="372" y="120"/>
                  </a:cubicBezTo>
                  <a:cubicBezTo>
                    <a:pt x="366" y="125"/>
                    <a:pt x="361" y="133"/>
                    <a:pt x="350" y="128"/>
                  </a:cubicBezTo>
                  <a:cubicBezTo>
                    <a:pt x="347" y="127"/>
                    <a:pt x="342" y="129"/>
                    <a:pt x="338" y="130"/>
                  </a:cubicBezTo>
                  <a:cubicBezTo>
                    <a:pt x="329" y="131"/>
                    <a:pt x="321" y="126"/>
                    <a:pt x="312" y="125"/>
                  </a:cubicBezTo>
                  <a:cubicBezTo>
                    <a:pt x="308" y="125"/>
                    <a:pt x="305" y="124"/>
                    <a:pt x="304" y="129"/>
                  </a:cubicBezTo>
                  <a:cubicBezTo>
                    <a:pt x="303" y="133"/>
                    <a:pt x="300" y="132"/>
                    <a:pt x="298" y="132"/>
                  </a:cubicBezTo>
                  <a:cubicBezTo>
                    <a:pt x="290" y="130"/>
                    <a:pt x="284" y="133"/>
                    <a:pt x="282" y="139"/>
                  </a:cubicBezTo>
                  <a:cubicBezTo>
                    <a:pt x="281" y="145"/>
                    <a:pt x="277" y="150"/>
                    <a:pt x="275" y="155"/>
                  </a:cubicBezTo>
                  <a:cubicBezTo>
                    <a:pt x="269" y="164"/>
                    <a:pt x="266" y="174"/>
                    <a:pt x="267" y="184"/>
                  </a:cubicBezTo>
                  <a:cubicBezTo>
                    <a:pt x="267" y="190"/>
                    <a:pt x="266" y="195"/>
                    <a:pt x="263" y="199"/>
                  </a:cubicBezTo>
                  <a:cubicBezTo>
                    <a:pt x="260" y="208"/>
                    <a:pt x="260" y="208"/>
                    <a:pt x="268" y="214"/>
                  </a:cubicBezTo>
                  <a:cubicBezTo>
                    <a:pt x="274" y="218"/>
                    <a:pt x="275" y="220"/>
                    <a:pt x="272" y="227"/>
                  </a:cubicBezTo>
                  <a:cubicBezTo>
                    <a:pt x="270" y="232"/>
                    <a:pt x="267" y="237"/>
                    <a:pt x="272" y="242"/>
                  </a:cubicBezTo>
                  <a:cubicBezTo>
                    <a:pt x="274" y="243"/>
                    <a:pt x="273" y="246"/>
                    <a:pt x="272" y="247"/>
                  </a:cubicBezTo>
                  <a:cubicBezTo>
                    <a:pt x="265" y="248"/>
                    <a:pt x="261" y="257"/>
                    <a:pt x="252" y="254"/>
                  </a:cubicBezTo>
                  <a:cubicBezTo>
                    <a:pt x="247" y="253"/>
                    <a:pt x="243" y="258"/>
                    <a:pt x="240" y="261"/>
                  </a:cubicBezTo>
                  <a:cubicBezTo>
                    <a:pt x="238" y="264"/>
                    <a:pt x="235" y="267"/>
                    <a:pt x="233" y="270"/>
                  </a:cubicBezTo>
                  <a:cubicBezTo>
                    <a:pt x="230" y="278"/>
                    <a:pt x="224" y="280"/>
                    <a:pt x="217" y="283"/>
                  </a:cubicBezTo>
                  <a:cubicBezTo>
                    <a:pt x="211" y="286"/>
                    <a:pt x="206" y="291"/>
                    <a:pt x="199" y="294"/>
                  </a:cubicBezTo>
                  <a:cubicBezTo>
                    <a:pt x="198" y="295"/>
                    <a:pt x="198" y="297"/>
                    <a:pt x="198" y="299"/>
                  </a:cubicBezTo>
                  <a:cubicBezTo>
                    <a:pt x="200" y="307"/>
                    <a:pt x="195" y="308"/>
                    <a:pt x="190" y="309"/>
                  </a:cubicBezTo>
                  <a:cubicBezTo>
                    <a:pt x="185" y="310"/>
                    <a:pt x="181" y="310"/>
                    <a:pt x="179" y="315"/>
                  </a:cubicBezTo>
                  <a:cubicBezTo>
                    <a:pt x="182" y="318"/>
                    <a:pt x="184" y="315"/>
                    <a:pt x="186" y="315"/>
                  </a:cubicBezTo>
                  <a:cubicBezTo>
                    <a:pt x="189" y="315"/>
                    <a:pt x="192" y="315"/>
                    <a:pt x="191" y="320"/>
                  </a:cubicBezTo>
                  <a:cubicBezTo>
                    <a:pt x="190" y="327"/>
                    <a:pt x="194" y="334"/>
                    <a:pt x="189" y="340"/>
                  </a:cubicBezTo>
                  <a:cubicBezTo>
                    <a:pt x="203" y="345"/>
                    <a:pt x="205" y="352"/>
                    <a:pt x="195" y="364"/>
                  </a:cubicBezTo>
                  <a:cubicBezTo>
                    <a:pt x="181" y="358"/>
                    <a:pt x="166" y="355"/>
                    <a:pt x="151" y="359"/>
                  </a:cubicBezTo>
                  <a:cubicBezTo>
                    <a:pt x="147" y="360"/>
                    <a:pt x="146" y="359"/>
                    <a:pt x="145" y="356"/>
                  </a:cubicBezTo>
                  <a:cubicBezTo>
                    <a:pt x="142" y="348"/>
                    <a:pt x="144" y="338"/>
                    <a:pt x="136" y="332"/>
                  </a:cubicBezTo>
                  <a:cubicBezTo>
                    <a:pt x="136" y="331"/>
                    <a:pt x="136" y="330"/>
                    <a:pt x="136" y="328"/>
                  </a:cubicBezTo>
                  <a:cubicBezTo>
                    <a:pt x="137" y="322"/>
                    <a:pt x="135" y="316"/>
                    <a:pt x="132" y="310"/>
                  </a:cubicBezTo>
                  <a:cubicBezTo>
                    <a:pt x="129" y="304"/>
                    <a:pt x="130" y="299"/>
                    <a:pt x="134" y="293"/>
                  </a:cubicBezTo>
                  <a:cubicBezTo>
                    <a:pt x="135" y="290"/>
                    <a:pt x="139" y="288"/>
                    <a:pt x="137" y="283"/>
                  </a:cubicBezTo>
                  <a:cubicBezTo>
                    <a:pt x="138" y="280"/>
                    <a:pt x="140" y="277"/>
                    <a:pt x="143" y="274"/>
                  </a:cubicBezTo>
                  <a:cubicBezTo>
                    <a:pt x="141" y="271"/>
                    <a:pt x="137" y="272"/>
                    <a:pt x="136" y="268"/>
                  </a:cubicBezTo>
                  <a:cubicBezTo>
                    <a:pt x="135" y="265"/>
                    <a:pt x="134" y="260"/>
                    <a:pt x="128" y="261"/>
                  </a:cubicBezTo>
                  <a:cubicBezTo>
                    <a:pt x="127" y="260"/>
                    <a:pt x="126" y="259"/>
                    <a:pt x="125" y="258"/>
                  </a:cubicBezTo>
                  <a:cubicBezTo>
                    <a:pt x="125" y="253"/>
                    <a:pt x="123" y="250"/>
                    <a:pt x="119" y="250"/>
                  </a:cubicBezTo>
                  <a:cubicBezTo>
                    <a:pt x="112" y="249"/>
                    <a:pt x="112" y="244"/>
                    <a:pt x="111" y="239"/>
                  </a:cubicBezTo>
                  <a:cubicBezTo>
                    <a:pt x="111" y="235"/>
                    <a:pt x="112" y="231"/>
                    <a:pt x="107" y="229"/>
                  </a:cubicBezTo>
                  <a:cubicBezTo>
                    <a:pt x="107" y="229"/>
                    <a:pt x="107" y="229"/>
                    <a:pt x="107" y="229"/>
                  </a:cubicBezTo>
                  <a:cubicBezTo>
                    <a:pt x="106" y="226"/>
                    <a:pt x="105" y="223"/>
                    <a:pt x="104" y="220"/>
                  </a:cubicBezTo>
                  <a:cubicBezTo>
                    <a:pt x="101" y="213"/>
                    <a:pt x="102" y="206"/>
                    <a:pt x="106" y="200"/>
                  </a:cubicBezTo>
                  <a:cubicBezTo>
                    <a:pt x="107" y="198"/>
                    <a:pt x="110" y="196"/>
                    <a:pt x="107" y="193"/>
                  </a:cubicBezTo>
                  <a:cubicBezTo>
                    <a:pt x="104" y="190"/>
                    <a:pt x="102" y="193"/>
                    <a:pt x="99" y="195"/>
                  </a:cubicBezTo>
                  <a:cubicBezTo>
                    <a:pt x="99" y="196"/>
                    <a:pt x="98" y="197"/>
                    <a:pt x="98" y="198"/>
                  </a:cubicBezTo>
                  <a:cubicBezTo>
                    <a:pt x="98" y="198"/>
                    <a:pt x="98" y="198"/>
                    <a:pt x="98" y="198"/>
                  </a:cubicBezTo>
                  <a:cubicBezTo>
                    <a:pt x="97" y="198"/>
                    <a:pt x="96" y="199"/>
                    <a:pt x="96" y="200"/>
                  </a:cubicBezTo>
                  <a:cubicBezTo>
                    <a:pt x="96" y="200"/>
                    <a:pt x="96" y="200"/>
                    <a:pt x="96" y="200"/>
                  </a:cubicBezTo>
                  <a:cubicBezTo>
                    <a:pt x="94" y="200"/>
                    <a:pt x="92" y="200"/>
                    <a:pt x="91" y="202"/>
                  </a:cubicBezTo>
                  <a:cubicBezTo>
                    <a:pt x="91" y="202"/>
                    <a:pt x="91" y="202"/>
                    <a:pt x="91" y="202"/>
                  </a:cubicBezTo>
                  <a:cubicBezTo>
                    <a:pt x="79" y="202"/>
                    <a:pt x="81" y="202"/>
                    <a:pt x="78" y="192"/>
                  </a:cubicBezTo>
                  <a:cubicBezTo>
                    <a:pt x="77" y="190"/>
                    <a:pt x="77" y="186"/>
                    <a:pt x="73" y="186"/>
                  </a:cubicBezTo>
                  <a:cubicBezTo>
                    <a:pt x="73" y="186"/>
                    <a:pt x="73" y="186"/>
                    <a:pt x="73" y="186"/>
                  </a:cubicBezTo>
                  <a:cubicBezTo>
                    <a:pt x="72" y="184"/>
                    <a:pt x="70" y="183"/>
                    <a:pt x="68" y="182"/>
                  </a:cubicBezTo>
                  <a:cubicBezTo>
                    <a:pt x="68" y="174"/>
                    <a:pt x="74" y="170"/>
                    <a:pt x="77" y="165"/>
                  </a:cubicBezTo>
                  <a:cubicBezTo>
                    <a:pt x="79" y="162"/>
                    <a:pt x="83" y="163"/>
                    <a:pt x="86" y="163"/>
                  </a:cubicBezTo>
                  <a:cubicBezTo>
                    <a:pt x="90" y="163"/>
                    <a:pt x="92" y="161"/>
                    <a:pt x="90" y="156"/>
                  </a:cubicBezTo>
                  <a:cubicBezTo>
                    <a:pt x="87" y="150"/>
                    <a:pt x="84" y="144"/>
                    <a:pt x="82" y="137"/>
                  </a:cubicBezTo>
                  <a:cubicBezTo>
                    <a:pt x="82" y="136"/>
                    <a:pt x="80" y="134"/>
                    <a:pt x="79" y="135"/>
                  </a:cubicBezTo>
                  <a:cubicBezTo>
                    <a:pt x="76" y="143"/>
                    <a:pt x="68" y="135"/>
                    <a:pt x="63" y="140"/>
                  </a:cubicBezTo>
                  <a:cubicBezTo>
                    <a:pt x="59" y="144"/>
                    <a:pt x="53" y="147"/>
                    <a:pt x="48" y="150"/>
                  </a:cubicBezTo>
                  <a:cubicBezTo>
                    <a:pt x="45" y="151"/>
                    <a:pt x="42" y="152"/>
                    <a:pt x="39" y="153"/>
                  </a:cubicBezTo>
                  <a:cubicBezTo>
                    <a:pt x="39" y="153"/>
                    <a:pt x="39" y="153"/>
                    <a:pt x="39" y="153"/>
                  </a:cubicBezTo>
                  <a:cubicBezTo>
                    <a:pt x="35" y="148"/>
                    <a:pt x="30" y="151"/>
                    <a:pt x="25" y="150"/>
                  </a:cubicBezTo>
                  <a:cubicBezTo>
                    <a:pt x="25" y="150"/>
                    <a:pt x="24" y="150"/>
                    <a:pt x="24" y="149"/>
                  </a:cubicBezTo>
                  <a:cubicBezTo>
                    <a:pt x="23" y="138"/>
                    <a:pt x="23" y="138"/>
                    <a:pt x="13" y="142"/>
                  </a:cubicBezTo>
                  <a:cubicBezTo>
                    <a:pt x="9" y="146"/>
                    <a:pt x="5" y="144"/>
                    <a:pt x="0" y="141"/>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6" name="Freeform 7">
              <a:extLst>
                <a:ext uri="{FF2B5EF4-FFF2-40B4-BE49-F238E27FC236}">
                  <a16:creationId xmlns:a16="http://schemas.microsoft.com/office/drawing/2014/main" id="{AB0DB54C-43F4-418B-A068-FDBD6A08D20B}"/>
                </a:ext>
              </a:extLst>
            </p:cNvPr>
            <p:cNvSpPr>
              <a:spLocks/>
            </p:cNvSpPr>
            <p:nvPr/>
          </p:nvSpPr>
          <p:spPr bwMode="auto">
            <a:xfrm>
              <a:off x="1176" y="2000"/>
              <a:ext cx="673" cy="556"/>
            </a:xfrm>
            <a:custGeom>
              <a:avLst/>
              <a:gdLst>
                <a:gd name="T0" fmla="*/ 228 w 291"/>
                <a:gd name="T1" fmla="*/ 52 h 240"/>
                <a:gd name="T2" fmla="*/ 257 w 291"/>
                <a:gd name="T3" fmla="*/ 56 h 240"/>
                <a:gd name="T4" fmla="*/ 263 w 291"/>
                <a:gd name="T5" fmla="*/ 76 h 240"/>
                <a:gd name="T6" fmla="*/ 271 w 291"/>
                <a:gd name="T7" fmla="*/ 88 h 240"/>
                <a:gd name="T8" fmla="*/ 273 w 291"/>
                <a:gd name="T9" fmla="*/ 95 h 240"/>
                <a:gd name="T10" fmla="*/ 278 w 291"/>
                <a:gd name="T11" fmla="*/ 97 h 240"/>
                <a:gd name="T12" fmla="*/ 289 w 291"/>
                <a:gd name="T13" fmla="*/ 99 h 240"/>
                <a:gd name="T14" fmla="*/ 291 w 291"/>
                <a:gd name="T15" fmla="*/ 118 h 240"/>
                <a:gd name="T16" fmla="*/ 284 w 291"/>
                <a:gd name="T17" fmla="*/ 122 h 240"/>
                <a:gd name="T18" fmla="*/ 279 w 291"/>
                <a:gd name="T19" fmla="*/ 128 h 240"/>
                <a:gd name="T20" fmla="*/ 275 w 291"/>
                <a:gd name="T21" fmla="*/ 136 h 240"/>
                <a:gd name="T22" fmla="*/ 272 w 291"/>
                <a:gd name="T23" fmla="*/ 151 h 240"/>
                <a:gd name="T24" fmla="*/ 277 w 291"/>
                <a:gd name="T25" fmla="*/ 153 h 240"/>
                <a:gd name="T26" fmla="*/ 282 w 291"/>
                <a:gd name="T27" fmla="*/ 158 h 240"/>
                <a:gd name="T28" fmla="*/ 278 w 291"/>
                <a:gd name="T29" fmla="*/ 169 h 240"/>
                <a:gd name="T30" fmla="*/ 259 w 291"/>
                <a:gd name="T31" fmla="*/ 172 h 240"/>
                <a:gd name="T32" fmla="*/ 231 w 291"/>
                <a:gd name="T33" fmla="*/ 163 h 240"/>
                <a:gd name="T34" fmla="*/ 212 w 291"/>
                <a:gd name="T35" fmla="*/ 185 h 240"/>
                <a:gd name="T36" fmla="*/ 164 w 291"/>
                <a:gd name="T37" fmla="*/ 208 h 240"/>
                <a:gd name="T38" fmla="*/ 156 w 291"/>
                <a:gd name="T39" fmla="*/ 235 h 240"/>
                <a:gd name="T40" fmla="*/ 124 w 291"/>
                <a:gd name="T41" fmla="*/ 227 h 240"/>
                <a:gd name="T42" fmla="*/ 110 w 291"/>
                <a:gd name="T43" fmla="*/ 211 h 240"/>
                <a:gd name="T44" fmla="*/ 104 w 291"/>
                <a:gd name="T45" fmla="*/ 197 h 240"/>
                <a:gd name="T46" fmla="*/ 71 w 291"/>
                <a:gd name="T47" fmla="*/ 184 h 240"/>
                <a:gd name="T48" fmla="*/ 67 w 291"/>
                <a:gd name="T49" fmla="*/ 172 h 240"/>
                <a:gd name="T50" fmla="*/ 45 w 291"/>
                <a:gd name="T51" fmla="*/ 159 h 240"/>
                <a:gd name="T52" fmla="*/ 62 w 291"/>
                <a:gd name="T53" fmla="*/ 143 h 240"/>
                <a:gd name="T54" fmla="*/ 68 w 291"/>
                <a:gd name="T55" fmla="*/ 128 h 240"/>
                <a:gd name="T56" fmla="*/ 34 w 291"/>
                <a:gd name="T57" fmla="*/ 116 h 240"/>
                <a:gd name="T58" fmla="*/ 16 w 291"/>
                <a:gd name="T59" fmla="*/ 104 h 240"/>
                <a:gd name="T60" fmla="*/ 8 w 291"/>
                <a:gd name="T61" fmla="*/ 79 h 240"/>
                <a:gd name="T62" fmla="*/ 55 w 291"/>
                <a:gd name="T63" fmla="*/ 62 h 240"/>
                <a:gd name="T64" fmla="*/ 74 w 291"/>
                <a:gd name="T65" fmla="*/ 52 h 240"/>
                <a:gd name="T66" fmla="*/ 90 w 291"/>
                <a:gd name="T67" fmla="*/ 42 h 240"/>
                <a:gd name="T68" fmla="*/ 104 w 291"/>
                <a:gd name="T69" fmla="*/ 40 h 240"/>
                <a:gd name="T70" fmla="*/ 108 w 291"/>
                <a:gd name="T71" fmla="*/ 20 h 240"/>
                <a:gd name="T72" fmla="*/ 163 w 291"/>
                <a:gd name="T73" fmla="*/ 4 h 240"/>
                <a:gd name="T74" fmla="*/ 175 w 291"/>
                <a:gd name="T75" fmla="*/ 0 h 240"/>
                <a:gd name="T76" fmla="*/ 177 w 291"/>
                <a:gd name="T77" fmla="*/ 2 h 240"/>
                <a:gd name="T78" fmla="*/ 179 w 291"/>
                <a:gd name="T79" fmla="*/ 5 h 240"/>
                <a:gd name="T80" fmla="*/ 183 w 291"/>
                <a:gd name="T81" fmla="*/ 9 h 240"/>
                <a:gd name="T82" fmla="*/ 175 w 291"/>
                <a:gd name="T83" fmla="*/ 20 h 240"/>
                <a:gd name="T84" fmla="*/ 186 w 291"/>
                <a:gd name="T85" fmla="*/ 23 h 240"/>
                <a:gd name="T86" fmla="*/ 190 w 291"/>
                <a:gd name="T87" fmla="*/ 25 h 240"/>
                <a:gd name="T88" fmla="*/ 204 w 291"/>
                <a:gd name="T89" fmla="*/ 29 h 240"/>
                <a:gd name="T90" fmla="*/ 206 w 291"/>
                <a:gd name="T91" fmla="*/ 42 h 240"/>
                <a:gd name="T92" fmla="*/ 194 w 291"/>
                <a:gd name="T93" fmla="*/ 55 h 240"/>
                <a:gd name="T94" fmla="*/ 211 w 291"/>
                <a:gd name="T95" fmla="*/ 51 h 240"/>
                <a:gd name="T96" fmla="*/ 223 w 291"/>
                <a:gd name="T97" fmla="*/ 5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1" h="240">
                  <a:moveTo>
                    <a:pt x="223" y="52"/>
                  </a:moveTo>
                  <a:cubicBezTo>
                    <a:pt x="225" y="52"/>
                    <a:pt x="226" y="52"/>
                    <a:pt x="228" y="52"/>
                  </a:cubicBezTo>
                  <a:cubicBezTo>
                    <a:pt x="235" y="58"/>
                    <a:pt x="243" y="57"/>
                    <a:pt x="251" y="56"/>
                  </a:cubicBezTo>
                  <a:cubicBezTo>
                    <a:pt x="253" y="56"/>
                    <a:pt x="255" y="56"/>
                    <a:pt x="257" y="56"/>
                  </a:cubicBezTo>
                  <a:cubicBezTo>
                    <a:pt x="258" y="59"/>
                    <a:pt x="256" y="62"/>
                    <a:pt x="256" y="65"/>
                  </a:cubicBezTo>
                  <a:cubicBezTo>
                    <a:pt x="256" y="70"/>
                    <a:pt x="256" y="75"/>
                    <a:pt x="263" y="76"/>
                  </a:cubicBezTo>
                  <a:cubicBezTo>
                    <a:pt x="265" y="76"/>
                    <a:pt x="267" y="77"/>
                    <a:pt x="269" y="77"/>
                  </a:cubicBezTo>
                  <a:cubicBezTo>
                    <a:pt x="271" y="80"/>
                    <a:pt x="271" y="84"/>
                    <a:pt x="271" y="88"/>
                  </a:cubicBezTo>
                  <a:cubicBezTo>
                    <a:pt x="271" y="91"/>
                    <a:pt x="270" y="93"/>
                    <a:pt x="274" y="94"/>
                  </a:cubicBezTo>
                  <a:cubicBezTo>
                    <a:pt x="273" y="95"/>
                    <a:pt x="273" y="95"/>
                    <a:pt x="273" y="95"/>
                  </a:cubicBezTo>
                  <a:cubicBezTo>
                    <a:pt x="274" y="94"/>
                    <a:pt x="274" y="94"/>
                    <a:pt x="274" y="94"/>
                  </a:cubicBezTo>
                  <a:cubicBezTo>
                    <a:pt x="274" y="97"/>
                    <a:pt x="276" y="98"/>
                    <a:pt x="278" y="97"/>
                  </a:cubicBezTo>
                  <a:cubicBezTo>
                    <a:pt x="280" y="97"/>
                    <a:pt x="282" y="97"/>
                    <a:pt x="284" y="97"/>
                  </a:cubicBezTo>
                  <a:cubicBezTo>
                    <a:pt x="285" y="99"/>
                    <a:pt x="287" y="99"/>
                    <a:pt x="289" y="99"/>
                  </a:cubicBezTo>
                  <a:cubicBezTo>
                    <a:pt x="289" y="99"/>
                    <a:pt x="289" y="99"/>
                    <a:pt x="289" y="99"/>
                  </a:cubicBezTo>
                  <a:cubicBezTo>
                    <a:pt x="288" y="106"/>
                    <a:pt x="289" y="112"/>
                    <a:pt x="291" y="118"/>
                  </a:cubicBezTo>
                  <a:cubicBezTo>
                    <a:pt x="290" y="119"/>
                    <a:pt x="289" y="120"/>
                    <a:pt x="287" y="121"/>
                  </a:cubicBezTo>
                  <a:cubicBezTo>
                    <a:pt x="286" y="120"/>
                    <a:pt x="285" y="121"/>
                    <a:pt x="284" y="122"/>
                  </a:cubicBezTo>
                  <a:cubicBezTo>
                    <a:pt x="284" y="123"/>
                    <a:pt x="283" y="124"/>
                    <a:pt x="282" y="124"/>
                  </a:cubicBezTo>
                  <a:cubicBezTo>
                    <a:pt x="280" y="125"/>
                    <a:pt x="280" y="126"/>
                    <a:pt x="279" y="128"/>
                  </a:cubicBezTo>
                  <a:cubicBezTo>
                    <a:pt x="279" y="129"/>
                    <a:pt x="279" y="129"/>
                    <a:pt x="279" y="129"/>
                  </a:cubicBezTo>
                  <a:cubicBezTo>
                    <a:pt x="276" y="130"/>
                    <a:pt x="275" y="132"/>
                    <a:pt x="275" y="136"/>
                  </a:cubicBezTo>
                  <a:cubicBezTo>
                    <a:pt x="275" y="136"/>
                    <a:pt x="275" y="136"/>
                    <a:pt x="275" y="136"/>
                  </a:cubicBezTo>
                  <a:cubicBezTo>
                    <a:pt x="271" y="140"/>
                    <a:pt x="272" y="146"/>
                    <a:pt x="272" y="151"/>
                  </a:cubicBezTo>
                  <a:cubicBezTo>
                    <a:pt x="273" y="152"/>
                    <a:pt x="275" y="153"/>
                    <a:pt x="276" y="153"/>
                  </a:cubicBezTo>
                  <a:cubicBezTo>
                    <a:pt x="277" y="153"/>
                    <a:pt x="277" y="153"/>
                    <a:pt x="277" y="153"/>
                  </a:cubicBezTo>
                  <a:cubicBezTo>
                    <a:pt x="278" y="155"/>
                    <a:pt x="279" y="156"/>
                    <a:pt x="280" y="156"/>
                  </a:cubicBezTo>
                  <a:cubicBezTo>
                    <a:pt x="281" y="156"/>
                    <a:pt x="281" y="157"/>
                    <a:pt x="282" y="158"/>
                  </a:cubicBezTo>
                  <a:cubicBezTo>
                    <a:pt x="281" y="161"/>
                    <a:pt x="279" y="164"/>
                    <a:pt x="280" y="167"/>
                  </a:cubicBezTo>
                  <a:cubicBezTo>
                    <a:pt x="279" y="167"/>
                    <a:pt x="279" y="168"/>
                    <a:pt x="278" y="169"/>
                  </a:cubicBezTo>
                  <a:cubicBezTo>
                    <a:pt x="274" y="172"/>
                    <a:pt x="274" y="177"/>
                    <a:pt x="273" y="182"/>
                  </a:cubicBezTo>
                  <a:cubicBezTo>
                    <a:pt x="266" y="182"/>
                    <a:pt x="262" y="179"/>
                    <a:pt x="259" y="172"/>
                  </a:cubicBezTo>
                  <a:cubicBezTo>
                    <a:pt x="254" y="163"/>
                    <a:pt x="247" y="156"/>
                    <a:pt x="236" y="154"/>
                  </a:cubicBezTo>
                  <a:cubicBezTo>
                    <a:pt x="234" y="157"/>
                    <a:pt x="235" y="162"/>
                    <a:pt x="231" y="163"/>
                  </a:cubicBezTo>
                  <a:cubicBezTo>
                    <a:pt x="223" y="165"/>
                    <a:pt x="222" y="172"/>
                    <a:pt x="219" y="177"/>
                  </a:cubicBezTo>
                  <a:cubicBezTo>
                    <a:pt x="217" y="180"/>
                    <a:pt x="216" y="184"/>
                    <a:pt x="212" y="185"/>
                  </a:cubicBezTo>
                  <a:cubicBezTo>
                    <a:pt x="204" y="188"/>
                    <a:pt x="196" y="191"/>
                    <a:pt x="187" y="190"/>
                  </a:cubicBezTo>
                  <a:cubicBezTo>
                    <a:pt x="177" y="188"/>
                    <a:pt x="164" y="198"/>
                    <a:pt x="164" y="208"/>
                  </a:cubicBezTo>
                  <a:cubicBezTo>
                    <a:pt x="164" y="217"/>
                    <a:pt x="159" y="225"/>
                    <a:pt x="165" y="234"/>
                  </a:cubicBezTo>
                  <a:cubicBezTo>
                    <a:pt x="162" y="236"/>
                    <a:pt x="159" y="234"/>
                    <a:pt x="156" y="235"/>
                  </a:cubicBezTo>
                  <a:cubicBezTo>
                    <a:pt x="146" y="239"/>
                    <a:pt x="137" y="240"/>
                    <a:pt x="130" y="230"/>
                  </a:cubicBezTo>
                  <a:cubicBezTo>
                    <a:pt x="128" y="229"/>
                    <a:pt x="126" y="228"/>
                    <a:pt x="124" y="227"/>
                  </a:cubicBezTo>
                  <a:cubicBezTo>
                    <a:pt x="120" y="223"/>
                    <a:pt x="118" y="217"/>
                    <a:pt x="114" y="213"/>
                  </a:cubicBezTo>
                  <a:cubicBezTo>
                    <a:pt x="113" y="212"/>
                    <a:pt x="112" y="211"/>
                    <a:pt x="110" y="211"/>
                  </a:cubicBezTo>
                  <a:cubicBezTo>
                    <a:pt x="99" y="212"/>
                    <a:pt x="98" y="211"/>
                    <a:pt x="102" y="201"/>
                  </a:cubicBezTo>
                  <a:cubicBezTo>
                    <a:pt x="103" y="200"/>
                    <a:pt x="103" y="199"/>
                    <a:pt x="104" y="197"/>
                  </a:cubicBezTo>
                  <a:cubicBezTo>
                    <a:pt x="97" y="195"/>
                    <a:pt x="91" y="189"/>
                    <a:pt x="83" y="190"/>
                  </a:cubicBezTo>
                  <a:cubicBezTo>
                    <a:pt x="77" y="191"/>
                    <a:pt x="75" y="186"/>
                    <a:pt x="71" y="184"/>
                  </a:cubicBezTo>
                  <a:cubicBezTo>
                    <a:pt x="63" y="182"/>
                    <a:pt x="70" y="176"/>
                    <a:pt x="67" y="173"/>
                  </a:cubicBezTo>
                  <a:cubicBezTo>
                    <a:pt x="67" y="172"/>
                    <a:pt x="67" y="172"/>
                    <a:pt x="67" y="172"/>
                  </a:cubicBezTo>
                  <a:cubicBezTo>
                    <a:pt x="64" y="168"/>
                    <a:pt x="60" y="170"/>
                    <a:pt x="56" y="169"/>
                  </a:cubicBezTo>
                  <a:cubicBezTo>
                    <a:pt x="52" y="167"/>
                    <a:pt x="48" y="163"/>
                    <a:pt x="45" y="159"/>
                  </a:cubicBezTo>
                  <a:cubicBezTo>
                    <a:pt x="49" y="156"/>
                    <a:pt x="52" y="153"/>
                    <a:pt x="53" y="148"/>
                  </a:cubicBezTo>
                  <a:cubicBezTo>
                    <a:pt x="55" y="146"/>
                    <a:pt x="56" y="140"/>
                    <a:pt x="62" y="143"/>
                  </a:cubicBezTo>
                  <a:cubicBezTo>
                    <a:pt x="66" y="145"/>
                    <a:pt x="69" y="139"/>
                    <a:pt x="70" y="136"/>
                  </a:cubicBezTo>
                  <a:cubicBezTo>
                    <a:pt x="71" y="133"/>
                    <a:pt x="71" y="128"/>
                    <a:pt x="68" y="128"/>
                  </a:cubicBezTo>
                  <a:cubicBezTo>
                    <a:pt x="61" y="127"/>
                    <a:pt x="56" y="120"/>
                    <a:pt x="47" y="124"/>
                  </a:cubicBezTo>
                  <a:cubicBezTo>
                    <a:pt x="41" y="127"/>
                    <a:pt x="36" y="123"/>
                    <a:pt x="34" y="116"/>
                  </a:cubicBezTo>
                  <a:cubicBezTo>
                    <a:pt x="33" y="113"/>
                    <a:pt x="32" y="110"/>
                    <a:pt x="31" y="106"/>
                  </a:cubicBezTo>
                  <a:cubicBezTo>
                    <a:pt x="27" y="102"/>
                    <a:pt x="21" y="104"/>
                    <a:pt x="16" y="104"/>
                  </a:cubicBezTo>
                  <a:cubicBezTo>
                    <a:pt x="12" y="96"/>
                    <a:pt x="5" y="91"/>
                    <a:pt x="0" y="84"/>
                  </a:cubicBezTo>
                  <a:cubicBezTo>
                    <a:pt x="3" y="82"/>
                    <a:pt x="6" y="81"/>
                    <a:pt x="8" y="79"/>
                  </a:cubicBezTo>
                  <a:cubicBezTo>
                    <a:pt x="14" y="72"/>
                    <a:pt x="19" y="73"/>
                    <a:pt x="26" y="76"/>
                  </a:cubicBezTo>
                  <a:cubicBezTo>
                    <a:pt x="36" y="79"/>
                    <a:pt x="53" y="72"/>
                    <a:pt x="55" y="62"/>
                  </a:cubicBezTo>
                  <a:cubicBezTo>
                    <a:pt x="58" y="51"/>
                    <a:pt x="63" y="50"/>
                    <a:pt x="72" y="52"/>
                  </a:cubicBezTo>
                  <a:cubicBezTo>
                    <a:pt x="72" y="52"/>
                    <a:pt x="73" y="52"/>
                    <a:pt x="74" y="52"/>
                  </a:cubicBezTo>
                  <a:cubicBezTo>
                    <a:pt x="79" y="53"/>
                    <a:pt x="82" y="51"/>
                    <a:pt x="82" y="45"/>
                  </a:cubicBezTo>
                  <a:cubicBezTo>
                    <a:pt x="83" y="38"/>
                    <a:pt x="85" y="37"/>
                    <a:pt x="90" y="42"/>
                  </a:cubicBezTo>
                  <a:cubicBezTo>
                    <a:pt x="94" y="44"/>
                    <a:pt x="95" y="49"/>
                    <a:pt x="101" y="49"/>
                  </a:cubicBezTo>
                  <a:cubicBezTo>
                    <a:pt x="102" y="46"/>
                    <a:pt x="102" y="42"/>
                    <a:pt x="104" y="40"/>
                  </a:cubicBezTo>
                  <a:cubicBezTo>
                    <a:pt x="107" y="37"/>
                    <a:pt x="108" y="33"/>
                    <a:pt x="108" y="29"/>
                  </a:cubicBezTo>
                  <a:cubicBezTo>
                    <a:pt x="107" y="26"/>
                    <a:pt x="104" y="24"/>
                    <a:pt x="108" y="20"/>
                  </a:cubicBezTo>
                  <a:cubicBezTo>
                    <a:pt x="111" y="18"/>
                    <a:pt x="114" y="17"/>
                    <a:pt x="118" y="16"/>
                  </a:cubicBezTo>
                  <a:cubicBezTo>
                    <a:pt x="133" y="13"/>
                    <a:pt x="148" y="9"/>
                    <a:pt x="163" y="4"/>
                  </a:cubicBezTo>
                  <a:cubicBezTo>
                    <a:pt x="166" y="3"/>
                    <a:pt x="170" y="0"/>
                    <a:pt x="174" y="0"/>
                  </a:cubicBezTo>
                  <a:cubicBezTo>
                    <a:pt x="174" y="0"/>
                    <a:pt x="175" y="0"/>
                    <a:pt x="175" y="0"/>
                  </a:cubicBezTo>
                  <a:cubicBezTo>
                    <a:pt x="175" y="2"/>
                    <a:pt x="175" y="2"/>
                    <a:pt x="177" y="2"/>
                  </a:cubicBezTo>
                  <a:cubicBezTo>
                    <a:pt x="177" y="2"/>
                    <a:pt x="177" y="2"/>
                    <a:pt x="177" y="2"/>
                  </a:cubicBezTo>
                  <a:cubicBezTo>
                    <a:pt x="177" y="4"/>
                    <a:pt x="178" y="5"/>
                    <a:pt x="179" y="5"/>
                  </a:cubicBezTo>
                  <a:cubicBezTo>
                    <a:pt x="179" y="5"/>
                    <a:pt x="179" y="5"/>
                    <a:pt x="179" y="5"/>
                  </a:cubicBezTo>
                  <a:cubicBezTo>
                    <a:pt x="178" y="8"/>
                    <a:pt x="180" y="9"/>
                    <a:pt x="183" y="9"/>
                  </a:cubicBezTo>
                  <a:cubicBezTo>
                    <a:pt x="183" y="9"/>
                    <a:pt x="183" y="9"/>
                    <a:pt x="183" y="9"/>
                  </a:cubicBezTo>
                  <a:cubicBezTo>
                    <a:pt x="182" y="13"/>
                    <a:pt x="177" y="12"/>
                    <a:pt x="175" y="15"/>
                  </a:cubicBezTo>
                  <a:cubicBezTo>
                    <a:pt x="174" y="17"/>
                    <a:pt x="174" y="18"/>
                    <a:pt x="175" y="20"/>
                  </a:cubicBezTo>
                  <a:cubicBezTo>
                    <a:pt x="176" y="22"/>
                    <a:pt x="178" y="22"/>
                    <a:pt x="179" y="21"/>
                  </a:cubicBezTo>
                  <a:cubicBezTo>
                    <a:pt x="183" y="17"/>
                    <a:pt x="185" y="19"/>
                    <a:pt x="186" y="23"/>
                  </a:cubicBezTo>
                  <a:cubicBezTo>
                    <a:pt x="187" y="25"/>
                    <a:pt x="189" y="25"/>
                    <a:pt x="190" y="25"/>
                  </a:cubicBezTo>
                  <a:cubicBezTo>
                    <a:pt x="190" y="25"/>
                    <a:pt x="190" y="25"/>
                    <a:pt x="190" y="25"/>
                  </a:cubicBezTo>
                  <a:cubicBezTo>
                    <a:pt x="193" y="30"/>
                    <a:pt x="200" y="27"/>
                    <a:pt x="204" y="29"/>
                  </a:cubicBezTo>
                  <a:cubicBezTo>
                    <a:pt x="204" y="29"/>
                    <a:pt x="204" y="29"/>
                    <a:pt x="204" y="29"/>
                  </a:cubicBezTo>
                  <a:cubicBezTo>
                    <a:pt x="205" y="33"/>
                    <a:pt x="205" y="37"/>
                    <a:pt x="206" y="42"/>
                  </a:cubicBezTo>
                  <a:cubicBezTo>
                    <a:pt x="206" y="42"/>
                    <a:pt x="206" y="42"/>
                    <a:pt x="206" y="42"/>
                  </a:cubicBezTo>
                  <a:cubicBezTo>
                    <a:pt x="200" y="43"/>
                    <a:pt x="198" y="48"/>
                    <a:pt x="194" y="51"/>
                  </a:cubicBezTo>
                  <a:cubicBezTo>
                    <a:pt x="193" y="53"/>
                    <a:pt x="193" y="54"/>
                    <a:pt x="194" y="55"/>
                  </a:cubicBezTo>
                  <a:cubicBezTo>
                    <a:pt x="195" y="57"/>
                    <a:pt x="198" y="56"/>
                    <a:pt x="199" y="55"/>
                  </a:cubicBezTo>
                  <a:cubicBezTo>
                    <a:pt x="202" y="50"/>
                    <a:pt x="206" y="50"/>
                    <a:pt x="211" y="51"/>
                  </a:cubicBezTo>
                  <a:cubicBezTo>
                    <a:pt x="212" y="52"/>
                    <a:pt x="213" y="52"/>
                    <a:pt x="214" y="52"/>
                  </a:cubicBezTo>
                  <a:cubicBezTo>
                    <a:pt x="218" y="56"/>
                    <a:pt x="221" y="56"/>
                    <a:pt x="223" y="52"/>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8" name="Freeform 8">
              <a:extLst>
                <a:ext uri="{FF2B5EF4-FFF2-40B4-BE49-F238E27FC236}">
                  <a16:creationId xmlns:a16="http://schemas.microsoft.com/office/drawing/2014/main" id="{37BD81FD-4ACD-49C0-BCF3-9E4B1D9AD677}"/>
                </a:ext>
              </a:extLst>
            </p:cNvPr>
            <p:cNvSpPr>
              <a:spLocks/>
            </p:cNvSpPr>
            <p:nvPr/>
          </p:nvSpPr>
          <p:spPr bwMode="auto">
            <a:xfrm>
              <a:off x="3268" y="998"/>
              <a:ext cx="565" cy="568"/>
            </a:xfrm>
            <a:custGeom>
              <a:avLst/>
              <a:gdLst>
                <a:gd name="T0" fmla="*/ 230 w 244"/>
                <a:gd name="T1" fmla="*/ 149 h 245"/>
                <a:gd name="T2" fmla="*/ 211 w 244"/>
                <a:gd name="T3" fmla="*/ 136 h 245"/>
                <a:gd name="T4" fmla="*/ 190 w 244"/>
                <a:gd name="T5" fmla="*/ 131 h 245"/>
                <a:gd name="T6" fmla="*/ 161 w 244"/>
                <a:gd name="T7" fmla="*/ 144 h 245"/>
                <a:gd name="T8" fmla="*/ 141 w 244"/>
                <a:gd name="T9" fmla="*/ 143 h 245"/>
                <a:gd name="T10" fmla="*/ 132 w 244"/>
                <a:gd name="T11" fmla="*/ 152 h 245"/>
                <a:gd name="T12" fmla="*/ 122 w 244"/>
                <a:gd name="T13" fmla="*/ 166 h 245"/>
                <a:gd name="T14" fmla="*/ 110 w 244"/>
                <a:gd name="T15" fmla="*/ 199 h 245"/>
                <a:gd name="T16" fmla="*/ 92 w 244"/>
                <a:gd name="T17" fmla="*/ 216 h 245"/>
                <a:gd name="T18" fmla="*/ 61 w 244"/>
                <a:gd name="T19" fmla="*/ 234 h 245"/>
                <a:gd name="T20" fmla="*/ 30 w 244"/>
                <a:gd name="T21" fmla="*/ 234 h 245"/>
                <a:gd name="T22" fmla="*/ 14 w 244"/>
                <a:gd name="T23" fmla="*/ 229 h 245"/>
                <a:gd name="T24" fmla="*/ 0 w 244"/>
                <a:gd name="T25" fmla="*/ 211 h 245"/>
                <a:gd name="T26" fmla="*/ 12 w 244"/>
                <a:gd name="T27" fmla="*/ 194 h 245"/>
                <a:gd name="T28" fmla="*/ 21 w 244"/>
                <a:gd name="T29" fmla="*/ 169 h 245"/>
                <a:gd name="T30" fmla="*/ 24 w 244"/>
                <a:gd name="T31" fmla="*/ 154 h 245"/>
                <a:gd name="T32" fmla="*/ 33 w 244"/>
                <a:gd name="T33" fmla="*/ 145 h 245"/>
                <a:gd name="T34" fmla="*/ 49 w 244"/>
                <a:gd name="T35" fmla="*/ 135 h 245"/>
                <a:gd name="T36" fmla="*/ 39 w 244"/>
                <a:gd name="T37" fmla="*/ 122 h 245"/>
                <a:gd name="T38" fmla="*/ 48 w 244"/>
                <a:gd name="T39" fmla="*/ 102 h 245"/>
                <a:gd name="T40" fmla="*/ 64 w 244"/>
                <a:gd name="T41" fmla="*/ 99 h 245"/>
                <a:gd name="T42" fmla="*/ 68 w 244"/>
                <a:gd name="T43" fmla="*/ 93 h 245"/>
                <a:gd name="T44" fmla="*/ 73 w 244"/>
                <a:gd name="T45" fmla="*/ 70 h 245"/>
                <a:gd name="T46" fmla="*/ 72 w 244"/>
                <a:gd name="T47" fmla="*/ 59 h 245"/>
                <a:gd name="T48" fmla="*/ 77 w 244"/>
                <a:gd name="T49" fmla="*/ 29 h 245"/>
                <a:gd name="T50" fmla="*/ 81 w 244"/>
                <a:gd name="T51" fmla="*/ 16 h 245"/>
                <a:gd name="T52" fmla="*/ 91 w 244"/>
                <a:gd name="T53" fmla="*/ 10 h 245"/>
                <a:gd name="T54" fmla="*/ 106 w 244"/>
                <a:gd name="T55" fmla="*/ 8 h 245"/>
                <a:gd name="T56" fmla="*/ 113 w 244"/>
                <a:gd name="T57" fmla="*/ 3 h 245"/>
                <a:gd name="T58" fmla="*/ 132 w 244"/>
                <a:gd name="T59" fmla="*/ 3 h 245"/>
                <a:gd name="T60" fmla="*/ 139 w 244"/>
                <a:gd name="T61" fmla="*/ 4 h 245"/>
                <a:gd name="T62" fmla="*/ 156 w 244"/>
                <a:gd name="T63" fmla="*/ 2 h 245"/>
                <a:gd name="T64" fmla="*/ 167 w 244"/>
                <a:gd name="T65" fmla="*/ 3 h 245"/>
                <a:gd name="T66" fmla="*/ 183 w 244"/>
                <a:gd name="T67" fmla="*/ 4 h 245"/>
                <a:gd name="T68" fmla="*/ 206 w 244"/>
                <a:gd name="T69" fmla="*/ 14 h 245"/>
                <a:gd name="T70" fmla="*/ 225 w 244"/>
                <a:gd name="T71" fmla="*/ 46 h 245"/>
                <a:gd name="T72" fmla="*/ 220 w 244"/>
                <a:gd name="T73" fmla="*/ 54 h 245"/>
                <a:gd name="T74" fmla="*/ 208 w 244"/>
                <a:gd name="T75" fmla="*/ 49 h 245"/>
                <a:gd name="T76" fmla="*/ 210 w 244"/>
                <a:gd name="T77" fmla="*/ 52 h 245"/>
                <a:gd name="T78" fmla="*/ 197 w 244"/>
                <a:gd name="T79" fmla="*/ 70 h 245"/>
                <a:gd name="T80" fmla="*/ 223 w 244"/>
                <a:gd name="T81" fmla="*/ 81 h 245"/>
                <a:gd name="T82" fmla="*/ 217 w 244"/>
                <a:gd name="T83" fmla="*/ 81 h 245"/>
                <a:gd name="T84" fmla="*/ 195 w 244"/>
                <a:gd name="T85" fmla="*/ 82 h 245"/>
                <a:gd name="T86" fmla="*/ 214 w 244"/>
                <a:gd name="T87" fmla="*/ 96 h 245"/>
                <a:gd name="T88" fmla="*/ 218 w 244"/>
                <a:gd name="T89" fmla="*/ 112 h 245"/>
                <a:gd name="T90" fmla="*/ 231 w 244"/>
                <a:gd name="T91" fmla="*/ 120 h 245"/>
                <a:gd name="T92" fmla="*/ 234 w 244"/>
                <a:gd name="T93" fmla="*/ 129 h 245"/>
                <a:gd name="T94" fmla="*/ 243 w 244"/>
                <a:gd name="T95" fmla="*/ 14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245">
                  <a:moveTo>
                    <a:pt x="244" y="140"/>
                  </a:moveTo>
                  <a:cubicBezTo>
                    <a:pt x="242" y="147"/>
                    <a:pt x="235" y="147"/>
                    <a:pt x="230" y="149"/>
                  </a:cubicBezTo>
                  <a:cubicBezTo>
                    <a:pt x="227" y="150"/>
                    <a:pt x="226" y="146"/>
                    <a:pt x="224" y="144"/>
                  </a:cubicBezTo>
                  <a:cubicBezTo>
                    <a:pt x="220" y="140"/>
                    <a:pt x="218" y="135"/>
                    <a:pt x="211" y="136"/>
                  </a:cubicBezTo>
                  <a:cubicBezTo>
                    <a:pt x="210" y="136"/>
                    <a:pt x="209" y="136"/>
                    <a:pt x="208" y="135"/>
                  </a:cubicBezTo>
                  <a:cubicBezTo>
                    <a:pt x="203" y="129"/>
                    <a:pt x="197" y="128"/>
                    <a:pt x="190" y="131"/>
                  </a:cubicBezTo>
                  <a:cubicBezTo>
                    <a:pt x="180" y="127"/>
                    <a:pt x="175" y="137"/>
                    <a:pt x="167" y="138"/>
                  </a:cubicBezTo>
                  <a:cubicBezTo>
                    <a:pt x="164" y="139"/>
                    <a:pt x="163" y="143"/>
                    <a:pt x="161" y="144"/>
                  </a:cubicBezTo>
                  <a:cubicBezTo>
                    <a:pt x="157" y="143"/>
                    <a:pt x="157" y="138"/>
                    <a:pt x="154" y="136"/>
                  </a:cubicBezTo>
                  <a:cubicBezTo>
                    <a:pt x="150" y="138"/>
                    <a:pt x="148" y="145"/>
                    <a:pt x="141" y="143"/>
                  </a:cubicBezTo>
                  <a:cubicBezTo>
                    <a:pt x="139" y="142"/>
                    <a:pt x="139" y="146"/>
                    <a:pt x="139" y="147"/>
                  </a:cubicBezTo>
                  <a:cubicBezTo>
                    <a:pt x="139" y="152"/>
                    <a:pt x="137" y="154"/>
                    <a:pt x="132" y="152"/>
                  </a:cubicBezTo>
                  <a:cubicBezTo>
                    <a:pt x="128" y="151"/>
                    <a:pt x="124" y="153"/>
                    <a:pt x="126" y="156"/>
                  </a:cubicBezTo>
                  <a:cubicBezTo>
                    <a:pt x="129" y="162"/>
                    <a:pt x="124" y="163"/>
                    <a:pt x="122" y="166"/>
                  </a:cubicBezTo>
                  <a:cubicBezTo>
                    <a:pt x="118" y="170"/>
                    <a:pt x="118" y="176"/>
                    <a:pt x="116" y="182"/>
                  </a:cubicBezTo>
                  <a:cubicBezTo>
                    <a:pt x="115" y="188"/>
                    <a:pt x="116" y="194"/>
                    <a:pt x="110" y="199"/>
                  </a:cubicBezTo>
                  <a:cubicBezTo>
                    <a:pt x="105" y="203"/>
                    <a:pt x="104" y="209"/>
                    <a:pt x="97" y="211"/>
                  </a:cubicBezTo>
                  <a:cubicBezTo>
                    <a:pt x="95" y="212"/>
                    <a:pt x="94" y="214"/>
                    <a:pt x="92" y="216"/>
                  </a:cubicBezTo>
                  <a:cubicBezTo>
                    <a:pt x="86" y="220"/>
                    <a:pt x="81" y="226"/>
                    <a:pt x="72" y="226"/>
                  </a:cubicBezTo>
                  <a:cubicBezTo>
                    <a:pt x="67" y="226"/>
                    <a:pt x="63" y="228"/>
                    <a:pt x="61" y="234"/>
                  </a:cubicBezTo>
                  <a:cubicBezTo>
                    <a:pt x="59" y="241"/>
                    <a:pt x="53" y="245"/>
                    <a:pt x="48" y="242"/>
                  </a:cubicBezTo>
                  <a:cubicBezTo>
                    <a:pt x="42" y="238"/>
                    <a:pt x="35" y="239"/>
                    <a:pt x="30" y="234"/>
                  </a:cubicBezTo>
                  <a:cubicBezTo>
                    <a:pt x="28" y="232"/>
                    <a:pt x="25" y="232"/>
                    <a:pt x="23" y="233"/>
                  </a:cubicBezTo>
                  <a:cubicBezTo>
                    <a:pt x="19" y="234"/>
                    <a:pt x="16" y="232"/>
                    <a:pt x="14" y="229"/>
                  </a:cubicBezTo>
                  <a:cubicBezTo>
                    <a:pt x="10" y="226"/>
                    <a:pt x="8" y="220"/>
                    <a:pt x="2" y="219"/>
                  </a:cubicBezTo>
                  <a:cubicBezTo>
                    <a:pt x="0" y="218"/>
                    <a:pt x="0" y="214"/>
                    <a:pt x="0" y="211"/>
                  </a:cubicBezTo>
                  <a:cubicBezTo>
                    <a:pt x="2" y="209"/>
                    <a:pt x="2" y="205"/>
                    <a:pt x="5" y="203"/>
                  </a:cubicBezTo>
                  <a:cubicBezTo>
                    <a:pt x="11" y="203"/>
                    <a:pt x="12" y="199"/>
                    <a:pt x="12" y="194"/>
                  </a:cubicBezTo>
                  <a:cubicBezTo>
                    <a:pt x="12" y="190"/>
                    <a:pt x="12" y="186"/>
                    <a:pt x="17" y="184"/>
                  </a:cubicBezTo>
                  <a:cubicBezTo>
                    <a:pt x="22" y="182"/>
                    <a:pt x="24" y="174"/>
                    <a:pt x="21" y="169"/>
                  </a:cubicBezTo>
                  <a:cubicBezTo>
                    <a:pt x="18" y="165"/>
                    <a:pt x="17" y="160"/>
                    <a:pt x="17" y="156"/>
                  </a:cubicBezTo>
                  <a:cubicBezTo>
                    <a:pt x="19" y="153"/>
                    <a:pt x="21" y="154"/>
                    <a:pt x="24" y="154"/>
                  </a:cubicBezTo>
                  <a:cubicBezTo>
                    <a:pt x="26" y="156"/>
                    <a:pt x="28" y="155"/>
                    <a:pt x="29" y="153"/>
                  </a:cubicBezTo>
                  <a:cubicBezTo>
                    <a:pt x="31" y="151"/>
                    <a:pt x="32" y="148"/>
                    <a:pt x="33" y="145"/>
                  </a:cubicBezTo>
                  <a:cubicBezTo>
                    <a:pt x="34" y="144"/>
                    <a:pt x="36" y="143"/>
                    <a:pt x="37" y="143"/>
                  </a:cubicBezTo>
                  <a:cubicBezTo>
                    <a:pt x="42" y="140"/>
                    <a:pt x="49" y="142"/>
                    <a:pt x="49" y="135"/>
                  </a:cubicBezTo>
                  <a:cubicBezTo>
                    <a:pt x="49" y="129"/>
                    <a:pt x="42" y="130"/>
                    <a:pt x="38" y="127"/>
                  </a:cubicBezTo>
                  <a:cubicBezTo>
                    <a:pt x="38" y="125"/>
                    <a:pt x="38" y="124"/>
                    <a:pt x="39" y="122"/>
                  </a:cubicBezTo>
                  <a:cubicBezTo>
                    <a:pt x="44" y="119"/>
                    <a:pt x="41" y="114"/>
                    <a:pt x="41" y="110"/>
                  </a:cubicBezTo>
                  <a:cubicBezTo>
                    <a:pt x="42" y="106"/>
                    <a:pt x="46" y="104"/>
                    <a:pt x="48" y="102"/>
                  </a:cubicBezTo>
                  <a:cubicBezTo>
                    <a:pt x="52" y="103"/>
                    <a:pt x="56" y="106"/>
                    <a:pt x="60" y="101"/>
                  </a:cubicBezTo>
                  <a:cubicBezTo>
                    <a:pt x="61" y="101"/>
                    <a:pt x="62" y="100"/>
                    <a:pt x="64" y="99"/>
                  </a:cubicBezTo>
                  <a:cubicBezTo>
                    <a:pt x="65" y="99"/>
                    <a:pt x="66" y="99"/>
                    <a:pt x="66" y="98"/>
                  </a:cubicBezTo>
                  <a:cubicBezTo>
                    <a:pt x="67" y="96"/>
                    <a:pt x="67" y="95"/>
                    <a:pt x="68" y="93"/>
                  </a:cubicBezTo>
                  <a:cubicBezTo>
                    <a:pt x="73" y="90"/>
                    <a:pt x="71" y="86"/>
                    <a:pt x="69" y="82"/>
                  </a:cubicBezTo>
                  <a:cubicBezTo>
                    <a:pt x="69" y="77"/>
                    <a:pt x="68" y="73"/>
                    <a:pt x="73" y="70"/>
                  </a:cubicBezTo>
                  <a:cubicBezTo>
                    <a:pt x="77" y="70"/>
                    <a:pt x="78" y="68"/>
                    <a:pt x="77" y="65"/>
                  </a:cubicBezTo>
                  <a:cubicBezTo>
                    <a:pt x="76" y="62"/>
                    <a:pt x="75" y="60"/>
                    <a:pt x="72" y="59"/>
                  </a:cubicBezTo>
                  <a:cubicBezTo>
                    <a:pt x="70" y="52"/>
                    <a:pt x="72" y="46"/>
                    <a:pt x="75" y="40"/>
                  </a:cubicBezTo>
                  <a:cubicBezTo>
                    <a:pt x="75" y="36"/>
                    <a:pt x="78" y="33"/>
                    <a:pt x="77" y="29"/>
                  </a:cubicBezTo>
                  <a:cubicBezTo>
                    <a:pt x="78" y="27"/>
                    <a:pt x="78" y="25"/>
                    <a:pt x="79" y="23"/>
                  </a:cubicBezTo>
                  <a:cubicBezTo>
                    <a:pt x="83" y="22"/>
                    <a:pt x="82" y="19"/>
                    <a:pt x="81" y="16"/>
                  </a:cubicBezTo>
                  <a:cubicBezTo>
                    <a:pt x="82" y="15"/>
                    <a:pt x="83" y="14"/>
                    <a:pt x="83" y="14"/>
                  </a:cubicBezTo>
                  <a:cubicBezTo>
                    <a:pt x="87" y="14"/>
                    <a:pt x="90" y="15"/>
                    <a:pt x="91" y="10"/>
                  </a:cubicBezTo>
                  <a:cubicBezTo>
                    <a:pt x="91" y="10"/>
                    <a:pt x="91" y="10"/>
                    <a:pt x="91" y="10"/>
                  </a:cubicBezTo>
                  <a:cubicBezTo>
                    <a:pt x="96" y="6"/>
                    <a:pt x="99" y="1"/>
                    <a:pt x="106" y="8"/>
                  </a:cubicBezTo>
                  <a:cubicBezTo>
                    <a:pt x="109" y="12"/>
                    <a:pt x="111" y="8"/>
                    <a:pt x="112" y="4"/>
                  </a:cubicBezTo>
                  <a:cubicBezTo>
                    <a:pt x="112" y="3"/>
                    <a:pt x="113" y="3"/>
                    <a:pt x="113" y="3"/>
                  </a:cubicBezTo>
                  <a:cubicBezTo>
                    <a:pt x="119" y="3"/>
                    <a:pt x="125" y="4"/>
                    <a:pt x="130" y="2"/>
                  </a:cubicBezTo>
                  <a:cubicBezTo>
                    <a:pt x="131" y="2"/>
                    <a:pt x="131" y="2"/>
                    <a:pt x="132" y="3"/>
                  </a:cubicBezTo>
                  <a:cubicBezTo>
                    <a:pt x="132" y="5"/>
                    <a:pt x="132" y="7"/>
                    <a:pt x="135" y="7"/>
                  </a:cubicBezTo>
                  <a:cubicBezTo>
                    <a:pt x="137" y="7"/>
                    <a:pt x="138" y="6"/>
                    <a:pt x="139" y="4"/>
                  </a:cubicBezTo>
                  <a:cubicBezTo>
                    <a:pt x="141" y="2"/>
                    <a:pt x="144" y="0"/>
                    <a:pt x="147" y="2"/>
                  </a:cubicBezTo>
                  <a:cubicBezTo>
                    <a:pt x="150" y="4"/>
                    <a:pt x="153" y="4"/>
                    <a:pt x="156" y="2"/>
                  </a:cubicBezTo>
                  <a:cubicBezTo>
                    <a:pt x="157" y="3"/>
                    <a:pt x="159" y="3"/>
                    <a:pt x="160" y="3"/>
                  </a:cubicBezTo>
                  <a:cubicBezTo>
                    <a:pt x="163" y="4"/>
                    <a:pt x="165" y="3"/>
                    <a:pt x="167" y="3"/>
                  </a:cubicBezTo>
                  <a:cubicBezTo>
                    <a:pt x="169" y="5"/>
                    <a:pt x="172" y="5"/>
                    <a:pt x="175" y="5"/>
                  </a:cubicBezTo>
                  <a:cubicBezTo>
                    <a:pt x="178" y="4"/>
                    <a:pt x="181" y="4"/>
                    <a:pt x="183" y="4"/>
                  </a:cubicBezTo>
                  <a:cubicBezTo>
                    <a:pt x="188" y="6"/>
                    <a:pt x="192" y="4"/>
                    <a:pt x="197" y="5"/>
                  </a:cubicBezTo>
                  <a:cubicBezTo>
                    <a:pt x="201" y="7"/>
                    <a:pt x="204" y="10"/>
                    <a:pt x="206" y="14"/>
                  </a:cubicBezTo>
                  <a:cubicBezTo>
                    <a:pt x="206" y="17"/>
                    <a:pt x="202" y="21"/>
                    <a:pt x="207" y="25"/>
                  </a:cubicBezTo>
                  <a:cubicBezTo>
                    <a:pt x="215" y="30"/>
                    <a:pt x="220" y="38"/>
                    <a:pt x="225" y="46"/>
                  </a:cubicBezTo>
                  <a:cubicBezTo>
                    <a:pt x="227" y="47"/>
                    <a:pt x="231" y="48"/>
                    <a:pt x="228" y="52"/>
                  </a:cubicBezTo>
                  <a:cubicBezTo>
                    <a:pt x="226" y="54"/>
                    <a:pt x="223" y="55"/>
                    <a:pt x="220" y="54"/>
                  </a:cubicBezTo>
                  <a:cubicBezTo>
                    <a:pt x="217" y="53"/>
                    <a:pt x="214" y="53"/>
                    <a:pt x="210" y="52"/>
                  </a:cubicBezTo>
                  <a:cubicBezTo>
                    <a:pt x="210" y="51"/>
                    <a:pt x="210" y="49"/>
                    <a:pt x="208" y="49"/>
                  </a:cubicBezTo>
                  <a:cubicBezTo>
                    <a:pt x="208" y="49"/>
                    <a:pt x="207" y="50"/>
                    <a:pt x="207" y="50"/>
                  </a:cubicBezTo>
                  <a:cubicBezTo>
                    <a:pt x="207" y="52"/>
                    <a:pt x="209" y="52"/>
                    <a:pt x="210" y="52"/>
                  </a:cubicBezTo>
                  <a:cubicBezTo>
                    <a:pt x="203" y="56"/>
                    <a:pt x="200" y="66"/>
                    <a:pt x="191" y="65"/>
                  </a:cubicBezTo>
                  <a:cubicBezTo>
                    <a:pt x="192" y="70"/>
                    <a:pt x="195" y="70"/>
                    <a:pt x="197" y="70"/>
                  </a:cubicBezTo>
                  <a:cubicBezTo>
                    <a:pt x="205" y="72"/>
                    <a:pt x="213" y="72"/>
                    <a:pt x="221" y="71"/>
                  </a:cubicBezTo>
                  <a:cubicBezTo>
                    <a:pt x="223" y="74"/>
                    <a:pt x="223" y="78"/>
                    <a:pt x="223" y="81"/>
                  </a:cubicBezTo>
                  <a:cubicBezTo>
                    <a:pt x="221" y="82"/>
                    <a:pt x="220" y="82"/>
                    <a:pt x="219" y="82"/>
                  </a:cubicBezTo>
                  <a:cubicBezTo>
                    <a:pt x="218" y="82"/>
                    <a:pt x="218" y="81"/>
                    <a:pt x="217" y="81"/>
                  </a:cubicBezTo>
                  <a:cubicBezTo>
                    <a:pt x="217" y="80"/>
                    <a:pt x="216" y="78"/>
                    <a:pt x="215" y="78"/>
                  </a:cubicBezTo>
                  <a:cubicBezTo>
                    <a:pt x="208" y="79"/>
                    <a:pt x="202" y="82"/>
                    <a:pt x="195" y="82"/>
                  </a:cubicBezTo>
                  <a:cubicBezTo>
                    <a:pt x="193" y="83"/>
                    <a:pt x="193" y="86"/>
                    <a:pt x="195" y="87"/>
                  </a:cubicBezTo>
                  <a:cubicBezTo>
                    <a:pt x="202" y="87"/>
                    <a:pt x="205" y="98"/>
                    <a:pt x="214" y="96"/>
                  </a:cubicBezTo>
                  <a:cubicBezTo>
                    <a:pt x="215" y="95"/>
                    <a:pt x="217" y="97"/>
                    <a:pt x="216" y="98"/>
                  </a:cubicBezTo>
                  <a:cubicBezTo>
                    <a:pt x="213" y="103"/>
                    <a:pt x="225" y="106"/>
                    <a:pt x="218" y="112"/>
                  </a:cubicBezTo>
                  <a:cubicBezTo>
                    <a:pt x="217" y="112"/>
                    <a:pt x="218" y="114"/>
                    <a:pt x="219" y="114"/>
                  </a:cubicBezTo>
                  <a:cubicBezTo>
                    <a:pt x="223" y="115"/>
                    <a:pt x="226" y="120"/>
                    <a:pt x="231" y="120"/>
                  </a:cubicBezTo>
                  <a:cubicBezTo>
                    <a:pt x="231" y="121"/>
                    <a:pt x="231" y="122"/>
                    <a:pt x="232" y="123"/>
                  </a:cubicBezTo>
                  <a:cubicBezTo>
                    <a:pt x="230" y="126"/>
                    <a:pt x="231" y="128"/>
                    <a:pt x="234" y="129"/>
                  </a:cubicBezTo>
                  <a:cubicBezTo>
                    <a:pt x="236" y="131"/>
                    <a:pt x="238" y="133"/>
                    <a:pt x="240" y="135"/>
                  </a:cubicBezTo>
                  <a:cubicBezTo>
                    <a:pt x="239" y="138"/>
                    <a:pt x="240" y="140"/>
                    <a:pt x="243" y="140"/>
                  </a:cubicBezTo>
                  <a:lnTo>
                    <a:pt x="244" y="140"/>
                  </a:ln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9" name="Freeform 9">
              <a:extLst>
                <a:ext uri="{FF2B5EF4-FFF2-40B4-BE49-F238E27FC236}">
                  <a16:creationId xmlns:a16="http://schemas.microsoft.com/office/drawing/2014/main" id="{70C00CE3-6CA9-4A60-B9CE-FC043C42DE84}"/>
                </a:ext>
              </a:extLst>
            </p:cNvPr>
            <p:cNvSpPr>
              <a:spLocks/>
            </p:cNvSpPr>
            <p:nvPr/>
          </p:nvSpPr>
          <p:spPr bwMode="auto">
            <a:xfrm>
              <a:off x="2653" y="2858"/>
              <a:ext cx="613" cy="341"/>
            </a:xfrm>
            <a:custGeom>
              <a:avLst/>
              <a:gdLst>
                <a:gd name="T0" fmla="*/ 143 w 265"/>
                <a:gd name="T1" fmla="*/ 32 h 147"/>
                <a:gd name="T2" fmla="*/ 126 w 265"/>
                <a:gd name="T3" fmla="*/ 26 h 147"/>
                <a:gd name="T4" fmla="*/ 131 w 265"/>
                <a:gd name="T5" fmla="*/ 35 h 147"/>
                <a:gd name="T6" fmla="*/ 141 w 265"/>
                <a:gd name="T7" fmla="*/ 55 h 147"/>
                <a:gd name="T8" fmla="*/ 148 w 265"/>
                <a:gd name="T9" fmla="*/ 64 h 147"/>
                <a:gd name="T10" fmla="*/ 181 w 265"/>
                <a:gd name="T11" fmla="*/ 74 h 147"/>
                <a:gd name="T12" fmla="*/ 220 w 265"/>
                <a:gd name="T13" fmla="*/ 68 h 147"/>
                <a:gd name="T14" fmla="*/ 241 w 265"/>
                <a:gd name="T15" fmla="*/ 70 h 147"/>
                <a:gd name="T16" fmla="*/ 250 w 265"/>
                <a:gd name="T17" fmla="*/ 76 h 147"/>
                <a:gd name="T18" fmla="*/ 253 w 265"/>
                <a:gd name="T19" fmla="*/ 100 h 147"/>
                <a:gd name="T20" fmla="*/ 248 w 265"/>
                <a:gd name="T21" fmla="*/ 120 h 147"/>
                <a:gd name="T22" fmla="*/ 265 w 265"/>
                <a:gd name="T23" fmla="*/ 146 h 147"/>
                <a:gd name="T24" fmla="*/ 258 w 265"/>
                <a:gd name="T25" fmla="*/ 147 h 147"/>
                <a:gd name="T26" fmla="*/ 250 w 265"/>
                <a:gd name="T27" fmla="*/ 145 h 147"/>
                <a:gd name="T28" fmla="*/ 215 w 265"/>
                <a:gd name="T29" fmla="*/ 133 h 147"/>
                <a:gd name="T30" fmla="*/ 176 w 265"/>
                <a:gd name="T31" fmla="*/ 117 h 147"/>
                <a:gd name="T32" fmla="*/ 122 w 265"/>
                <a:gd name="T33" fmla="*/ 122 h 147"/>
                <a:gd name="T34" fmla="*/ 66 w 265"/>
                <a:gd name="T35" fmla="*/ 114 h 147"/>
                <a:gd name="T36" fmla="*/ 27 w 265"/>
                <a:gd name="T37" fmla="*/ 111 h 147"/>
                <a:gd name="T38" fmla="*/ 3 w 265"/>
                <a:gd name="T39" fmla="*/ 99 h 147"/>
                <a:gd name="T40" fmla="*/ 24 w 265"/>
                <a:gd name="T41" fmla="*/ 86 h 147"/>
                <a:gd name="T42" fmla="*/ 17 w 265"/>
                <a:gd name="T43" fmla="*/ 49 h 147"/>
                <a:gd name="T44" fmla="*/ 34 w 265"/>
                <a:gd name="T45" fmla="*/ 42 h 147"/>
                <a:gd name="T46" fmla="*/ 47 w 265"/>
                <a:gd name="T47" fmla="*/ 34 h 147"/>
                <a:gd name="T48" fmla="*/ 59 w 265"/>
                <a:gd name="T49" fmla="*/ 0 h 147"/>
                <a:gd name="T50" fmla="*/ 80 w 265"/>
                <a:gd name="T51" fmla="*/ 3 h 147"/>
                <a:gd name="T52" fmla="*/ 114 w 265"/>
                <a:gd name="T53" fmla="*/ 9 h 147"/>
                <a:gd name="T54" fmla="*/ 135 w 265"/>
                <a:gd name="T55" fmla="*/ 17 h 147"/>
                <a:gd name="T56" fmla="*/ 202 w 265"/>
                <a:gd name="T57" fmla="*/ 9 h 147"/>
                <a:gd name="T58" fmla="*/ 237 w 265"/>
                <a:gd name="T59" fmla="*/ 17 h 147"/>
                <a:gd name="T60" fmla="*/ 223 w 265"/>
                <a:gd name="T61" fmla="*/ 27 h 147"/>
                <a:gd name="T62" fmla="*/ 215 w 265"/>
                <a:gd name="T63" fmla="*/ 32 h 147"/>
                <a:gd name="T64" fmla="*/ 209 w 265"/>
                <a:gd name="T65" fmla="*/ 34 h 147"/>
                <a:gd name="T66" fmla="*/ 186 w 265"/>
                <a:gd name="T67" fmla="*/ 36 h 147"/>
                <a:gd name="T68" fmla="*/ 166 w 265"/>
                <a:gd name="T69" fmla="*/ 3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5" h="147">
                  <a:moveTo>
                    <a:pt x="166" y="35"/>
                  </a:moveTo>
                  <a:cubicBezTo>
                    <a:pt x="158" y="37"/>
                    <a:pt x="151" y="34"/>
                    <a:pt x="143" y="32"/>
                  </a:cubicBezTo>
                  <a:cubicBezTo>
                    <a:pt x="139" y="30"/>
                    <a:pt x="134" y="29"/>
                    <a:pt x="130" y="26"/>
                  </a:cubicBezTo>
                  <a:cubicBezTo>
                    <a:pt x="129" y="25"/>
                    <a:pt x="127" y="24"/>
                    <a:pt x="126" y="26"/>
                  </a:cubicBezTo>
                  <a:cubicBezTo>
                    <a:pt x="126" y="26"/>
                    <a:pt x="125" y="28"/>
                    <a:pt x="126" y="29"/>
                  </a:cubicBezTo>
                  <a:cubicBezTo>
                    <a:pt x="127" y="32"/>
                    <a:pt x="127" y="35"/>
                    <a:pt x="131" y="35"/>
                  </a:cubicBezTo>
                  <a:cubicBezTo>
                    <a:pt x="137" y="35"/>
                    <a:pt x="139" y="40"/>
                    <a:pt x="140" y="44"/>
                  </a:cubicBezTo>
                  <a:cubicBezTo>
                    <a:pt x="141" y="48"/>
                    <a:pt x="141" y="52"/>
                    <a:pt x="141" y="55"/>
                  </a:cubicBezTo>
                  <a:cubicBezTo>
                    <a:pt x="141" y="58"/>
                    <a:pt x="141" y="62"/>
                    <a:pt x="145" y="63"/>
                  </a:cubicBezTo>
                  <a:cubicBezTo>
                    <a:pt x="146" y="63"/>
                    <a:pt x="147" y="63"/>
                    <a:pt x="148" y="64"/>
                  </a:cubicBezTo>
                  <a:cubicBezTo>
                    <a:pt x="151" y="68"/>
                    <a:pt x="156" y="69"/>
                    <a:pt x="160" y="72"/>
                  </a:cubicBezTo>
                  <a:cubicBezTo>
                    <a:pt x="167" y="76"/>
                    <a:pt x="174" y="77"/>
                    <a:pt x="181" y="74"/>
                  </a:cubicBezTo>
                  <a:cubicBezTo>
                    <a:pt x="187" y="72"/>
                    <a:pt x="192" y="71"/>
                    <a:pt x="198" y="73"/>
                  </a:cubicBezTo>
                  <a:cubicBezTo>
                    <a:pt x="205" y="75"/>
                    <a:pt x="213" y="74"/>
                    <a:pt x="220" y="68"/>
                  </a:cubicBezTo>
                  <a:cubicBezTo>
                    <a:pt x="222" y="66"/>
                    <a:pt x="225" y="63"/>
                    <a:pt x="229" y="65"/>
                  </a:cubicBezTo>
                  <a:cubicBezTo>
                    <a:pt x="231" y="72"/>
                    <a:pt x="231" y="72"/>
                    <a:pt x="241" y="70"/>
                  </a:cubicBezTo>
                  <a:cubicBezTo>
                    <a:pt x="242" y="71"/>
                    <a:pt x="243" y="71"/>
                    <a:pt x="244" y="72"/>
                  </a:cubicBezTo>
                  <a:cubicBezTo>
                    <a:pt x="245" y="75"/>
                    <a:pt x="247" y="75"/>
                    <a:pt x="250" y="76"/>
                  </a:cubicBezTo>
                  <a:cubicBezTo>
                    <a:pt x="255" y="77"/>
                    <a:pt x="256" y="79"/>
                    <a:pt x="254" y="84"/>
                  </a:cubicBezTo>
                  <a:cubicBezTo>
                    <a:pt x="253" y="89"/>
                    <a:pt x="254" y="95"/>
                    <a:pt x="253" y="100"/>
                  </a:cubicBezTo>
                  <a:cubicBezTo>
                    <a:pt x="252" y="106"/>
                    <a:pt x="251" y="112"/>
                    <a:pt x="250" y="118"/>
                  </a:cubicBezTo>
                  <a:cubicBezTo>
                    <a:pt x="249" y="119"/>
                    <a:pt x="248" y="120"/>
                    <a:pt x="248" y="120"/>
                  </a:cubicBezTo>
                  <a:cubicBezTo>
                    <a:pt x="249" y="128"/>
                    <a:pt x="252" y="135"/>
                    <a:pt x="259" y="138"/>
                  </a:cubicBezTo>
                  <a:cubicBezTo>
                    <a:pt x="262" y="140"/>
                    <a:pt x="265" y="142"/>
                    <a:pt x="265" y="146"/>
                  </a:cubicBezTo>
                  <a:cubicBezTo>
                    <a:pt x="265" y="146"/>
                    <a:pt x="265" y="146"/>
                    <a:pt x="265" y="146"/>
                  </a:cubicBezTo>
                  <a:cubicBezTo>
                    <a:pt x="263" y="146"/>
                    <a:pt x="260" y="145"/>
                    <a:pt x="258" y="147"/>
                  </a:cubicBezTo>
                  <a:cubicBezTo>
                    <a:pt x="257" y="147"/>
                    <a:pt x="255" y="147"/>
                    <a:pt x="254" y="147"/>
                  </a:cubicBezTo>
                  <a:cubicBezTo>
                    <a:pt x="252" y="146"/>
                    <a:pt x="251" y="146"/>
                    <a:pt x="250" y="145"/>
                  </a:cubicBezTo>
                  <a:cubicBezTo>
                    <a:pt x="247" y="137"/>
                    <a:pt x="247" y="137"/>
                    <a:pt x="239" y="138"/>
                  </a:cubicBezTo>
                  <a:cubicBezTo>
                    <a:pt x="230" y="140"/>
                    <a:pt x="223" y="135"/>
                    <a:pt x="215" y="133"/>
                  </a:cubicBezTo>
                  <a:cubicBezTo>
                    <a:pt x="205" y="129"/>
                    <a:pt x="194" y="126"/>
                    <a:pt x="184" y="120"/>
                  </a:cubicBezTo>
                  <a:cubicBezTo>
                    <a:pt x="181" y="119"/>
                    <a:pt x="179" y="118"/>
                    <a:pt x="176" y="117"/>
                  </a:cubicBezTo>
                  <a:cubicBezTo>
                    <a:pt x="168" y="111"/>
                    <a:pt x="158" y="112"/>
                    <a:pt x="150" y="117"/>
                  </a:cubicBezTo>
                  <a:cubicBezTo>
                    <a:pt x="141" y="122"/>
                    <a:pt x="132" y="126"/>
                    <a:pt x="122" y="122"/>
                  </a:cubicBezTo>
                  <a:cubicBezTo>
                    <a:pt x="106" y="118"/>
                    <a:pt x="89" y="115"/>
                    <a:pt x="72" y="113"/>
                  </a:cubicBezTo>
                  <a:cubicBezTo>
                    <a:pt x="70" y="113"/>
                    <a:pt x="68" y="112"/>
                    <a:pt x="66" y="114"/>
                  </a:cubicBezTo>
                  <a:cubicBezTo>
                    <a:pt x="57" y="122"/>
                    <a:pt x="48" y="116"/>
                    <a:pt x="39" y="113"/>
                  </a:cubicBezTo>
                  <a:cubicBezTo>
                    <a:pt x="35" y="111"/>
                    <a:pt x="31" y="111"/>
                    <a:pt x="27" y="111"/>
                  </a:cubicBezTo>
                  <a:cubicBezTo>
                    <a:pt x="18" y="113"/>
                    <a:pt x="10" y="110"/>
                    <a:pt x="2" y="108"/>
                  </a:cubicBezTo>
                  <a:cubicBezTo>
                    <a:pt x="1" y="104"/>
                    <a:pt x="0" y="100"/>
                    <a:pt x="3" y="99"/>
                  </a:cubicBezTo>
                  <a:cubicBezTo>
                    <a:pt x="10" y="95"/>
                    <a:pt x="17" y="92"/>
                    <a:pt x="23" y="86"/>
                  </a:cubicBezTo>
                  <a:cubicBezTo>
                    <a:pt x="23" y="86"/>
                    <a:pt x="23" y="86"/>
                    <a:pt x="24" y="86"/>
                  </a:cubicBezTo>
                  <a:cubicBezTo>
                    <a:pt x="29" y="84"/>
                    <a:pt x="32" y="78"/>
                    <a:pt x="27" y="74"/>
                  </a:cubicBezTo>
                  <a:cubicBezTo>
                    <a:pt x="19" y="67"/>
                    <a:pt x="19" y="58"/>
                    <a:pt x="17" y="49"/>
                  </a:cubicBezTo>
                  <a:cubicBezTo>
                    <a:pt x="15" y="38"/>
                    <a:pt x="19" y="35"/>
                    <a:pt x="30" y="40"/>
                  </a:cubicBezTo>
                  <a:cubicBezTo>
                    <a:pt x="31" y="40"/>
                    <a:pt x="33" y="41"/>
                    <a:pt x="34" y="42"/>
                  </a:cubicBezTo>
                  <a:cubicBezTo>
                    <a:pt x="36" y="43"/>
                    <a:pt x="38" y="42"/>
                    <a:pt x="39" y="41"/>
                  </a:cubicBezTo>
                  <a:cubicBezTo>
                    <a:pt x="40" y="37"/>
                    <a:pt x="44" y="37"/>
                    <a:pt x="47" y="34"/>
                  </a:cubicBezTo>
                  <a:cubicBezTo>
                    <a:pt x="51" y="31"/>
                    <a:pt x="53" y="26"/>
                    <a:pt x="52" y="21"/>
                  </a:cubicBezTo>
                  <a:cubicBezTo>
                    <a:pt x="48" y="11"/>
                    <a:pt x="53" y="6"/>
                    <a:pt x="59" y="0"/>
                  </a:cubicBezTo>
                  <a:cubicBezTo>
                    <a:pt x="64" y="1"/>
                    <a:pt x="69" y="4"/>
                    <a:pt x="75" y="1"/>
                  </a:cubicBezTo>
                  <a:cubicBezTo>
                    <a:pt x="77" y="0"/>
                    <a:pt x="79" y="1"/>
                    <a:pt x="80" y="3"/>
                  </a:cubicBezTo>
                  <a:cubicBezTo>
                    <a:pt x="83" y="10"/>
                    <a:pt x="88" y="10"/>
                    <a:pt x="94" y="9"/>
                  </a:cubicBezTo>
                  <a:cubicBezTo>
                    <a:pt x="101" y="7"/>
                    <a:pt x="107" y="8"/>
                    <a:pt x="114" y="9"/>
                  </a:cubicBezTo>
                  <a:cubicBezTo>
                    <a:pt x="120" y="11"/>
                    <a:pt x="124" y="12"/>
                    <a:pt x="127" y="18"/>
                  </a:cubicBezTo>
                  <a:cubicBezTo>
                    <a:pt x="129" y="22"/>
                    <a:pt x="133" y="20"/>
                    <a:pt x="135" y="17"/>
                  </a:cubicBezTo>
                  <a:cubicBezTo>
                    <a:pt x="140" y="8"/>
                    <a:pt x="148" y="9"/>
                    <a:pt x="157" y="9"/>
                  </a:cubicBezTo>
                  <a:cubicBezTo>
                    <a:pt x="172" y="10"/>
                    <a:pt x="187" y="9"/>
                    <a:pt x="202" y="9"/>
                  </a:cubicBezTo>
                  <a:cubicBezTo>
                    <a:pt x="205" y="9"/>
                    <a:pt x="208" y="10"/>
                    <a:pt x="212" y="9"/>
                  </a:cubicBezTo>
                  <a:cubicBezTo>
                    <a:pt x="222" y="6"/>
                    <a:pt x="229" y="11"/>
                    <a:pt x="237" y="17"/>
                  </a:cubicBezTo>
                  <a:cubicBezTo>
                    <a:pt x="232" y="19"/>
                    <a:pt x="227" y="18"/>
                    <a:pt x="227" y="24"/>
                  </a:cubicBezTo>
                  <a:cubicBezTo>
                    <a:pt x="228" y="27"/>
                    <a:pt x="225" y="27"/>
                    <a:pt x="223" y="27"/>
                  </a:cubicBezTo>
                  <a:cubicBezTo>
                    <a:pt x="217" y="26"/>
                    <a:pt x="216" y="27"/>
                    <a:pt x="220" y="34"/>
                  </a:cubicBezTo>
                  <a:cubicBezTo>
                    <a:pt x="217" y="35"/>
                    <a:pt x="217" y="33"/>
                    <a:pt x="215" y="32"/>
                  </a:cubicBezTo>
                  <a:cubicBezTo>
                    <a:pt x="214" y="29"/>
                    <a:pt x="212" y="29"/>
                    <a:pt x="211" y="32"/>
                  </a:cubicBezTo>
                  <a:cubicBezTo>
                    <a:pt x="210" y="33"/>
                    <a:pt x="212" y="36"/>
                    <a:pt x="209" y="34"/>
                  </a:cubicBezTo>
                  <a:cubicBezTo>
                    <a:pt x="199" y="27"/>
                    <a:pt x="200" y="27"/>
                    <a:pt x="191" y="36"/>
                  </a:cubicBezTo>
                  <a:cubicBezTo>
                    <a:pt x="189" y="36"/>
                    <a:pt x="188" y="36"/>
                    <a:pt x="186" y="36"/>
                  </a:cubicBezTo>
                  <a:cubicBezTo>
                    <a:pt x="181" y="35"/>
                    <a:pt x="177" y="35"/>
                    <a:pt x="172" y="34"/>
                  </a:cubicBezTo>
                  <a:cubicBezTo>
                    <a:pt x="170" y="32"/>
                    <a:pt x="168" y="34"/>
                    <a:pt x="166" y="35"/>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20" name="Freeform 10">
              <a:extLst>
                <a:ext uri="{FF2B5EF4-FFF2-40B4-BE49-F238E27FC236}">
                  <a16:creationId xmlns:a16="http://schemas.microsoft.com/office/drawing/2014/main" id="{EBF9F87B-8DD0-4AEB-A165-037225E15D59}"/>
                </a:ext>
              </a:extLst>
            </p:cNvPr>
            <p:cNvSpPr>
              <a:spLocks/>
            </p:cNvSpPr>
            <p:nvPr/>
          </p:nvSpPr>
          <p:spPr bwMode="auto">
            <a:xfrm>
              <a:off x="3229" y="1949"/>
              <a:ext cx="366" cy="487"/>
            </a:xfrm>
            <a:custGeom>
              <a:avLst/>
              <a:gdLst>
                <a:gd name="T0" fmla="*/ 100 w 158"/>
                <a:gd name="T1" fmla="*/ 0 h 210"/>
                <a:gd name="T2" fmla="*/ 97 w 158"/>
                <a:gd name="T3" fmla="*/ 10 h 210"/>
                <a:gd name="T4" fmla="*/ 95 w 158"/>
                <a:gd name="T5" fmla="*/ 27 h 210"/>
                <a:gd name="T6" fmla="*/ 99 w 158"/>
                <a:gd name="T7" fmla="*/ 45 h 210"/>
                <a:gd name="T8" fmla="*/ 99 w 158"/>
                <a:gd name="T9" fmla="*/ 49 h 210"/>
                <a:gd name="T10" fmla="*/ 108 w 158"/>
                <a:gd name="T11" fmla="*/ 73 h 210"/>
                <a:gd name="T12" fmla="*/ 114 w 158"/>
                <a:gd name="T13" fmla="*/ 76 h 210"/>
                <a:gd name="T14" fmla="*/ 158 w 158"/>
                <a:gd name="T15" fmla="*/ 81 h 210"/>
                <a:gd name="T16" fmla="*/ 157 w 158"/>
                <a:gd name="T17" fmla="*/ 88 h 210"/>
                <a:gd name="T18" fmla="*/ 155 w 158"/>
                <a:gd name="T19" fmla="*/ 91 h 210"/>
                <a:gd name="T20" fmla="*/ 147 w 158"/>
                <a:gd name="T21" fmla="*/ 96 h 210"/>
                <a:gd name="T22" fmla="*/ 146 w 158"/>
                <a:gd name="T23" fmla="*/ 107 h 210"/>
                <a:gd name="T24" fmla="*/ 143 w 158"/>
                <a:gd name="T25" fmla="*/ 117 h 210"/>
                <a:gd name="T26" fmla="*/ 136 w 158"/>
                <a:gd name="T27" fmla="*/ 123 h 210"/>
                <a:gd name="T28" fmla="*/ 133 w 158"/>
                <a:gd name="T29" fmla="*/ 124 h 210"/>
                <a:gd name="T30" fmla="*/ 135 w 158"/>
                <a:gd name="T31" fmla="*/ 132 h 210"/>
                <a:gd name="T32" fmla="*/ 138 w 158"/>
                <a:gd name="T33" fmla="*/ 138 h 210"/>
                <a:gd name="T34" fmla="*/ 138 w 158"/>
                <a:gd name="T35" fmla="*/ 146 h 210"/>
                <a:gd name="T36" fmla="*/ 146 w 158"/>
                <a:gd name="T37" fmla="*/ 150 h 210"/>
                <a:gd name="T38" fmla="*/ 150 w 158"/>
                <a:gd name="T39" fmla="*/ 154 h 210"/>
                <a:gd name="T40" fmla="*/ 144 w 158"/>
                <a:gd name="T41" fmla="*/ 171 h 210"/>
                <a:gd name="T42" fmla="*/ 141 w 158"/>
                <a:gd name="T43" fmla="*/ 180 h 210"/>
                <a:gd name="T44" fmla="*/ 133 w 158"/>
                <a:gd name="T45" fmla="*/ 195 h 210"/>
                <a:gd name="T46" fmla="*/ 128 w 158"/>
                <a:gd name="T47" fmla="*/ 199 h 210"/>
                <a:gd name="T48" fmla="*/ 122 w 158"/>
                <a:gd name="T49" fmla="*/ 195 h 210"/>
                <a:gd name="T50" fmla="*/ 116 w 158"/>
                <a:gd name="T51" fmla="*/ 168 h 210"/>
                <a:gd name="T52" fmla="*/ 107 w 158"/>
                <a:gd name="T53" fmla="*/ 170 h 210"/>
                <a:gd name="T54" fmla="*/ 55 w 158"/>
                <a:gd name="T55" fmla="*/ 193 h 210"/>
                <a:gd name="T56" fmla="*/ 28 w 158"/>
                <a:gd name="T57" fmla="*/ 207 h 210"/>
                <a:gd name="T58" fmla="*/ 19 w 158"/>
                <a:gd name="T59" fmla="*/ 201 h 210"/>
                <a:gd name="T60" fmla="*/ 18 w 158"/>
                <a:gd name="T61" fmla="*/ 177 h 210"/>
                <a:gd name="T62" fmla="*/ 6 w 158"/>
                <a:gd name="T63" fmla="*/ 159 h 210"/>
                <a:gd name="T64" fmla="*/ 0 w 158"/>
                <a:gd name="T65" fmla="*/ 154 h 210"/>
                <a:gd name="T66" fmla="*/ 4 w 158"/>
                <a:gd name="T67" fmla="*/ 139 h 210"/>
                <a:gd name="T68" fmla="*/ 10 w 158"/>
                <a:gd name="T69" fmla="*/ 123 h 210"/>
                <a:gd name="T70" fmla="*/ 20 w 158"/>
                <a:gd name="T71" fmla="*/ 108 h 210"/>
                <a:gd name="T72" fmla="*/ 32 w 158"/>
                <a:gd name="T73" fmla="*/ 93 h 210"/>
                <a:gd name="T74" fmla="*/ 57 w 158"/>
                <a:gd name="T75" fmla="*/ 69 h 210"/>
                <a:gd name="T76" fmla="*/ 72 w 158"/>
                <a:gd name="T77" fmla="*/ 50 h 210"/>
                <a:gd name="T78" fmla="*/ 76 w 158"/>
                <a:gd name="T79" fmla="*/ 46 h 210"/>
                <a:gd name="T80" fmla="*/ 71 w 158"/>
                <a:gd name="T81" fmla="*/ 22 h 210"/>
                <a:gd name="T82" fmla="*/ 88 w 158"/>
                <a:gd name="T83" fmla="*/ 3 h 210"/>
                <a:gd name="T84" fmla="*/ 100 w 158"/>
                <a:gd name="T85"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8" h="210">
                  <a:moveTo>
                    <a:pt x="100" y="0"/>
                  </a:moveTo>
                  <a:cubicBezTo>
                    <a:pt x="102" y="5"/>
                    <a:pt x="98" y="7"/>
                    <a:pt x="97" y="10"/>
                  </a:cubicBezTo>
                  <a:cubicBezTo>
                    <a:pt x="93" y="16"/>
                    <a:pt x="92" y="21"/>
                    <a:pt x="95" y="27"/>
                  </a:cubicBezTo>
                  <a:cubicBezTo>
                    <a:pt x="98" y="33"/>
                    <a:pt x="100" y="39"/>
                    <a:pt x="99" y="45"/>
                  </a:cubicBezTo>
                  <a:cubicBezTo>
                    <a:pt x="99" y="47"/>
                    <a:pt x="99" y="48"/>
                    <a:pt x="99" y="49"/>
                  </a:cubicBezTo>
                  <a:cubicBezTo>
                    <a:pt x="107" y="55"/>
                    <a:pt x="105" y="65"/>
                    <a:pt x="108" y="73"/>
                  </a:cubicBezTo>
                  <a:cubicBezTo>
                    <a:pt x="109" y="76"/>
                    <a:pt x="110" y="77"/>
                    <a:pt x="114" y="76"/>
                  </a:cubicBezTo>
                  <a:cubicBezTo>
                    <a:pt x="129" y="72"/>
                    <a:pt x="144" y="75"/>
                    <a:pt x="158" y="81"/>
                  </a:cubicBezTo>
                  <a:cubicBezTo>
                    <a:pt x="158" y="83"/>
                    <a:pt x="157" y="86"/>
                    <a:pt x="157" y="88"/>
                  </a:cubicBezTo>
                  <a:cubicBezTo>
                    <a:pt x="156" y="89"/>
                    <a:pt x="155" y="91"/>
                    <a:pt x="155" y="91"/>
                  </a:cubicBezTo>
                  <a:cubicBezTo>
                    <a:pt x="151" y="90"/>
                    <a:pt x="148" y="90"/>
                    <a:pt x="147" y="96"/>
                  </a:cubicBezTo>
                  <a:cubicBezTo>
                    <a:pt x="147" y="99"/>
                    <a:pt x="145" y="103"/>
                    <a:pt x="146" y="107"/>
                  </a:cubicBezTo>
                  <a:cubicBezTo>
                    <a:pt x="147" y="111"/>
                    <a:pt x="144" y="114"/>
                    <a:pt x="143" y="117"/>
                  </a:cubicBezTo>
                  <a:cubicBezTo>
                    <a:pt x="141" y="120"/>
                    <a:pt x="140" y="122"/>
                    <a:pt x="136" y="123"/>
                  </a:cubicBezTo>
                  <a:cubicBezTo>
                    <a:pt x="135" y="123"/>
                    <a:pt x="134" y="123"/>
                    <a:pt x="133" y="124"/>
                  </a:cubicBezTo>
                  <a:cubicBezTo>
                    <a:pt x="132" y="127"/>
                    <a:pt x="140" y="129"/>
                    <a:pt x="135" y="132"/>
                  </a:cubicBezTo>
                  <a:cubicBezTo>
                    <a:pt x="130" y="137"/>
                    <a:pt x="135" y="137"/>
                    <a:pt x="138" y="138"/>
                  </a:cubicBezTo>
                  <a:cubicBezTo>
                    <a:pt x="140" y="140"/>
                    <a:pt x="138" y="143"/>
                    <a:pt x="138" y="146"/>
                  </a:cubicBezTo>
                  <a:cubicBezTo>
                    <a:pt x="139" y="152"/>
                    <a:pt x="139" y="153"/>
                    <a:pt x="146" y="150"/>
                  </a:cubicBezTo>
                  <a:cubicBezTo>
                    <a:pt x="150" y="149"/>
                    <a:pt x="152" y="151"/>
                    <a:pt x="150" y="154"/>
                  </a:cubicBezTo>
                  <a:cubicBezTo>
                    <a:pt x="148" y="159"/>
                    <a:pt x="151" y="167"/>
                    <a:pt x="144" y="171"/>
                  </a:cubicBezTo>
                  <a:cubicBezTo>
                    <a:pt x="140" y="172"/>
                    <a:pt x="141" y="178"/>
                    <a:pt x="141" y="180"/>
                  </a:cubicBezTo>
                  <a:cubicBezTo>
                    <a:pt x="143" y="188"/>
                    <a:pt x="138" y="191"/>
                    <a:pt x="133" y="195"/>
                  </a:cubicBezTo>
                  <a:cubicBezTo>
                    <a:pt x="131" y="196"/>
                    <a:pt x="130" y="197"/>
                    <a:pt x="128" y="199"/>
                  </a:cubicBezTo>
                  <a:cubicBezTo>
                    <a:pt x="124" y="201"/>
                    <a:pt x="121" y="199"/>
                    <a:pt x="122" y="195"/>
                  </a:cubicBezTo>
                  <a:cubicBezTo>
                    <a:pt x="124" y="185"/>
                    <a:pt x="121" y="177"/>
                    <a:pt x="116" y="168"/>
                  </a:cubicBezTo>
                  <a:cubicBezTo>
                    <a:pt x="113" y="167"/>
                    <a:pt x="110" y="168"/>
                    <a:pt x="107" y="170"/>
                  </a:cubicBezTo>
                  <a:cubicBezTo>
                    <a:pt x="91" y="181"/>
                    <a:pt x="73" y="186"/>
                    <a:pt x="55" y="193"/>
                  </a:cubicBezTo>
                  <a:cubicBezTo>
                    <a:pt x="46" y="198"/>
                    <a:pt x="37" y="203"/>
                    <a:pt x="28" y="207"/>
                  </a:cubicBezTo>
                  <a:cubicBezTo>
                    <a:pt x="20" y="210"/>
                    <a:pt x="20" y="210"/>
                    <a:pt x="19" y="201"/>
                  </a:cubicBezTo>
                  <a:cubicBezTo>
                    <a:pt x="19" y="193"/>
                    <a:pt x="18" y="185"/>
                    <a:pt x="18" y="177"/>
                  </a:cubicBezTo>
                  <a:cubicBezTo>
                    <a:pt x="19" y="168"/>
                    <a:pt x="14" y="163"/>
                    <a:pt x="6" y="159"/>
                  </a:cubicBezTo>
                  <a:cubicBezTo>
                    <a:pt x="4" y="158"/>
                    <a:pt x="1" y="158"/>
                    <a:pt x="0" y="154"/>
                  </a:cubicBezTo>
                  <a:cubicBezTo>
                    <a:pt x="0" y="149"/>
                    <a:pt x="0" y="144"/>
                    <a:pt x="4" y="139"/>
                  </a:cubicBezTo>
                  <a:cubicBezTo>
                    <a:pt x="7" y="134"/>
                    <a:pt x="9" y="129"/>
                    <a:pt x="10" y="123"/>
                  </a:cubicBezTo>
                  <a:cubicBezTo>
                    <a:pt x="11" y="117"/>
                    <a:pt x="15" y="112"/>
                    <a:pt x="20" y="108"/>
                  </a:cubicBezTo>
                  <a:cubicBezTo>
                    <a:pt x="25" y="104"/>
                    <a:pt x="29" y="99"/>
                    <a:pt x="32" y="93"/>
                  </a:cubicBezTo>
                  <a:cubicBezTo>
                    <a:pt x="37" y="82"/>
                    <a:pt x="47" y="75"/>
                    <a:pt x="57" y="69"/>
                  </a:cubicBezTo>
                  <a:cubicBezTo>
                    <a:pt x="65" y="64"/>
                    <a:pt x="70" y="58"/>
                    <a:pt x="72" y="50"/>
                  </a:cubicBezTo>
                  <a:cubicBezTo>
                    <a:pt x="73" y="49"/>
                    <a:pt x="74" y="47"/>
                    <a:pt x="76" y="46"/>
                  </a:cubicBezTo>
                  <a:cubicBezTo>
                    <a:pt x="62" y="40"/>
                    <a:pt x="70" y="30"/>
                    <a:pt x="71" y="22"/>
                  </a:cubicBezTo>
                  <a:cubicBezTo>
                    <a:pt x="71" y="12"/>
                    <a:pt x="78" y="6"/>
                    <a:pt x="88" y="3"/>
                  </a:cubicBezTo>
                  <a:cubicBezTo>
                    <a:pt x="92" y="2"/>
                    <a:pt x="96" y="0"/>
                    <a:pt x="100" y="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21" name="Freeform 11">
              <a:extLst>
                <a:ext uri="{FF2B5EF4-FFF2-40B4-BE49-F238E27FC236}">
                  <a16:creationId xmlns:a16="http://schemas.microsoft.com/office/drawing/2014/main" id="{FB4AA7D7-2592-40B9-8172-8701619ED36A}"/>
                </a:ext>
              </a:extLst>
            </p:cNvPr>
            <p:cNvSpPr>
              <a:spLocks/>
            </p:cNvSpPr>
            <p:nvPr/>
          </p:nvSpPr>
          <p:spPr bwMode="auto">
            <a:xfrm>
              <a:off x="1889" y="2719"/>
              <a:ext cx="416" cy="320"/>
            </a:xfrm>
            <a:custGeom>
              <a:avLst/>
              <a:gdLst>
                <a:gd name="T0" fmla="*/ 177 w 180"/>
                <a:gd name="T1" fmla="*/ 129 h 138"/>
                <a:gd name="T2" fmla="*/ 166 w 180"/>
                <a:gd name="T3" fmla="*/ 129 h 138"/>
                <a:gd name="T4" fmla="*/ 159 w 180"/>
                <a:gd name="T5" fmla="*/ 134 h 138"/>
                <a:gd name="T6" fmla="*/ 155 w 180"/>
                <a:gd name="T7" fmla="*/ 137 h 138"/>
                <a:gd name="T8" fmla="*/ 149 w 180"/>
                <a:gd name="T9" fmla="*/ 137 h 138"/>
                <a:gd name="T10" fmla="*/ 95 w 180"/>
                <a:gd name="T11" fmla="*/ 123 h 138"/>
                <a:gd name="T12" fmla="*/ 70 w 180"/>
                <a:gd name="T13" fmla="*/ 114 h 138"/>
                <a:gd name="T14" fmla="*/ 43 w 180"/>
                <a:gd name="T15" fmla="*/ 111 h 138"/>
                <a:gd name="T16" fmla="*/ 21 w 180"/>
                <a:gd name="T17" fmla="*/ 109 h 138"/>
                <a:gd name="T18" fmla="*/ 18 w 180"/>
                <a:gd name="T19" fmla="*/ 108 h 138"/>
                <a:gd name="T20" fmla="*/ 10 w 180"/>
                <a:gd name="T21" fmla="*/ 87 h 138"/>
                <a:gd name="T22" fmla="*/ 9 w 180"/>
                <a:gd name="T23" fmla="*/ 74 h 138"/>
                <a:gd name="T24" fmla="*/ 14 w 180"/>
                <a:gd name="T25" fmla="*/ 65 h 138"/>
                <a:gd name="T26" fmla="*/ 15 w 180"/>
                <a:gd name="T27" fmla="*/ 62 h 138"/>
                <a:gd name="T28" fmla="*/ 12 w 180"/>
                <a:gd name="T29" fmla="*/ 36 h 138"/>
                <a:gd name="T30" fmla="*/ 15 w 180"/>
                <a:gd name="T31" fmla="*/ 33 h 138"/>
                <a:gd name="T32" fmla="*/ 34 w 180"/>
                <a:gd name="T33" fmla="*/ 32 h 138"/>
                <a:gd name="T34" fmla="*/ 47 w 180"/>
                <a:gd name="T35" fmla="*/ 12 h 138"/>
                <a:gd name="T36" fmla="*/ 48 w 180"/>
                <a:gd name="T37" fmla="*/ 11 h 138"/>
                <a:gd name="T38" fmla="*/ 60 w 180"/>
                <a:gd name="T39" fmla="*/ 3 h 138"/>
                <a:gd name="T40" fmla="*/ 64 w 180"/>
                <a:gd name="T41" fmla="*/ 4 h 138"/>
                <a:gd name="T42" fmla="*/ 82 w 180"/>
                <a:gd name="T43" fmla="*/ 12 h 138"/>
                <a:gd name="T44" fmla="*/ 106 w 180"/>
                <a:gd name="T45" fmla="*/ 20 h 138"/>
                <a:gd name="T46" fmla="*/ 116 w 180"/>
                <a:gd name="T47" fmla="*/ 23 h 138"/>
                <a:gd name="T48" fmla="*/ 136 w 180"/>
                <a:gd name="T49" fmla="*/ 24 h 138"/>
                <a:gd name="T50" fmla="*/ 149 w 180"/>
                <a:gd name="T51" fmla="*/ 28 h 138"/>
                <a:gd name="T52" fmla="*/ 153 w 180"/>
                <a:gd name="T53" fmla="*/ 34 h 138"/>
                <a:gd name="T54" fmla="*/ 163 w 180"/>
                <a:gd name="T55" fmla="*/ 53 h 138"/>
                <a:gd name="T56" fmla="*/ 178 w 180"/>
                <a:gd name="T57" fmla="*/ 63 h 138"/>
                <a:gd name="T58" fmla="*/ 174 w 180"/>
                <a:gd name="T59" fmla="*/ 76 h 138"/>
                <a:gd name="T60" fmla="*/ 166 w 180"/>
                <a:gd name="T61" fmla="*/ 89 h 138"/>
                <a:gd name="T62" fmla="*/ 161 w 180"/>
                <a:gd name="T63" fmla="*/ 96 h 138"/>
                <a:gd name="T64" fmla="*/ 165 w 180"/>
                <a:gd name="T65" fmla="*/ 104 h 138"/>
                <a:gd name="T66" fmla="*/ 172 w 180"/>
                <a:gd name="T67" fmla="*/ 113 h 138"/>
                <a:gd name="T68" fmla="*/ 177 w 180"/>
                <a:gd name="T6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138">
                  <a:moveTo>
                    <a:pt x="177" y="129"/>
                  </a:moveTo>
                  <a:cubicBezTo>
                    <a:pt x="173" y="128"/>
                    <a:pt x="170" y="131"/>
                    <a:pt x="166" y="129"/>
                  </a:cubicBezTo>
                  <a:cubicBezTo>
                    <a:pt x="162" y="127"/>
                    <a:pt x="159" y="128"/>
                    <a:pt x="159" y="134"/>
                  </a:cubicBezTo>
                  <a:cubicBezTo>
                    <a:pt x="159" y="136"/>
                    <a:pt x="156" y="137"/>
                    <a:pt x="155" y="137"/>
                  </a:cubicBezTo>
                  <a:cubicBezTo>
                    <a:pt x="153" y="137"/>
                    <a:pt x="151" y="138"/>
                    <a:pt x="149" y="137"/>
                  </a:cubicBezTo>
                  <a:cubicBezTo>
                    <a:pt x="130" y="136"/>
                    <a:pt x="111" y="134"/>
                    <a:pt x="95" y="123"/>
                  </a:cubicBezTo>
                  <a:cubicBezTo>
                    <a:pt x="88" y="117"/>
                    <a:pt x="79" y="115"/>
                    <a:pt x="70" y="114"/>
                  </a:cubicBezTo>
                  <a:cubicBezTo>
                    <a:pt x="61" y="114"/>
                    <a:pt x="52" y="112"/>
                    <a:pt x="43" y="111"/>
                  </a:cubicBezTo>
                  <a:cubicBezTo>
                    <a:pt x="36" y="110"/>
                    <a:pt x="28" y="112"/>
                    <a:pt x="21" y="109"/>
                  </a:cubicBezTo>
                  <a:cubicBezTo>
                    <a:pt x="20" y="108"/>
                    <a:pt x="19" y="109"/>
                    <a:pt x="18" y="108"/>
                  </a:cubicBezTo>
                  <a:cubicBezTo>
                    <a:pt x="2" y="105"/>
                    <a:pt x="0" y="99"/>
                    <a:pt x="10" y="87"/>
                  </a:cubicBezTo>
                  <a:cubicBezTo>
                    <a:pt x="17" y="79"/>
                    <a:pt x="17" y="79"/>
                    <a:pt x="9" y="74"/>
                  </a:cubicBezTo>
                  <a:cubicBezTo>
                    <a:pt x="9" y="70"/>
                    <a:pt x="11" y="67"/>
                    <a:pt x="14" y="65"/>
                  </a:cubicBezTo>
                  <a:cubicBezTo>
                    <a:pt x="15" y="65"/>
                    <a:pt x="17" y="64"/>
                    <a:pt x="15" y="62"/>
                  </a:cubicBezTo>
                  <a:cubicBezTo>
                    <a:pt x="8" y="54"/>
                    <a:pt x="9" y="45"/>
                    <a:pt x="12" y="36"/>
                  </a:cubicBezTo>
                  <a:cubicBezTo>
                    <a:pt x="12" y="33"/>
                    <a:pt x="13" y="33"/>
                    <a:pt x="15" y="33"/>
                  </a:cubicBezTo>
                  <a:cubicBezTo>
                    <a:pt x="22" y="33"/>
                    <a:pt x="28" y="32"/>
                    <a:pt x="34" y="32"/>
                  </a:cubicBezTo>
                  <a:cubicBezTo>
                    <a:pt x="44" y="29"/>
                    <a:pt x="47" y="22"/>
                    <a:pt x="47" y="12"/>
                  </a:cubicBezTo>
                  <a:cubicBezTo>
                    <a:pt x="48" y="12"/>
                    <a:pt x="48" y="12"/>
                    <a:pt x="48" y="11"/>
                  </a:cubicBezTo>
                  <a:cubicBezTo>
                    <a:pt x="50" y="0"/>
                    <a:pt x="50" y="0"/>
                    <a:pt x="60" y="3"/>
                  </a:cubicBezTo>
                  <a:cubicBezTo>
                    <a:pt x="62" y="4"/>
                    <a:pt x="63" y="4"/>
                    <a:pt x="64" y="4"/>
                  </a:cubicBezTo>
                  <a:cubicBezTo>
                    <a:pt x="73" y="2"/>
                    <a:pt x="77" y="5"/>
                    <a:pt x="82" y="12"/>
                  </a:cubicBezTo>
                  <a:cubicBezTo>
                    <a:pt x="88" y="19"/>
                    <a:pt x="96" y="24"/>
                    <a:pt x="106" y="20"/>
                  </a:cubicBezTo>
                  <a:cubicBezTo>
                    <a:pt x="111" y="18"/>
                    <a:pt x="113" y="21"/>
                    <a:pt x="116" y="23"/>
                  </a:cubicBezTo>
                  <a:cubicBezTo>
                    <a:pt x="123" y="27"/>
                    <a:pt x="128" y="32"/>
                    <a:pt x="136" y="24"/>
                  </a:cubicBezTo>
                  <a:cubicBezTo>
                    <a:pt x="139" y="20"/>
                    <a:pt x="147" y="24"/>
                    <a:pt x="149" y="28"/>
                  </a:cubicBezTo>
                  <a:cubicBezTo>
                    <a:pt x="150" y="30"/>
                    <a:pt x="151" y="33"/>
                    <a:pt x="153" y="34"/>
                  </a:cubicBezTo>
                  <a:cubicBezTo>
                    <a:pt x="159" y="39"/>
                    <a:pt x="162" y="45"/>
                    <a:pt x="163" y="53"/>
                  </a:cubicBezTo>
                  <a:cubicBezTo>
                    <a:pt x="164" y="62"/>
                    <a:pt x="171" y="63"/>
                    <a:pt x="178" y="63"/>
                  </a:cubicBezTo>
                  <a:cubicBezTo>
                    <a:pt x="180" y="68"/>
                    <a:pt x="174" y="71"/>
                    <a:pt x="174" y="76"/>
                  </a:cubicBezTo>
                  <a:cubicBezTo>
                    <a:pt x="175" y="85"/>
                    <a:pt x="175" y="86"/>
                    <a:pt x="166" y="89"/>
                  </a:cubicBezTo>
                  <a:cubicBezTo>
                    <a:pt x="162" y="90"/>
                    <a:pt x="161" y="93"/>
                    <a:pt x="161" y="96"/>
                  </a:cubicBezTo>
                  <a:cubicBezTo>
                    <a:pt x="161" y="100"/>
                    <a:pt x="160" y="103"/>
                    <a:pt x="165" y="104"/>
                  </a:cubicBezTo>
                  <a:cubicBezTo>
                    <a:pt x="170" y="105"/>
                    <a:pt x="171" y="109"/>
                    <a:pt x="172" y="113"/>
                  </a:cubicBezTo>
                  <a:cubicBezTo>
                    <a:pt x="174" y="118"/>
                    <a:pt x="175" y="123"/>
                    <a:pt x="177" y="129"/>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22" name="Freeform 12">
              <a:extLst>
                <a:ext uri="{FF2B5EF4-FFF2-40B4-BE49-F238E27FC236}">
                  <a16:creationId xmlns:a16="http://schemas.microsoft.com/office/drawing/2014/main" id="{93D28C9E-625C-49B5-91F1-F13384160705}"/>
                </a:ext>
              </a:extLst>
            </p:cNvPr>
            <p:cNvSpPr>
              <a:spLocks/>
            </p:cNvSpPr>
            <p:nvPr/>
          </p:nvSpPr>
          <p:spPr bwMode="auto">
            <a:xfrm>
              <a:off x="2259" y="2788"/>
              <a:ext cx="530" cy="320"/>
            </a:xfrm>
            <a:custGeom>
              <a:avLst/>
              <a:gdLst>
                <a:gd name="T0" fmla="*/ 17 w 229"/>
                <a:gd name="T1" fmla="*/ 99 h 138"/>
                <a:gd name="T2" fmla="*/ 12 w 229"/>
                <a:gd name="T3" fmla="*/ 83 h 138"/>
                <a:gd name="T4" fmla="*/ 5 w 229"/>
                <a:gd name="T5" fmla="*/ 74 h 138"/>
                <a:gd name="T6" fmla="*/ 1 w 229"/>
                <a:gd name="T7" fmla="*/ 66 h 138"/>
                <a:gd name="T8" fmla="*/ 6 w 229"/>
                <a:gd name="T9" fmla="*/ 59 h 138"/>
                <a:gd name="T10" fmla="*/ 14 w 229"/>
                <a:gd name="T11" fmla="*/ 46 h 138"/>
                <a:gd name="T12" fmla="*/ 18 w 229"/>
                <a:gd name="T13" fmla="*/ 33 h 138"/>
                <a:gd name="T14" fmla="*/ 23 w 229"/>
                <a:gd name="T15" fmla="*/ 31 h 138"/>
                <a:gd name="T16" fmla="*/ 34 w 229"/>
                <a:gd name="T17" fmla="*/ 33 h 138"/>
                <a:gd name="T18" fmla="*/ 41 w 229"/>
                <a:gd name="T19" fmla="*/ 35 h 138"/>
                <a:gd name="T20" fmla="*/ 60 w 229"/>
                <a:gd name="T21" fmla="*/ 38 h 138"/>
                <a:gd name="T22" fmla="*/ 73 w 229"/>
                <a:gd name="T23" fmla="*/ 34 h 138"/>
                <a:gd name="T24" fmla="*/ 85 w 229"/>
                <a:gd name="T25" fmla="*/ 38 h 138"/>
                <a:gd name="T26" fmla="*/ 117 w 229"/>
                <a:gd name="T27" fmla="*/ 38 h 138"/>
                <a:gd name="T28" fmla="*/ 124 w 229"/>
                <a:gd name="T29" fmla="*/ 40 h 138"/>
                <a:gd name="T30" fmla="*/ 143 w 229"/>
                <a:gd name="T31" fmla="*/ 34 h 138"/>
                <a:gd name="T32" fmla="*/ 148 w 229"/>
                <a:gd name="T33" fmla="*/ 26 h 138"/>
                <a:gd name="T34" fmla="*/ 152 w 229"/>
                <a:gd name="T35" fmla="*/ 17 h 138"/>
                <a:gd name="T36" fmla="*/ 180 w 229"/>
                <a:gd name="T37" fmla="*/ 5 h 138"/>
                <a:gd name="T38" fmla="*/ 183 w 229"/>
                <a:gd name="T39" fmla="*/ 10 h 138"/>
                <a:gd name="T40" fmla="*/ 211 w 229"/>
                <a:gd name="T41" fmla="*/ 22 h 138"/>
                <a:gd name="T42" fmla="*/ 221 w 229"/>
                <a:gd name="T43" fmla="*/ 23 h 138"/>
                <a:gd name="T44" fmla="*/ 229 w 229"/>
                <a:gd name="T45" fmla="*/ 30 h 138"/>
                <a:gd name="T46" fmla="*/ 222 w 229"/>
                <a:gd name="T47" fmla="*/ 51 h 138"/>
                <a:gd name="T48" fmla="*/ 217 w 229"/>
                <a:gd name="T49" fmla="*/ 64 h 138"/>
                <a:gd name="T50" fmla="*/ 209 w 229"/>
                <a:gd name="T51" fmla="*/ 71 h 138"/>
                <a:gd name="T52" fmla="*/ 204 w 229"/>
                <a:gd name="T53" fmla="*/ 72 h 138"/>
                <a:gd name="T54" fmla="*/ 200 w 229"/>
                <a:gd name="T55" fmla="*/ 70 h 138"/>
                <a:gd name="T56" fmla="*/ 187 w 229"/>
                <a:gd name="T57" fmla="*/ 79 h 138"/>
                <a:gd name="T58" fmla="*/ 197 w 229"/>
                <a:gd name="T59" fmla="*/ 104 h 138"/>
                <a:gd name="T60" fmla="*/ 194 w 229"/>
                <a:gd name="T61" fmla="*/ 116 h 138"/>
                <a:gd name="T62" fmla="*/ 193 w 229"/>
                <a:gd name="T63" fmla="*/ 116 h 138"/>
                <a:gd name="T64" fmla="*/ 173 w 229"/>
                <a:gd name="T65" fmla="*/ 129 h 138"/>
                <a:gd name="T66" fmla="*/ 172 w 229"/>
                <a:gd name="T67" fmla="*/ 138 h 138"/>
                <a:gd name="T68" fmla="*/ 165 w 229"/>
                <a:gd name="T69" fmla="*/ 136 h 138"/>
                <a:gd name="T70" fmla="*/ 163 w 229"/>
                <a:gd name="T71" fmla="*/ 129 h 138"/>
                <a:gd name="T72" fmla="*/ 161 w 229"/>
                <a:gd name="T73" fmla="*/ 115 h 138"/>
                <a:gd name="T74" fmla="*/ 155 w 229"/>
                <a:gd name="T75" fmla="*/ 106 h 138"/>
                <a:gd name="T76" fmla="*/ 140 w 229"/>
                <a:gd name="T77" fmla="*/ 93 h 138"/>
                <a:gd name="T78" fmla="*/ 137 w 229"/>
                <a:gd name="T79" fmla="*/ 89 h 138"/>
                <a:gd name="T80" fmla="*/ 117 w 229"/>
                <a:gd name="T81" fmla="*/ 95 h 138"/>
                <a:gd name="T82" fmla="*/ 115 w 229"/>
                <a:gd name="T83" fmla="*/ 96 h 138"/>
                <a:gd name="T84" fmla="*/ 107 w 229"/>
                <a:gd name="T85" fmla="*/ 114 h 138"/>
                <a:gd name="T86" fmla="*/ 67 w 229"/>
                <a:gd name="T87" fmla="*/ 105 h 138"/>
                <a:gd name="T88" fmla="*/ 48 w 229"/>
                <a:gd name="T89" fmla="*/ 100 h 138"/>
                <a:gd name="T90" fmla="*/ 37 w 229"/>
                <a:gd name="T91" fmla="*/ 104 h 138"/>
                <a:gd name="T92" fmla="*/ 36 w 229"/>
                <a:gd name="T93" fmla="*/ 106 h 138"/>
                <a:gd name="T94" fmla="*/ 18 w 229"/>
                <a:gd name="T95" fmla="*/ 102 h 138"/>
                <a:gd name="T96" fmla="*/ 17 w 229"/>
                <a:gd name="T97" fmla="*/ 9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138">
                  <a:moveTo>
                    <a:pt x="17" y="99"/>
                  </a:moveTo>
                  <a:cubicBezTo>
                    <a:pt x="15" y="93"/>
                    <a:pt x="14" y="88"/>
                    <a:pt x="12" y="83"/>
                  </a:cubicBezTo>
                  <a:cubicBezTo>
                    <a:pt x="11" y="79"/>
                    <a:pt x="10" y="75"/>
                    <a:pt x="5" y="74"/>
                  </a:cubicBezTo>
                  <a:cubicBezTo>
                    <a:pt x="0" y="73"/>
                    <a:pt x="1" y="70"/>
                    <a:pt x="1" y="66"/>
                  </a:cubicBezTo>
                  <a:cubicBezTo>
                    <a:pt x="1" y="63"/>
                    <a:pt x="2" y="60"/>
                    <a:pt x="6" y="59"/>
                  </a:cubicBezTo>
                  <a:cubicBezTo>
                    <a:pt x="15" y="56"/>
                    <a:pt x="15" y="55"/>
                    <a:pt x="14" y="46"/>
                  </a:cubicBezTo>
                  <a:cubicBezTo>
                    <a:pt x="14" y="41"/>
                    <a:pt x="20" y="38"/>
                    <a:pt x="18" y="33"/>
                  </a:cubicBezTo>
                  <a:cubicBezTo>
                    <a:pt x="19" y="30"/>
                    <a:pt x="21" y="29"/>
                    <a:pt x="23" y="31"/>
                  </a:cubicBezTo>
                  <a:cubicBezTo>
                    <a:pt x="26" y="34"/>
                    <a:pt x="29" y="35"/>
                    <a:pt x="34" y="33"/>
                  </a:cubicBezTo>
                  <a:cubicBezTo>
                    <a:pt x="37" y="31"/>
                    <a:pt x="38" y="33"/>
                    <a:pt x="41" y="35"/>
                  </a:cubicBezTo>
                  <a:cubicBezTo>
                    <a:pt x="46" y="38"/>
                    <a:pt x="53" y="39"/>
                    <a:pt x="60" y="38"/>
                  </a:cubicBezTo>
                  <a:cubicBezTo>
                    <a:pt x="65" y="37"/>
                    <a:pt x="68" y="30"/>
                    <a:pt x="73" y="34"/>
                  </a:cubicBezTo>
                  <a:cubicBezTo>
                    <a:pt x="77" y="37"/>
                    <a:pt x="81" y="36"/>
                    <a:pt x="85" y="38"/>
                  </a:cubicBezTo>
                  <a:cubicBezTo>
                    <a:pt x="96" y="42"/>
                    <a:pt x="106" y="43"/>
                    <a:pt x="117" y="38"/>
                  </a:cubicBezTo>
                  <a:cubicBezTo>
                    <a:pt x="120" y="36"/>
                    <a:pt x="122" y="38"/>
                    <a:pt x="124" y="40"/>
                  </a:cubicBezTo>
                  <a:cubicBezTo>
                    <a:pt x="134" y="46"/>
                    <a:pt x="139" y="45"/>
                    <a:pt x="143" y="34"/>
                  </a:cubicBezTo>
                  <a:cubicBezTo>
                    <a:pt x="144" y="31"/>
                    <a:pt x="144" y="28"/>
                    <a:pt x="148" y="26"/>
                  </a:cubicBezTo>
                  <a:cubicBezTo>
                    <a:pt x="152" y="25"/>
                    <a:pt x="151" y="21"/>
                    <a:pt x="152" y="17"/>
                  </a:cubicBezTo>
                  <a:cubicBezTo>
                    <a:pt x="154" y="7"/>
                    <a:pt x="171" y="0"/>
                    <a:pt x="180" y="5"/>
                  </a:cubicBezTo>
                  <a:cubicBezTo>
                    <a:pt x="182" y="6"/>
                    <a:pt x="182" y="8"/>
                    <a:pt x="183" y="10"/>
                  </a:cubicBezTo>
                  <a:cubicBezTo>
                    <a:pt x="189" y="26"/>
                    <a:pt x="195" y="28"/>
                    <a:pt x="211" y="22"/>
                  </a:cubicBezTo>
                  <a:cubicBezTo>
                    <a:pt x="215" y="20"/>
                    <a:pt x="218" y="21"/>
                    <a:pt x="221" y="23"/>
                  </a:cubicBezTo>
                  <a:cubicBezTo>
                    <a:pt x="224" y="26"/>
                    <a:pt x="226" y="28"/>
                    <a:pt x="229" y="30"/>
                  </a:cubicBezTo>
                  <a:cubicBezTo>
                    <a:pt x="223" y="36"/>
                    <a:pt x="218" y="41"/>
                    <a:pt x="222" y="51"/>
                  </a:cubicBezTo>
                  <a:cubicBezTo>
                    <a:pt x="223" y="56"/>
                    <a:pt x="221" y="61"/>
                    <a:pt x="217" y="64"/>
                  </a:cubicBezTo>
                  <a:cubicBezTo>
                    <a:pt x="214" y="67"/>
                    <a:pt x="210" y="67"/>
                    <a:pt x="209" y="71"/>
                  </a:cubicBezTo>
                  <a:cubicBezTo>
                    <a:pt x="208" y="72"/>
                    <a:pt x="206" y="73"/>
                    <a:pt x="204" y="72"/>
                  </a:cubicBezTo>
                  <a:cubicBezTo>
                    <a:pt x="203" y="71"/>
                    <a:pt x="201" y="70"/>
                    <a:pt x="200" y="70"/>
                  </a:cubicBezTo>
                  <a:cubicBezTo>
                    <a:pt x="189" y="65"/>
                    <a:pt x="185" y="68"/>
                    <a:pt x="187" y="79"/>
                  </a:cubicBezTo>
                  <a:cubicBezTo>
                    <a:pt x="189" y="88"/>
                    <a:pt x="189" y="97"/>
                    <a:pt x="197" y="104"/>
                  </a:cubicBezTo>
                  <a:cubicBezTo>
                    <a:pt x="202" y="108"/>
                    <a:pt x="199" y="114"/>
                    <a:pt x="194" y="116"/>
                  </a:cubicBezTo>
                  <a:cubicBezTo>
                    <a:pt x="193" y="116"/>
                    <a:pt x="193" y="116"/>
                    <a:pt x="193" y="116"/>
                  </a:cubicBezTo>
                  <a:cubicBezTo>
                    <a:pt x="187" y="122"/>
                    <a:pt x="180" y="125"/>
                    <a:pt x="173" y="129"/>
                  </a:cubicBezTo>
                  <a:cubicBezTo>
                    <a:pt x="170" y="130"/>
                    <a:pt x="171" y="134"/>
                    <a:pt x="172" y="138"/>
                  </a:cubicBezTo>
                  <a:cubicBezTo>
                    <a:pt x="170" y="137"/>
                    <a:pt x="167" y="136"/>
                    <a:pt x="165" y="136"/>
                  </a:cubicBezTo>
                  <a:cubicBezTo>
                    <a:pt x="167" y="133"/>
                    <a:pt x="164" y="131"/>
                    <a:pt x="163" y="129"/>
                  </a:cubicBezTo>
                  <a:cubicBezTo>
                    <a:pt x="162" y="124"/>
                    <a:pt x="160" y="120"/>
                    <a:pt x="161" y="115"/>
                  </a:cubicBezTo>
                  <a:cubicBezTo>
                    <a:pt x="163" y="107"/>
                    <a:pt x="162" y="107"/>
                    <a:pt x="155" y="106"/>
                  </a:cubicBezTo>
                  <a:cubicBezTo>
                    <a:pt x="143" y="105"/>
                    <a:pt x="143" y="105"/>
                    <a:pt x="140" y="93"/>
                  </a:cubicBezTo>
                  <a:cubicBezTo>
                    <a:pt x="140" y="91"/>
                    <a:pt x="140" y="90"/>
                    <a:pt x="137" y="89"/>
                  </a:cubicBezTo>
                  <a:cubicBezTo>
                    <a:pt x="132" y="93"/>
                    <a:pt x="125" y="96"/>
                    <a:pt x="117" y="95"/>
                  </a:cubicBezTo>
                  <a:cubicBezTo>
                    <a:pt x="117" y="95"/>
                    <a:pt x="115" y="96"/>
                    <a:pt x="115" y="96"/>
                  </a:cubicBezTo>
                  <a:cubicBezTo>
                    <a:pt x="114" y="103"/>
                    <a:pt x="106" y="107"/>
                    <a:pt x="107" y="114"/>
                  </a:cubicBezTo>
                  <a:cubicBezTo>
                    <a:pt x="94" y="110"/>
                    <a:pt x="81" y="107"/>
                    <a:pt x="67" y="105"/>
                  </a:cubicBezTo>
                  <a:cubicBezTo>
                    <a:pt x="61" y="104"/>
                    <a:pt x="55" y="100"/>
                    <a:pt x="48" y="100"/>
                  </a:cubicBezTo>
                  <a:cubicBezTo>
                    <a:pt x="44" y="100"/>
                    <a:pt x="39" y="98"/>
                    <a:pt x="37" y="104"/>
                  </a:cubicBezTo>
                  <a:cubicBezTo>
                    <a:pt x="37" y="105"/>
                    <a:pt x="36" y="106"/>
                    <a:pt x="36" y="106"/>
                  </a:cubicBezTo>
                  <a:cubicBezTo>
                    <a:pt x="30" y="104"/>
                    <a:pt x="23" y="107"/>
                    <a:pt x="18" y="102"/>
                  </a:cubicBezTo>
                  <a:cubicBezTo>
                    <a:pt x="17" y="101"/>
                    <a:pt x="17" y="100"/>
                    <a:pt x="17" y="99"/>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23" name="Freeform 13">
              <a:extLst>
                <a:ext uri="{FF2B5EF4-FFF2-40B4-BE49-F238E27FC236}">
                  <a16:creationId xmlns:a16="http://schemas.microsoft.com/office/drawing/2014/main" id="{FF336CC0-1BD1-4D28-A558-4846F77341F2}"/>
                </a:ext>
              </a:extLst>
            </p:cNvPr>
            <p:cNvSpPr>
              <a:spLocks/>
            </p:cNvSpPr>
            <p:nvPr/>
          </p:nvSpPr>
          <p:spPr bwMode="auto">
            <a:xfrm>
              <a:off x="1428" y="2357"/>
              <a:ext cx="396" cy="373"/>
            </a:xfrm>
            <a:custGeom>
              <a:avLst/>
              <a:gdLst>
                <a:gd name="T0" fmla="*/ 15 w 171"/>
                <a:gd name="T1" fmla="*/ 73 h 161"/>
                <a:gd name="T2" fmla="*/ 21 w 171"/>
                <a:gd name="T3" fmla="*/ 76 h 161"/>
                <a:gd name="T4" fmla="*/ 47 w 171"/>
                <a:gd name="T5" fmla="*/ 81 h 161"/>
                <a:gd name="T6" fmla="*/ 56 w 171"/>
                <a:gd name="T7" fmla="*/ 80 h 161"/>
                <a:gd name="T8" fmla="*/ 55 w 171"/>
                <a:gd name="T9" fmla="*/ 54 h 161"/>
                <a:gd name="T10" fmla="*/ 78 w 171"/>
                <a:gd name="T11" fmla="*/ 36 h 161"/>
                <a:gd name="T12" fmla="*/ 103 w 171"/>
                <a:gd name="T13" fmla="*/ 31 h 161"/>
                <a:gd name="T14" fmla="*/ 110 w 171"/>
                <a:gd name="T15" fmla="*/ 23 h 161"/>
                <a:gd name="T16" fmla="*/ 122 w 171"/>
                <a:gd name="T17" fmla="*/ 9 h 161"/>
                <a:gd name="T18" fmla="*/ 127 w 171"/>
                <a:gd name="T19" fmla="*/ 0 h 161"/>
                <a:gd name="T20" fmla="*/ 150 w 171"/>
                <a:gd name="T21" fmla="*/ 18 h 161"/>
                <a:gd name="T22" fmla="*/ 164 w 171"/>
                <a:gd name="T23" fmla="*/ 28 h 161"/>
                <a:gd name="T24" fmla="*/ 165 w 171"/>
                <a:gd name="T25" fmla="*/ 31 h 161"/>
                <a:gd name="T26" fmla="*/ 169 w 171"/>
                <a:gd name="T27" fmla="*/ 51 h 161"/>
                <a:gd name="T28" fmla="*/ 169 w 171"/>
                <a:gd name="T29" fmla="*/ 68 h 161"/>
                <a:gd name="T30" fmla="*/ 168 w 171"/>
                <a:gd name="T31" fmla="*/ 103 h 161"/>
                <a:gd name="T32" fmla="*/ 168 w 171"/>
                <a:gd name="T33" fmla="*/ 107 h 161"/>
                <a:gd name="T34" fmla="*/ 163 w 171"/>
                <a:gd name="T35" fmla="*/ 141 h 161"/>
                <a:gd name="T36" fmla="*/ 158 w 171"/>
                <a:gd name="T37" fmla="*/ 155 h 161"/>
                <a:gd name="T38" fmla="*/ 144 w 171"/>
                <a:gd name="T39" fmla="*/ 143 h 161"/>
                <a:gd name="T40" fmla="*/ 142 w 171"/>
                <a:gd name="T41" fmla="*/ 141 h 161"/>
                <a:gd name="T42" fmla="*/ 126 w 171"/>
                <a:gd name="T43" fmla="*/ 125 h 161"/>
                <a:gd name="T44" fmla="*/ 122 w 171"/>
                <a:gd name="T45" fmla="*/ 127 h 161"/>
                <a:gd name="T46" fmla="*/ 121 w 171"/>
                <a:gd name="T47" fmla="*/ 132 h 161"/>
                <a:gd name="T48" fmla="*/ 118 w 171"/>
                <a:gd name="T49" fmla="*/ 135 h 161"/>
                <a:gd name="T50" fmla="*/ 120 w 171"/>
                <a:gd name="T51" fmla="*/ 137 h 161"/>
                <a:gd name="T52" fmla="*/ 120 w 171"/>
                <a:gd name="T53" fmla="*/ 141 h 161"/>
                <a:gd name="T54" fmla="*/ 113 w 171"/>
                <a:gd name="T55" fmla="*/ 148 h 161"/>
                <a:gd name="T56" fmla="*/ 85 w 171"/>
                <a:gd name="T57" fmla="*/ 132 h 161"/>
                <a:gd name="T58" fmla="*/ 81 w 171"/>
                <a:gd name="T59" fmla="*/ 129 h 161"/>
                <a:gd name="T60" fmla="*/ 74 w 171"/>
                <a:gd name="T61" fmla="*/ 129 h 161"/>
                <a:gd name="T62" fmla="*/ 76 w 171"/>
                <a:gd name="T63" fmla="*/ 136 h 161"/>
                <a:gd name="T64" fmla="*/ 81 w 171"/>
                <a:gd name="T65" fmla="*/ 144 h 161"/>
                <a:gd name="T66" fmla="*/ 87 w 171"/>
                <a:gd name="T67" fmla="*/ 147 h 161"/>
                <a:gd name="T68" fmla="*/ 87 w 171"/>
                <a:gd name="T69" fmla="*/ 147 h 161"/>
                <a:gd name="T70" fmla="*/ 85 w 171"/>
                <a:gd name="T71" fmla="*/ 153 h 161"/>
                <a:gd name="T72" fmla="*/ 82 w 171"/>
                <a:gd name="T73" fmla="*/ 159 h 161"/>
                <a:gd name="T74" fmla="*/ 73 w 171"/>
                <a:gd name="T75" fmla="*/ 157 h 161"/>
                <a:gd name="T76" fmla="*/ 41 w 171"/>
                <a:gd name="T77" fmla="*/ 124 h 161"/>
                <a:gd name="T78" fmla="*/ 25 w 171"/>
                <a:gd name="T79" fmla="*/ 102 h 161"/>
                <a:gd name="T80" fmla="*/ 10 w 171"/>
                <a:gd name="T81" fmla="*/ 91 h 161"/>
                <a:gd name="T82" fmla="*/ 0 w 171"/>
                <a:gd name="T83" fmla="*/ 84 h 161"/>
                <a:gd name="T84" fmla="*/ 15 w 171"/>
                <a:gd name="T85" fmla="*/ 7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161">
                  <a:moveTo>
                    <a:pt x="15" y="73"/>
                  </a:moveTo>
                  <a:cubicBezTo>
                    <a:pt x="17" y="74"/>
                    <a:pt x="19" y="75"/>
                    <a:pt x="21" y="76"/>
                  </a:cubicBezTo>
                  <a:cubicBezTo>
                    <a:pt x="28" y="86"/>
                    <a:pt x="37" y="85"/>
                    <a:pt x="47" y="81"/>
                  </a:cubicBezTo>
                  <a:cubicBezTo>
                    <a:pt x="50" y="80"/>
                    <a:pt x="53" y="82"/>
                    <a:pt x="56" y="80"/>
                  </a:cubicBezTo>
                  <a:cubicBezTo>
                    <a:pt x="50" y="71"/>
                    <a:pt x="55" y="63"/>
                    <a:pt x="55" y="54"/>
                  </a:cubicBezTo>
                  <a:cubicBezTo>
                    <a:pt x="55" y="44"/>
                    <a:pt x="68" y="34"/>
                    <a:pt x="78" y="36"/>
                  </a:cubicBezTo>
                  <a:cubicBezTo>
                    <a:pt x="87" y="37"/>
                    <a:pt x="95" y="34"/>
                    <a:pt x="103" y="31"/>
                  </a:cubicBezTo>
                  <a:cubicBezTo>
                    <a:pt x="107" y="30"/>
                    <a:pt x="108" y="26"/>
                    <a:pt x="110" y="23"/>
                  </a:cubicBezTo>
                  <a:cubicBezTo>
                    <a:pt x="113" y="18"/>
                    <a:pt x="114" y="11"/>
                    <a:pt x="122" y="9"/>
                  </a:cubicBezTo>
                  <a:cubicBezTo>
                    <a:pt x="126" y="8"/>
                    <a:pt x="125" y="3"/>
                    <a:pt x="127" y="0"/>
                  </a:cubicBezTo>
                  <a:cubicBezTo>
                    <a:pt x="138" y="2"/>
                    <a:pt x="145" y="9"/>
                    <a:pt x="150" y="18"/>
                  </a:cubicBezTo>
                  <a:cubicBezTo>
                    <a:pt x="153" y="25"/>
                    <a:pt x="157" y="28"/>
                    <a:pt x="164" y="28"/>
                  </a:cubicBezTo>
                  <a:cubicBezTo>
                    <a:pt x="164" y="29"/>
                    <a:pt x="165" y="30"/>
                    <a:pt x="165" y="31"/>
                  </a:cubicBezTo>
                  <a:cubicBezTo>
                    <a:pt x="164" y="38"/>
                    <a:pt x="164" y="44"/>
                    <a:pt x="169" y="51"/>
                  </a:cubicBezTo>
                  <a:cubicBezTo>
                    <a:pt x="171" y="55"/>
                    <a:pt x="170" y="62"/>
                    <a:pt x="169" y="68"/>
                  </a:cubicBezTo>
                  <a:cubicBezTo>
                    <a:pt x="169" y="80"/>
                    <a:pt x="166" y="92"/>
                    <a:pt x="168" y="103"/>
                  </a:cubicBezTo>
                  <a:cubicBezTo>
                    <a:pt x="168" y="105"/>
                    <a:pt x="168" y="106"/>
                    <a:pt x="168" y="107"/>
                  </a:cubicBezTo>
                  <a:cubicBezTo>
                    <a:pt x="161" y="117"/>
                    <a:pt x="165" y="129"/>
                    <a:pt x="163" y="141"/>
                  </a:cubicBezTo>
                  <a:cubicBezTo>
                    <a:pt x="162" y="146"/>
                    <a:pt x="162" y="151"/>
                    <a:pt x="158" y="155"/>
                  </a:cubicBezTo>
                  <a:cubicBezTo>
                    <a:pt x="152" y="152"/>
                    <a:pt x="145" y="152"/>
                    <a:pt x="144" y="143"/>
                  </a:cubicBezTo>
                  <a:cubicBezTo>
                    <a:pt x="144" y="142"/>
                    <a:pt x="143" y="141"/>
                    <a:pt x="142" y="141"/>
                  </a:cubicBezTo>
                  <a:cubicBezTo>
                    <a:pt x="133" y="139"/>
                    <a:pt x="130" y="131"/>
                    <a:pt x="126" y="125"/>
                  </a:cubicBezTo>
                  <a:cubicBezTo>
                    <a:pt x="123" y="123"/>
                    <a:pt x="122" y="123"/>
                    <a:pt x="122" y="127"/>
                  </a:cubicBezTo>
                  <a:cubicBezTo>
                    <a:pt x="122" y="129"/>
                    <a:pt x="122" y="130"/>
                    <a:pt x="121" y="132"/>
                  </a:cubicBezTo>
                  <a:cubicBezTo>
                    <a:pt x="120" y="132"/>
                    <a:pt x="118" y="132"/>
                    <a:pt x="118" y="135"/>
                  </a:cubicBezTo>
                  <a:cubicBezTo>
                    <a:pt x="117" y="136"/>
                    <a:pt x="119" y="137"/>
                    <a:pt x="120" y="137"/>
                  </a:cubicBezTo>
                  <a:cubicBezTo>
                    <a:pt x="121" y="138"/>
                    <a:pt x="121" y="140"/>
                    <a:pt x="120" y="141"/>
                  </a:cubicBezTo>
                  <a:cubicBezTo>
                    <a:pt x="116" y="141"/>
                    <a:pt x="118" y="148"/>
                    <a:pt x="113" y="148"/>
                  </a:cubicBezTo>
                  <a:cubicBezTo>
                    <a:pt x="103" y="144"/>
                    <a:pt x="93" y="139"/>
                    <a:pt x="85" y="132"/>
                  </a:cubicBezTo>
                  <a:cubicBezTo>
                    <a:pt x="84" y="131"/>
                    <a:pt x="83" y="130"/>
                    <a:pt x="81" y="129"/>
                  </a:cubicBezTo>
                  <a:cubicBezTo>
                    <a:pt x="79" y="129"/>
                    <a:pt x="76" y="126"/>
                    <a:pt x="74" y="129"/>
                  </a:cubicBezTo>
                  <a:cubicBezTo>
                    <a:pt x="72" y="132"/>
                    <a:pt x="75" y="134"/>
                    <a:pt x="76" y="136"/>
                  </a:cubicBezTo>
                  <a:cubicBezTo>
                    <a:pt x="78" y="139"/>
                    <a:pt x="79" y="142"/>
                    <a:pt x="81" y="144"/>
                  </a:cubicBezTo>
                  <a:cubicBezTo>
                    <a:pt x="82" y="147"/>
                    <a:pt x="84" y="149"/>
                    <a:pt x="87" y="147"/>
                  </a:cubicBezTo>
                  <a:cubicBezTo>
                    <a:pt x="87" y="147"/>
                    <a:pt x="87" y="147"/>
                    <a:pt x="87" y="147"/>
                  </a:cubicBezTo>
                  <a:cubicBezTo>
                    <a:pt x="83" y="148"/>
                    <a:pt x="84" y="151"/>
                    <a:pt x="85" y="153"/>
                  </a:cubicBezTo>
                  <a:cubicBezTo>
                    <a:pt x="85" y="156"/>
                    <a:pt x="86" y="159"/>
                    <a:pt x="82" y="159"/>
                  </a:cubicBezTo>
                  <a:cubicBezTo>
                    <a:pt x="79" y="159"/>
                    <a:pt x="75" y="161"/>
                    <a:pt x="73" y="157"/>
                  </a:cubicBezTo>
                  <a:cubicBezTo>
                    <a:pt x="64" y="144"/>
                    <a:pt x="52" y="134"/>
                    <a:pt x="41" y="124"/>
                  </a:cubicBezTo>
                  <a:cubicBezTo>
                    <a:pt x="34" y="118"/>
                    <a:pt x="28" y="111"/>
                    <a:pt x="25" y="102"/>
                  </a:cubicBezTo>
                  <a:cubicBezTo>
                    <a:pt x="23" y="97"/>
                    <a:pt x="16" y="94"/>
                    <a:pt x="10" y="91"/>
                  </a:cubicBezTo>
                  <a:cubicBezTo>
                    <a:pt x="7" y="89"/>
                    <a:pt x="3" y="87"/>
                    <a:pt x="0" y="84"/>
                  </a:cubicBezTo>
                  <a:cubicBezTo>
                    <a:pt x="4" y="79"/>
                    <a:pt x="10" y="76"/>
                    <a:pt x="15" y="73"/>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24" name="Freeform 14">
              <a:extLst>
                <a:ext uri="{FF2B5EF4-FFF2-40B4-BE49-F238E27FC236}">
                  <a16:creationId xmlns:a16="http://schemas.microsoft.com/office/drawing/2014/main" id="{633FB74F-6F29-46B9-972F-33453920FB7B}"/>
                </a:ext>
              </a:extLst>
            </p:cNvPr>
            <p:cNvSpPr>
              <a:spLocks noEditPoints="1"/>
            </p:cNvSpPr>
            <p:nvPr/>
          </p:nvSpPr>
          <p:spPr bwMode="auto">
            <a:xfrm>
              <a:off x="3620" y="3083"/>
              <a:ext cx="412" cy="178"/>
            </a:xfrm>
            <a:custGeom>
              <a:avLst/>
              <a:gdLst>
                <a:gd name="T0" fmla="*/ 178 w 178"/>
                <a:gd name="T1" fmla="*/ 40 h 77"/>
                <a:gd name="T2" fmla="*/ 175 w 178"/>
                <a:gd name="T3" fmla="*/ 39 h 77"/>
                <a:gd name="T4" fmla="*/ 170 w 178"/>
                <a:gd name="T5" fmla="*/ 36 h 77"/>
                <a:gd name="T6" fmla="*/ 167 w 178"/>
                <a:gd name="T7" fmla="*/ 24 h 77"/>
                <a:gd name="T8" fmla="*/ 152 w 178"/>
                <a:gd name="T9" fmla="*/ 16 h 77"/>
                <a:gd name="T10" fmla="*/ 149 w 178"/>
                <a:gd name="T11" fmla="*/ 18 h 77"/>
                <a:gd name="T12" fmla="*/ 144 w 178"/>
                <a:gd name="T13" fmla="*/ 34 h 77"/>
                <a:gd name="T14" fmla="*/ 144 w 178"/>
                <a:gd name="T15" fmla="*/ 20 h 77"/>
                <a:gd name="T16" fmla="*/ 142 w 178"/>
                <a:gd name="T17" fmla="*/ 17 h 77"/>
                <a:gd name="T18" fmla="*/ 137 w 178"/>
                <a:gd name="T19" fmla="*/ 14 h 77"/>
                <a:gd name="T20" fmla="*/ 132 w 178"/>
                <a:gd name="T21" fmla="*/ 13 h 77"/>
                <a:gd name="T22" fmla="*/ 125 w 178"/>
                <a:gd name="T23" fmla="*/ 15 h 77"/>
                <a:gd name="T24" fmla="*/ 107 w 178"/>
                <a:gd name="T25" fmla="*/ 11 h 77"/>
                <a:gd name="T26" fmla="*/ 106 w 178"/>
                <a:gd name="T27" fmla="*/ 8 h 77"/>
                <a:gd name="T28" fmla="*/ 97 w 178"/>
                <a:gd name="T29" fmla="*/ 1 h 77"/>
                <a:gd name="T30" fmla="*/ 81 w 178"/>
                <a:gd name="T31" fmla="*/ 3 h 77"/>
                <a:gd name="T32" fmla="*/ 69 w 178"/>
                <a:gd name="T33" fmla="*/ 6 h 77"/>
                <a:gd name="T34" fmla="*/ 57 w 178"/>
                <a:gd name="T35" fmla="*/ 15 h 77"/>
                <a:gd name="T36" fmla="*/ 42 w 178"/>
                <a:gd name="T37" fmla="*/ 24 h 77"/>
                <a:gd name="T38" fmla="*/ 21 w 178"/>
                <a:gd name="T39" fmla="*/ 23 h 77"/>
                <a:gd name="T40" fmla="*/ 6 w 178"/>
                <a:gd name="T41" fmla="*/ 48 h 77"/>
                <a:gd name="T42" fmla="*/ 5 w 178"/>
                <a:gd name="T43" fmla="*/ 57 h 77"/>
                <a:gd name="T44" fmla="*/ 12 w 178"/>
                <a:gd name="T45" fmla="*/ 72 h 77"/>
                <a:gd name="T46" fmla="*/ 18 w 178"/>
                <a:gd name="T47" fmla="*/ 73 h 77"/>
                <a:gd name="T48" fmla="*/ 36 w 178"/>
                <a:gd name="T49" fmla="*/ 71 h 77"/>
                <a:gd name="T50" fmla="*/ 40 w 178"/>
                <a:gd name="T51" fmla="*/ 70 h 77"/>
                <a:gd name="T52" fmla="*/ 66 w 178"/>
                <a:gd name="T53" fmla="*/ 66 h 77"/>
                <a:gd name="T54" fmla="*/ 83 w 178"/>
                <a:gd name="T55" fmla="*/ 62 h 77"/>
                <a:gd name="T56" fmla="*/ 109 w 178"/>
                <a:gd name="T57" fmla="*/ 56 h 77"/>
                <a:gd name="T58" fmla="*/ 110 w 178"/>
                <a:gd name="T59" fmla="*/ 54 h 77"/>
                <a:gd name="T60" fmla="*/ 113 w 178"/>
                <a:gd name="T61" fmla="*/ 51 h 77"/>
                <a:gd name="T62" fmla="*/ 114 w 178"/>
                <a:gd name="T63" fmla="*/ 50 h 77"/>
                <a:gd name="T64" fmla="*/ 123 w 178"/>
                <a:gd name="T65" fmla="*/ 40 h 77"/>
                <a:gd name="T66" fmla="*/ 125 w 178"/>
                <a:gd name="T67" fmla="*/ 48 h 77"/>
                <a:gd name="T68" fmla="*/ 134 w 178"/>
                <a:gd name="T69" fmla="*/ 56 h 77"/>
                <a:gd name="T70" fmla="*/ 137 w 178"/>
                <a:gd name="T71" fmla="*/ 56 h 77"/>
                <a:gd name="T72" fmla="*/ 141 w 178"/>
                <a:gd name="T73" fmla="*/ 54 h 77"/>
                <a:gd name="T74" fmla="*/ 150 w 178"/>
                <a:gd name="T75" fmla="*/ 46 h 77"/>
                <a:gd name="T76" fmla="*/ 162 w 178"/>
                <a:gd name="T77" fmla="*/ 49 h 77"/>
                <a:gd name="T78" fmla="*/ 162 w 178"/>
                <a:gd name="T79" fmla="*/ 49 h 77"/>
                <a:gd name="T80" fmla="*/ 164 w 178"/>
                <a:gd name="T81" fmla="*/ 49 h 77"/>
                <a:gd name="T82" fmla="*/ 171 w 178"/>
                <a:gd name="T83" fmla="*/ 49 h 77"/>
                <a:gd name="T84" fmla="*/ 178 w 178"/>
                <a:gd name="T85" fmla="*/ 46 h 77"/>
                <a:gd name="T86" fmla="*/ 178 w 178"/>
                <a:gd name="T87" fmla="*/ 47 h 77"/>
                <a:gd name="T88" fmla="*/ 178 w 178"/>
                <a:gd name="T89" fmla="*/ 40 h 77"/>
                <a:gd name="T90" fmla="*/ 92 w 178"/>
                <a:gd name="T91" fmla="*/ 46 h 77"/>
                <a:gd name="T92" fmla="*/ 82 w 178"/>
                <a:gd name="T93" fmla="*/ 45 h 77"/>
                <a:gd name="T94" fmla="*/ 78 w 178"/>
                <a:gd name="T95" fmla="*/ 37 h 77"/>
                <a:gd name="T96" fmla="*/ 70 w 178"/>
                <a:gd name="T97" fmla="*/ 28 h 77"/>
                <a:gd name="T98" fmla="*/ 67 w 178"/>
                <a:gd name="T99" fmla="*/ 13 h 77"/>
                <a:gd name="T100" fmla="*/ 72 w 178"/>
                <a:gd name="T101" fmla="*/ 12 h 77"/>
                <a:gd name="T102" fmla="*/ 78 w 178"/>
                <a:gd name="T103" fmla="*/ 17 h 77"/>
                <a:gd name="T104" fmla="*/ 96 w 178"/>
                <a:gd name="T105" fmla="*/ 28 h 77"/>
                <a:gd name="T106" fmla="*/ 113 w 178"/>
                <a:gd name="T107" fmla="*/ 40 h 77"/>
                <a:gd name="T108" fmla="*/ 92 w 178"/>
                <a:gd name="T10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8" h="77">
                  <a:moveTo>
                    <a:pt x="178" y="40"/>
                  </a:moveTo>
                  <a:cubicBezTo>
                    <a:pt x="177" y="40"/>
                    <a:pt x="176" y="39"/>
                    <a:pt x="175" y="39"/>
                  </a:cubicBezTo>
                  <a:cubicBezTo>
                    <a:pt x="172" y="40"/>
                    <a:pt x="170" y="39"/>
                    <a:pt x="170" y="36"/>
                  </a:cubicBezTo>
                  <a:cubicBezTo>
                    <a:pt x="170" y="31"/>
                    <a:pt x="170" y="28"/>
                    <a:pt x="167" y="24"/>
                  </a:cubicBezTo>
                  <a:cubicBezTo>
                    <a:pt x="162" y="18"/>
                    <a:pt x="162" y="18"/>
                    <a:pt x="152" y="16"/>
                  </a:cubicBezTo>
                  <a:cubicBezTo>
                    <a:pt x="151" y="17"/>
                    <a:pt x="150" y="18"/>
                    <a:pt x="149" y="18"/>
                  </a:cubicBezTo>
                  <a:cubicBezTo>
                    <a:pt x="147" y="23"/>
                    <a:pt x="146" y="27"/>
                    <a:pt x="144" y="34"/>
                  </a:cubicBezTo>
                  <a:cubicBezTo>
                    <a:pt x="142" y="28"/>
                    <a:pt x="145" y="24"/>
                    <a:pt x="144" y="20"/>
                  </a:cubicBezTo>
                  <a:cubicBezTo>
                    <a:pt x="143" y="19"/>
                    <a:pt x="142" y="18"/>
                    <a:pt x="142" y="17"/>
                  </a:cubicBezTo>
                  <a:cubicBezTo>
                    <a:pt x="139" y="17"/>
                    <a:pt x="138" y="17"/>
                    <a:pt x="137" y="14"/>
                  </a:cubicBezTo>
                  <a:cubicBezTo>
                    <a:pt x="135" y="14"/>
                    <a:pt x="134" y="13"/>
                    <a:pt x="132" y="13"/>
                  </a:cubicBezTo>
                  <a:cubicBezTo>
                    <a:pt x="130" y="15"/>
                    <a:pt x="128" y="15"/>
                    <a:pt x="125" y="15"/>
                  </a:cubicBezTo>
                  <a:cubicBezTo>
                    <a:pt x="116" y="21"/>
                    <a:pt x="112" y="21"/>
                    <a:pt x="107" y="11"/>
                  </a:cubicBezTo>
                  <a:cubicBezTo>
                    <a:pt x="107" y="10"/>
                    <a:pt x="106" y="9"/>
                    <a:pt x="106" y="8"/>
                  </a:cubicBezTo>
                  <a:cubicBezTo>
                    <a:pt x="105" y="3"/>
                    <a:pt x="102" y="2"/>
                    <a:pt x="97" y="1"/>
                  </a:cubicBezTo>
                  <a:cubicBezTo>
                    <a:pt x="91" y="0"/>
                    <a:pt x="86" y="1"/>
                    <a:pt x="81" y="3"/>
                  </a:cubicBezTo>
                  <a:cubicBezTo>
                    <a:pt x="77" y="5"/>
                    <a:pt x="74" y="7"/>
                    <a:pt x="69" y="6"/>
                  </a:cubicBezTo>
                  <a:cubicBezTo>
                    <a:pt x="59" y="3"/>
                    <a:pt x="59" y="4"/>
                    <a:pt x="57" y="15"/>
                  </a:cubicBezTo>
                  <a:cubicBezTo>
                    <a:pt x="56" y="24"/>
                    <a:pt x="50" y="28"/>
                    <a:pt x="42" y="24"/>
                  </a:cubicBezTo>
                  <a:cubicBezTo>
                    <a:pt x="35" y="21"/>
                    <a:pt x="28" y="22"/>
                    <a:pt x="21" y="23"/>
                  </a:cubicBezTo>
                  <a:cubicBezTo>
                    <a:pt x="10" y="26"/>
                    <a:pt x="4" y="36"/>
                    <a:pt x="6" y="48"/>
                  </a:cubicBezTo>
                  <a:cubicBezTo>
                    <a:pt x="7" y="51"/>
                    <a:pt x="6" y="54"/>
                    <a:pt x="5" y="57"/>
                  </a:cubicBezTo>
                  <a:cubicBezTo>
                    <a:pt x="0" y="67"/>
                    <a:pt x="2" y="69"/>
                    <a:pt x="12" y="72"/>
                  </a:cubicBezTo>
                  <a:cubicBezTo>
                    <a:pt x="14" y="72"/>
                    <a:pt x="16" y="72"/>
                    <a:pt x="18" y="73"/>
                  </a:cubicBezTo>
                  <a:cubicBezTo>
                    <a:pt x="24" y="76"/>
                    <a:pt x="30" y="77"/>
                    <a:pt x="36" y="71"/>
                  </a:cubicBezTo>
                  <a:cubicBezTo>
                    <a:pt x="37" y="70"/>
                    <a:pt x="39" y="70"/>
                    <a:pt x="40" y="70"/>
                  </a:cubicBezTo>
                  <a:cubicBezTo>
                    <a:pt x="50" y="74"/>
                    <a:pt x="58" y="70"/>
                    <a:pt x="66" y="66"/>
                  </a:cubicBezTo>
                  <a:cubicBezTo>
                    <a:pt x="71" y="63"/>
                    <a:pt x="77" y="63"/>
                    <a:pt x="83" y="62"/>
                  </a:cubicBezTo>
                  <a:cubicBezTo>
                    <a:pt x="92" y="62"/>
                    <a:pt x="101" y="58"/>
                    <a:pt x="109" y="56"/>
                  </a:cubicBezTo>
                  <a:cubicBezTo>
                    <a:pt x="110" y="56"/>
                    <a:pt x="110" y="54"/>
                    <a:pt x="110" y="54"/>
                  </a:cubicBezTo>
                  <a:cubicBezTo>
                    <a:pt x="111" y="52"/>
                    <a:pt x="111" y="51"/>
                    <a:pt x="113" y="51"/>
                  </a:cubicBezTo>
                  <a:cubicBezTo>
                    <a:pt x="114" y="51"/>
                    <a:pt x="114" y="51"/>
                    <a:pt x="114" y="50"/>
                  </a:cubicBezTo>
                  <a:cubicBezTo>
                    <a:pt x="115" y="45"/>
                    <a:pt x="120" y="44"/>
                    <a:pt x="123" y="40"/>
                  </a:cubicBezTo>
                  <a:cubicBezTo>
                    <a:pt x="127" y="43"/>
                    <a:pt x="126" y="45"/>
                    <a:pt x="125" y="48"/>
                  </a:cubicBezTo>
                  <a:cubicBezTo>
                    <a:pt x="123" y="57"/>
                    <a:pt x="125" y="58"/>
                    <a:pt x="134" y="56"/>
                  </a:cubicBezTo>
                  <a:cubicBezTo>
                    <a:pt x="135" y="56"/>
                    <a:pt x="136" y="56"/>
                    <a:pt x="137" y="56"/>
                  </a:cubicBezTo>
                  <a:cubicBezTo>
                    <a:pt x="139" y="55"/>
                    <a:pt x="140" y="54"/>
                    <a:pt x="141" y="54"/>
                  </a:cubicBezTo>
                  <a:cubicBezTo>
                    <a:pt x="144" y="51"/>
                    <a:pt x="147" y="49"/>
                    <a:pt x="150" y="46"/>
                  </a:cubicBezTo>
                  <a:cubicBezTo>
                    <a:pt x="154" y="47"/>
                    <a:pt x="159" y="44"/>
                    <a:pt x="162" y="49"/>
                  </a:cubicBezTo>
                  <a:cubicBezTo>
                    <a:pt x="162" y="49"/>
                    <a:pt x="162" y="49"/>
                    <a:pt x="162" y="49"/>
                  </a:cubicBezTo>
                  <a:cubicBezTo>
                    <a:pt x="163" y="49"/>
                    <a:pt x="163" y="49"/>
                    <a:pt x="164" y="49"/>
                  </a:cubicBezTo>
                  <a:cubicBezTo>
                    <a:pt x="166" y="49"/>
                    <a:pt x="168" y="49"/>
                    <a:pt x="171" y="49"/>
                  </a:cubicBezTo>
                  <a:cubicBezTo>
                    <a:pt x="172" y="46"/>
                    <a:pt x="175" y="47"/>
                    <a:pt x="178" y="46"/>
                  </a:cubicBezTo>
                  <a:cubicBezTo>
                    <a:pt x="178" y="47"/>
                    <a:pt x="178" y="47"/>
                    <a:pt x="178" y="47"/>
                  </a:cubicBezTo>
                  <a:cubicBezTo>
                    <a:pt x="178" y="44"/>
                    <a:pt x="178" y="42"/>
                    <a:pt x="178" y="40"/>
                  </a:cubicBezTo>
                  <a:close/>
                  <a:moveTo>
                    <a:pt x="92" y="46"/>
                  </a:moveTo>
                  <a:cubicBezTo>
                    <a:pt x="89" y="48"/>
                    <a:pt x="85" y="46"/>
                    <a:pt x="82" y="45"/>
                  </a:cubicBezTo>
                  <a:cubicBezTo>
                    <a:pt x="78" y="45"/>
                    <a:pt x="78" y="41"/>
                    <a:pt x="78" y="37"/>
                  </a:cubicBezTo>
                  <a:cubicBezTo>
                    <a:pt x="78" y="32"/>
                    <a:pt x="75" y="30"/>
                    <a:pt x="70" y="28"/>
                  </a:cubicBezTo>
                  <a:cubicBezTo>
                    <a:pt x="62" y="24"/>
                    <a:pt x="61" y="20"/>
                    <a:pt x="67" y="13"/>
                  </a:cubicBezTo>
                  <a:cubicBezTo>
                    <a:pt x="68" y="11"/>
                    <a:pt x="70" y="11"/>
                    <a:pt x="72" y="12"/>
                  </a:cubicBezTo>
                  <a:cubicBezTo>
                    <a:pt x="75" y="13"/>
                    <a:pt x="77" y="15"/>
                    <a:pt x="78" y="17"/>
                  </a:cubicBezTo>
                  <a:cubicBezTo>
                    <a:pt x="82" y="23"/>
                    <a:pt x="89" y="26"/>
                    <a:pt x="96" y="28"/>
                  </a:cubicBezTo>
                  <a:cubicBezTo>
                    <a:pt x="103" y="30"/>
                    <a:pt x="109" y="34"/>
                    <a:pt x="113" y="40"/>
                  </a:cubicBezTo>
                  <a:cubicBezTo>
                    <a:pt x="106" y="41"/>
                    <a:pt x="98" y="41"/>
                    <a:pt x="92" y="46"/>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25" name="Freeform 15">
              <a:extLst>
                <a:ext uri="{FF2B5EF4-FFF2-40B4-BE49-F238E27FC236}">
                  <a16:creationId xmlns:a16="http://schemas.microsoft.com/office/drawing/2014/main" id="{38E8D66C-857B-45FB-8279-F2FE7992B266}"/>
                </a:ext>
              </a:extLst>
            </p:cNvPr>
            <p:cNvSpPr>
              <a:spLocks/>
            </p:cNvSpPr>
            <p:nvPr/>
          </p:nvSpPr>
          <p:spPr bwMode="auto">
            <a:xfrm>
              <a:off x="3474" y="3099"/>
              <a:ext cx="158" cy="134"/>
            </a:xfrm>
            <a:custGeom>
              <a:avLst/>
              <a:gdLst>
                <a:gd name="T0" fmla="*/ 59 w 68"/>
                <a:gd name="T1" fmla="*/ 7 h 58"/>
                <a:gd name="T2" fmla="*/ 51 w 68"/>
                <a:gd name="T3" fmla="*/ 5 h 58"/>
                <a:gd name="T4" fmla="*/ 28 w 68"/>
                <a:gd name="T5" fmla="*/ 9 h 58"/>
                <a:gd name="T6" fmla="*/ 22 w 68"/>
                <a:gd name="T7" fmla="*/ 13 h 58"/>
                <a:gd name="T8" fmla="*/ 16 w 68"/>
                <a:gd name="T9" fmla="*/ 17 h 58"/>
                <a:gd name="T10" fmla="*/ 17 w 68"/>
                <a:gd name="T11" fmla="*/ 27 h 58"/>
                <a:gd name="T12" fmla="*/ 7 w 68"/>
                <a:gd name="T13" fmla="*/ 42 h 58"/>
                <a:gd name="T14" fmla="*/ 1 w 68"/>
                <a:gd name="T15" fmla="*/ 43 h 58"/>
                <a:gd name="T16" fmla="*/ 5 w 68"/>
                <a:gd name="T17" fmla="*/ 48 h 58"/>
                <a:gd name="T18" fmla="*/ 30 w 68"/>
                <a:gd name="T19" fmla="*/ 54 h 58"/>
                <a:gd name="T20" fmla="*/ 56 w 68"/>
                <a:gd name="T21" fmla="*/ 52 h 58"/>
                <a:gd name="T22" fmla="*/ 57 w 68"/>
                <a:gd name="T23" fmla="*/ 36 h 58"/>
                <a:gd name="T24" fmla="*/ 65 w 68"/>
                <a:gd name="T25" fmla="*/ 19 h 58"/>
                <a:gd name="T26" fmla="*/ 59 w 68"/>
                <a:gd name="T2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58">
                  <a:moveTo>
                    <a:pt x="59" y="7"/>
                  </a:moveTo>
                  <a:cubicBezTo>
                    <a:pt x="56" y="6"/>
                    <a:pt x="53" y="6"/>
                    <a:pt x="51" y="5"/>
                  </a:cubicBezTo>
                  <a:cubicBezTo>
                    <a:pt x="42" y="0"/>
                    <a:pt x="35" y="3"/>
                    <a:pt x="28" y="9"/>
                  </a:cubicBezTo>
                  <a:cubicBezTo>
                    <a:pt x="26" y="10"/>
                    <a:pt x="25" y="13"/>
                    <a:pt x="22" y="13"/>
                  </a:cubicBezTo>
                  <a:cubicBezTo>
                    <a:pt x="17" y="12"/>
                    <a:pt x="17" y="14"/>
                    <a:pt x="16" y="17"/>
                  </a:cubicBezTo>
                  <a:cubicBezTo>
                    <a:pt x="15" y="21"/>
                    <a:pt x="16" y="23"/>
                    <a:pt x="17" y="27"/>
                  </a:cubicBezTo>
                  <a:cubicBezTo>
                    <a:pt x="21" y="36"/>
                    <a:pt x="17" y="42"/>
                    <a:pt x="7" y="42"/>
                  </a:cubicBezTo>
                  <a:cubicBezTo>
                    <a:pt x="5" y="42"/>
                    <a:pt x="2" y="39"/>
                    <a:pt x="1" y="43"/>
                  </a:cubicBezTo>
                  <a:cubicBezTo>
                    <a:pt x="0" y="47"/>
                    <a:pt x="3" y="47"/>
                    <a:pt x="5" y="48"/>
                  </a:cubicBezTo>
                  <a:cubicBezTo>
                    <a:pt x="13" y="54"/>
                    <a:pt x="22" y="52"/>
                    <a:pt x="30" y="54"/>
                  </a:cubicBezTo>
                  <a:cubicBezTo>
                    <a:pt x="38" y="57"/>
                    <a:pt x="47" y="58"/>
                    <a:pt x="56" y="52"/>
                  </a:cubicBezTo>
                  <a:cubicBezTo>
                    <a:pt x="49" y="46"/>
                    <a:pt x="53" y="41"/>
                    <a:pt x="57" y="36"/>
                  </a:cubicBezTo>
                  <a:cubicBezTo>
                    <a:pt x="61" y="31"/>
                    <a:pt x="62" y="25"/>
                    <a:pt x="65" y="19"/>
                  </a:cubicBezTo>
                  <a:cubicBezTo>
                    <a:pt x="68" y="13"/>
                    <a:pt x="66" y="10"/>
                    <a:pt x="59" y="7"/>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26" name="Freeform 16">
              <a:extLst>
                <a:ext uri="{FF2B5EF4-FFF2-40B4-BE49-F238E27FC236}">
                  <a16:creationId xmlns:a16="http://schemas.microsoft.com/office/drawing/2014/main" id="{28A1E543-E5BA-40FF-ADAC-B5CB6C588C07}"/>
                </a:ext>
              </a:extLst>
            </p:cNvPr>
            <p:cNvSpPr>
              <a:spLocks/>
            </p:cNvSpPr>
            <p:nvPr/>
          </p:nvSpPr>
          <p:spPr bwMode="auto">
            <a:xfrm>
              <a:off x="3245" y="3083"/>
              <a:ext cx="211" cy="127"/>
            </a:xfrm>
            <a:custGeom>
              <a:avLst/>
              <a:gdLst>
                <a:gd name="T0" fmla="*/ 2 w 91"/>
                <a:gd name="T1" fmla="*/ 3 h 55"/>
                <a:gd name="T2" fmla="*/ 28 w 91"/>
                <a:gd name="T3" fmla="*/ 10 h 55"/>
                <a:gd name="T4" fmla="*/ 43 w 91"/>
                <a:gd name="T5" fmla="*/ 6 h 55"/>
                <a:gd name="T6" fmla="*/ 63 w 91"/>
                <a:gd name="T7" fmla="*/ 4 h 55"/>
                <a:gd name="T8" fmla="*/ 91 w 91"/>
                <a:gd name="T9" fmla="*/ 22 h 55"/>
                <a:gd name="T10" fmla="*/ 70 w 91"/>
                <a:gd name="T11" fmla="*/ 37 h 55"/>
                <a:gd name="T12" fmla="*/ 58 w 91"/>
                <a:gd name="T13" fmla="*/ 50 h 55"/>
                <a:gd name="T14" fmla="*/ 55 w 91"/>
                <a:gd name="T15" fmla="*/ 55 h 55"/>
                <a:gd name="T16" fmla="*/ 51 w 91"/>
                <a:gd name="T17" fmla="*/ 54 h 55"/>
                <a:gd name="T18" fmla="*/ 51 w 91"/>
                <a:gd name="T19" fmla="*/ 52 h 55"/>
                <a:gd name="T20" fmla="*/ 48 w 91"/>
                <a:gd name="T21" fmla="*/ 41 h 55"/>
                <a:gd name="T22" fmla="*/ 15 w 91"/>
                <a:gd name="T23" fmla="*/ 24 h 55"/>
                <a:gd name="T24" fmla="*/ 11 w 91"/>
                <a:gd name="T25" fmla="*/ 23 h 55"/>
                <a:gd name="T26" fmla="*/ 1 w 91"/>
                <a:gd name="T27" fmla="*/ 4 h 55"/>
                <a:gd name="T28" fmla="*/ 2 w 91"/>
                <a:gd name="T29" fmla="*/ 4 h 55"/>
                <a:gd name="T30" fmla="*/ 2 w 91"/>
                <a:gd name="T31" fmla="*/ 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55">
                  <a:moveTo>
                    <a:pt x="2" y="3"/>
                  </a:moveTo>
                  <a:cubicBezTo>
                    <a:pt x="11" y="5"/>
                    <a:pt x="19" y="8"/>
                    <a:pt x="28" y="10"/>
                  </a:cubicBezTo>
                  <a:cubicBezTo>
                    <a:pt x="34" y="11"/>
                    <a:pt x="39" y="10"/>
                    <a:pt x="43" y="6"/>
                  </a:cubicBezTo>
                  <a:cubicBezTo>
                    <a:pt x="49" y="0"/>
                    <a:pt x="56" y="1"/>
                    <a:pt x="63" y="4"/>
                  </a:cubicBezTo>
                  <a:cubicBezTo>
                    <a:pt x="74" y="7"/>
                    <a:pt x="83" y="14"/>
                    <a:pt x="91" y="22"/>
                  </a:cubicBezTo>
                  <a:cubicBezTo>
                    <a:pt x="87" y="32"/>
                    <a:pt x="78" y="34"/>
                    <a:pt x="70" y="37"/>
                  </a:cubicBezTo>
                  <a:cubicBezTo>
                    <a:pt x="63" y="40"/>
                    <a:pt x="58" y="42"/>
                    <a:pt x="58" y="50"/>
                  </a:cubicBezTo>
                  <a:cubicBezTo>
                    <a:pt x="58" y="52"/>
                    <a:pt x="57" y="54"/>
                    <a:pt x="55" y="55"/>
                  </a:cubicBezTo>
                  <a:cubicBezTo>
                    <a:pt x="54" y="55"/>
                    <a:pt x="52" y="55"/>
                    <a:pt x="51" y="54"/>
                  </a:cubicBezTo>
                  <a:cubicBezTo>
                    <a:pt x="49" y="54"/>
                    <a:pt x="50" y="53"/>
                    <a:pt x="51" y="52"/>
                  </a:cubicBezTo>
                  <a:cubicBezTo>
                    <a:pt x="53" y="47"/>
                    <a:pt x="51" y="44"/>
                    <a:pt x="48" y="41"/>
                  </a:cubicBezTo>
                  <a:cubicBezTo>
                    <a:pt x="39" y="31"/>
                    <a:pt x="29" y="23"/>
                    <a:pt x="15" y="24"/>
                  </a:cubicBezTo>
                  <a:cubicBezTo>
                    <a:pt x="13" y="24"/>
                    <a:pt x="11" y="24"/>
                    <a:pt x="11" y="23"/>
                  </a:cubicBezTo>
                  <a:cubicBezTo>
                    <a:pt x="6" y="17"/>
                    <a:pt x="0" y="12"/>
                    <a:pt x="1" y="4"/>
                  </a:cubicBezTo>
                  <a:cubicBezTo>
                    <a:pt x="2" y="4"/>
                    <a:pt x="2" y="4"/>
                    <a:pt x="2" y="4"/>
                  </a:cubicBezTo>
                  <a:lnTo>
                    <a:pt x="2" y="3"/>
                  </a:ln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27" name="Freeform 17">
              <a:extLst>
                <a:ext uri="{FF2B5EF4-FFF2-40B4-BE49-F238E27FC236}">
                  <a16:creationId xmlns:a16="http://schemas.microsoft.com/office/drawing/2014/main" id="{4D2A849F-09B6-41F0-A7FF-71C6FED1DAD1}"/>
                </a:ext>
              </a:extLst>
            </p:cNvPr>
            <p:cNvSpPr>
              <a:spLocks/>
            </p:cNvSpPr>
            <p:nvPr/>
          </p:nvSpPr>
          <p:spPr bwMode="auto">
            <a:xfrm>
              <a:off x="1685" y="1981"/>
              <a:ext cx="303" cy="272"/>
            </a:xfrm>
            <a:custGeom>
              <a:avLst/>
              <a:gdLst>
                <a:gd name="T0" fmla="*/ 125 w 131"/>
                <a:gd name="T1" fmla="*/ 100 h 117"/>
                <a:gd name="T2" fmla="*/ 117 w 131"/>
                <a:gd name="T3" fmla="*/ 104 h 117"/>
                <a:gd name="T4" fmla="*/ 117 w 131"/>
                <a:gd name="T5" fmla="*/ 104 h 117"/>
                <a:gd name="T6" fmla="*/ 111 w 131"/>
                <a:gd name="T7" fmla="*/ 104 h 117"/>
                <a:gd name="T8" fmla="*/ 111 w 131"/>
                <a:gd name="T9" fmla="*/ 98 h 117"/>
                <a:gd name="T10" fmla="*/ 114 w 131"/>
                <a:gd name="T11" fmla="*/ 89 h 117"/>
                <a:gd name="T12" fmla="*/ 116 w 131"/>
                <a:gd name="T13" fmla="*/ 85 h 117"/>
                <a:gd name="T14" fmla="*/ 119 w 131"/>
                <a:gd name="T15" fmla="*/ 83 h 117"/>
                <a:gd name="T16" fmla="*/ 120 w 131"/>
                <a:gd name="T17" fmla="*/ 82 h 117"/>
                <a:gd name="T18" fmla="*/ 123 w 131"/>
                <a:gd name="T19" fmla="*/ 76 h 117"/>
                <a:gd name="T20" fmla="*/ 119 w 131"/>
                <a:gd name="T21" fmla="*/ 75 h 117"/>
                <a:gd name="T22" fmla="*/ 114 w 131"/>
                <a:gd name="T23" fmla="*/ 74 h 117"/>
                <a:gd name="T24" fmla="*/ 107 w 131"/>
                <a:gd name="T25" fmla="*/ 73 h 117"/>
                <a:gd name="T26" fmla="*/ 90 w 131"/>
                <a:gd name="T27" fmla="*/ 67 h 117"/>
                <a:gd name="T28" fmla="*/ 87 w 131"/>
                <a:gd name="T29" fmla="*/ 64 h 117"/>
                <a:gd name="T30" fmla="*/ 78 w 131"/>
                <a:gd name="T31" fmla="*/ 35 h 117"/>
                <a:gd name="T32" fmla="*/ 80 w 131"/>
                <a:gd name="T33" fmla="*/ 29 h 117"/>
                <a:gd name="T34" fmla="*/ 78 w 131"/>
                <a:gd name="T35" fmla="*/ 26 h 117"/>
                <a:gd name="T36" fmla="*/ 75 w 131"/>
                <a:gd name="T37" fmla="*/ 22 h 117"/>
                <a:gd name="T38" fmla="*/ 73 w 131"/>
                <a:gd name="T39" fmla="*/ 20 h 117"/>
                <a:gd name="T40" fmla="*/ 72 w 131"/>
                <a:gd name="T41" fmla="*/ 18 h 117"/>
                <a:gd name="T42" fmla="*/ 66 w 131"/>
                <a:gd name="T43" fmla="*/ 5 h 117"/>
                <a:gd name="T44" fmla="*/ 53 w 131"/>
                <a:gd name="T45" fmla="*/ 2 h 117"/>
                <a:gd name="T46" fmla="*/ 48 w 131"/>
                <a:gd name="T47" fmla="*/ 15 h 117"/>
                <a:gd name="T48" fmla="*/ 46 w 131"/>
                <a:gd name="T49" fmla="*/ 20 h 117"/>
                <a:gd name="T50" fmla="*/ 42 w 131"/>
                <a:gd name="T51" fmla="*/ 17 h 117"/>
                <a:gd name="T52" fmla="*/ 35 w 131"/>
                <a:gd name="T53" fmla="*/ 3 h 117"/>
                <a:gd name="T54" fmla="*/ 26 w 131"/>
                <a:gd name="T55" fmla="*/ 6 h 117"/>
                <a:gd name="T56" fmla="*/ 23 w 131"/>
                <a:gd name="T57" fmla="*/ 8 h 117"/>
                <a:gd name="T58" fmla="*/ 18 w 131"/>
                <a:gd name="T59" fmla="*/ 17 h 117"/>
                <a:gd name="T60" fmla="*/ 15 w 131"/>
                <a:gd name="T61" fmla="*/ 27 h 117"/>
                <a:gd name="T62" fmla="*/ 5 w 131"/>
                <a:gd name="T63" fmla="*/ 32 h 117"/>
                <a:gd name="T64" fmla="*/ 4 w 131"/>
                <a:gd name="T65" fmla="*/ 43 h 117"/>
                <a:gd name="T66" fmla="*/ 29 w 131"/>
                <a:gd name="T67" fmla="*/ 45 h 117"/>
                <a:gd name="T68" fmla="*/ 51 w 131"/>
                <a:gd name="T69" fmla="*/ 59 h 117"/>
                <a:gd name="T70" fmla="*/ 57 w 131"/>
                <a:gd name="T71" fmla="*/ 69 h 117"/>
                <a:gd name="T72" fmla="*/ 59 w 131"/>
                <a:gd name="T73" fmla="*/ 76 h 117"/>
                <a:gd name="T74" fmla="*/ 71 w 131"/>
                <a:gd name="T75" fmla="*/ 97 h 117"/>
                <a:gd name="T76" fmla="*/ 82 w 131"/>
                <a:gd name="T77" fmla="*/ 101 h 117"/>
                <a:gd name="T78" fmla="*/ 100 w 131"/>
                <a:gd name="T79" fmla="*/ 112 h 117"/>
                <a:gd name="T80" fmla="*/ 108 w 131"/>
                <a:gd name="T81" fmla="*/ 115 h 117"/>
                <a:gd name="T82" fmla="*/ 118 w 131"/>
                <a:gd name="T83" fmla="*/ 114 h 117"/>
                <a:gd name="T84" fmla="*/ 121 w 131"/>
                <a:gd name="T85" fmla="*/ 112 h 117"/>
                <a:gd name="T86" fmla="*/ 130 w 131"/>
                <a:gd name="T87" fmla="*/ 108 h 117"/>
                <a:gd name="T88" fmla="*/ 129 w 131"/>
                <a:gd name="T89" fmla="*/ 102 h 117"/>
                <a:gd name="T90" fmla="*/ 125 w 131"/>
                <a:gd name="T91"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1" h="117">
                  <a:moveTo>
                    <a:pt x="125" y="100"/>
                  </a:moveTo>
                  <a:cubicBezTo>
                    <a:pt x="122" y="101"/>
                    <a:pt x="119" y="101"/>
                    <a:pt x="117" y="104"/>
                  </a:cubicBezTo>
                  <a:cubicBezTo>
                    <a:pt x="117" y="104"/>
                    <a:pt x="117" y="104"/>
                    <a:pt x="117" y="104"/>
                  </a:cubicBezTo>
                  <a:cubicBezTo>
                    <a:pt x="114" y="107"/>
                    <a:pt x="112" y="107"/>
                    <a:pt x="111" y="104"/>
                  </a:cubicBezTo>
                  <a:cubicBezTo>
                    <a:pt x="110" y="102"/>
                    <a:pt x="110" y="100"/>
                    <a:pt x="111" y="98"/>
                  </a:cubicBezTo>
                  <a:cubicBezTo>
                    <a:pt x="111" y="95"/>
                    <a:pt x="111" y="91"/>
                    <a:pt x="114" y="89"/>
                  </a:cubicBezTo>
                  <a:cubicBezTo>
                    <a:pt x="115" y="87"/>
                    <a:pt x="116" y="86"/>
                    <a:pt x="116" y="85"/>
                  </a:cubicBezTo>
                  <a:cubicBezTo>
                    <a:pt x="117" y="84"/>
                    <a:pt x="117" y="83"/>
                    <a:pt x="119" y="83"/>
                  </a:cubicBezTo>
                  <a:cubicBezTo>
                    <a:pt x="119" y="83"/>
                    <a:pt x="119" y="82"/>
                    <a:pt x="120" y="82"/>
                  </a:cubicBezTo>
                  <a:cubicBezTo>
                    <a:pt x="121" y="80"/>
                    <a:pt x="124" y="79"/>
                    <a:pt x="123" y="76"/>
                  </a:cubicBezTo>
                  <a:cubicBezTo>
                    <a:pt x="121" y="76"/>
                    <a:pt x="120" y="75"/>
                    <a:pt x="119" y="75"/>
                  </a:cubicBezTo>
                  <a:cubicBezTo>
                    <a:pt x="117" y="76"/>
                    <a:pt x="115" y="75"/>
                    <a:pt x="114" y="74"/>
                  </a:cubicBezTo>
                  <a:cubicBezTo>
                    <a:pt x="112" y="73"/>
                    <a:pt x="110" y="73"/>
                    <a:pt x="107" y="73"/>
                  </a:cubicBezTo>
                  <a:cubicBezTo>
                    <a:pt x="101" y="73"/>
                    <a:pt x="94" y="72"/>
                    <a:pt x="90" y="67"/>
                  </a:cubicBezTo>
                  <a:cubicBezTo>
                    <a:pt x="89" y="66"/>
                    <a:pt x="88" y="65"/>
                    <a:pt x="87" y="64"/>
                  </a:cubicBezTo>
                  <a:cubicBezTo>
                    <a:pt x="81" y="55"/>
                    <a:pt x="75" y="46"/>
                    <a:pt x="78" y="35"/>
                  </a:cubicBezTo>
                  <a:cubicBezTo>
                    <a:pt x="79" y="33"/>
                    <a:pt x="79" y="31"/>
                    <a:pt x="80" y="29"/>
                  </a:cubicBezTo>
                  <a:cubicBezTo>
                    <a:pt x="79" y="28"/>
                    <a:pt x="78" y="28"/>
                    <a:pt x="78" y="26"/>
                  </a:cubicBezTo>
                  <a:cubicBezTo>
                    <a:pt x="77" y="25"/>
                    <a:pt x="76" y="24"/>
                    <a:pt x="75" y="22"/>
                  </a:cubicBezTo>
                  <a:cubicBezTo>
                    <a:pt x="74" y="22"/>
                    <a:pt x="73" y="21"/>
                    <a:pt x="73" y="20"/>
                  </a:cubicBezTo>
                  <a:cubicBezTo>
                    <a:pt x="73" y="19"/>
                    <a:pt x="73" y="19"/>
                    <a:pt x="72" y="18"/>
                  </a:cubicBezTo>
                  <a:cubicBezTo>
                    <a:pt x="66" y="16"/>
                    <a:pt x="69" y="9"/>
                    <a:pt x="66" y="5"/>
                  </a:cubicBezTo>
                  <a:cubicBezTo>
                    <a:pt x="61" y="4"/>
                    <a:pt x="58" y="0"/>
                    <a:pt x="53" y="2"/>
                  </a:cubicBezTo>
                  <a:cubicBezTo>
                    <a:pt x="46" y="6"/>
                    <a:pt x="46" y="6"/>
                    <a:pt x="48" y="15"/>
                  </a:cubicBezTo>
                  <a:cubicBezTo>
                    <a:pt x="48" y="17"/>
                    <a:pt x="50" y="19"/>
                    <a:pt x="46" y="20"/>
                  </a:cubicBezTo>
                  <a:cubicBezTo>
                    <a:pt x="44" y="21"/>
                    <a:pt x="41" y="19"/>
                    <a:pt x="42" y="17"/>
                  </a:cubicBezTo>
                  <a:cubicBezTo>
                    <a:pt x="43" y="10"/>
                    <a:pt x="37" y="8"/>
                    <a:pt x="35" y="3"/>
                  </a:cubicBezTo>
                  <a:cubicBezTo>
                    <a:pt x="32" y="4"/>
                    <a:pt x="29" y="5"/>
                    <a:pt x="26" y="6"/>
                  </a:cubicBezTo>
                  <a:cubicBezTo>
                    <a:pt x="25" y="7"/>
                    <a:pt x="25" y="8"/>
                    <a:pt x="23" y="8"/>
                  </a:cubicBezTo>
                  <a:cubicBezTo>
                    <a:pt x="20" y="10"/>
                    <a:pt x="15" y="11"/>
                    <a:pt x="18" y="17"/>
                  </a:cubicBezTo>
                  <a:cubicBezTo>
                    <a:pt x="21" y="22"/>
                    <a:pt x="18" y="25"/>
                    <a:pt x="15" y="27"/>
                  </a:cubicBezTo>
                  <a:cubicBezTo>
                    <a:pt x="11" y="29"/>
                    <a:pt x="8" y="30"/>
                    <a:pt x="5" y="32"/>
                  </a:cubicBezTo>
                  <a:cubicBezTo>
                    <a:pt x="0" y="35"/>
                    <a:pt x="0" y="41"/>
                    <a:pt x="4" y="43"/>
                  </a:cubicBezTo>
                  <a:cubicBezTo>
                    <a:pt x="12" y="45"/>
                    <a:pt x="20" y="48"/>
                    <a:pt x="29" y="45"/>
                  </a:cubicBezTo>
                  <a:cubicBezTo>
                    <a:pt x="40" y="42"/>
                    <a:pt x="51" y="49"/>
                    <a:pt x="51" y="59"/>
                  </a:cubicBezTo>
                  <a:cubicBezTo>
                    <a:pt x="51" y="65"/>
                    <a:pt x="51" y="68"/>
                    <a:pt x="57" y="69"/>
                  </a:cubicBezTo>
                  <a:cubicBezTo>
                    <a:pt x="60" y="70"/>
                    <a:pt x="60" y="73"/>
                    <a:pt x="59" y="76"/>
                  </a:cubicBezTo>
                  <a:cubicBezTo>
                    <a:pt x="56" y="88"/>
                    <a:pt x="59" y="94"/>
                    <a:pt x="71" y="97"/>
                  </a:cubicBezTo>
                  <a:cubicBezTo>
                    <a:pt x="74" y="98"/>
                    <a:pt x="79" y="99"/>
                    <a:pt x="82" y="101"/>
                  </a:cubicBezTo>
                  <a:cubicBezTo>
                    <a:pt x="88" y="105"/>
                    <a:pt x="96" y="106"/>
                    <a:pt x="100" y="112"/>
                  </a:cubicBezTo>
                  <a:cubicBezTo>
                    <a:pt x="102" y="116"/>
                    <a:pt x="104" y="117"/>
                    <a:pt x="108" y="115"/>
                  </a:cubicBezTo>
                  <a:cubicBezTo>
                    <a:pt x="112" y="114"/>
                    <a:pt x="115" y="115"/>
                    <a:pt x="118" y="114"/>
                  </a:cubicBezTo>
                  <a:cubicBezTo>
                    <a:pt x="119" y="113"/>
                    <a:pt x="119" y="112"/>
                    <a:pt x="121" y="112"/>
                  </a:cubicBezTo>
                  <a:cubicBezTo>
                    <a:pt x="123" y="108"/>
                    <a:pt x="128" y="112"/>
                    <a:pt x="130" y="108"/>
                  </a:cubicBezTo>
                  <a:cubicBezTo>
                    <a:pt x="131" y="106"/>
                    <a:pt x="130" y="104"/>
                    <a:pt x="129" y="102"/>
                  </a:cubicBezTo>
                  <a:cubicBezTo>
                    <a:pt x="128" y="101"/>
                    <a:pt x="127" y="101"/>
                    <a:pt x="125" y="10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28" name="Freeform 18">
              <a:extLst>
                <a:ext uri="{FF2B5EF4-FFF2-40B4-BE49-F238E27FC236}">
                  <a16:creationId xmlns:a16="http://schemas.microsoft.com/office/drawing/2014/main" id="{C6F4F2E9-2875-4424-B2C0-52164E12AF06}"/>
                </a:ext>
              </a:extLst>
            </p:cNvPr>
            <p:cNvSpPr>
              <a:spLocks/>
            </p:cNvSpPr>
            <p:nvPr/>
          </p:nvSpPr>
          <p:spPr bwMode="auto">
            <a:xfrm>
              <a:off x="2095" y="2158"/>
              <a:ext cx="125" cy="116"/>
            </a:xfrm>
            <a:custGeom>
              <a:avLst/>
              <a:gdLst>
                <a:gd name="T0" fmla="*/ 51 w 54"/>
                <a:gd name="T1" fmla="*/ 12 h 50"/>
                <a:gd name="T2" fmla="*/ 51 w 54"/>
                <a:gd name="T3" fmla="*/ 12 h 50"/>
                <a:gd name="T4" fmla="*/ 25 w 54"/>
                <a:gd name="T5" fmla="*/ 2 h 50"/>
                <a:gd name="T6" fmla="*/ 13 w 54"/>
                <a:gd name="T7" fmla="*/ 2 h 50"/>
                <a:gd name="T8" fmla="*/ 9 w 54"/>
                <a:gd name="T9" fmla="*/ 5 h 50"/>
                <a:gd name="T10" fmla="*/ 9 w 54"/>
                <a:gd name="T11" fmla="*/ 47 h 50"/>
                <a:gd name="T12" fmla="*/ 9 w 54"/>
                <a:gd name="T13" fmla="*/ 48 h 50"/>
                <a:gd name="T14" fmla="*/ 18 w 54"/>
                <a:gd name="T15" fmla="*/ 45 h 50"/>
                <a:gd name="T16" fmla="*/ 29 w 54"/>
                <a:gd name="T17" fmla="*/ 44 h 50"/>
                <a:gd name="T18" fmla="*/ 31 w 54"/>
                <a:gd name="T19" fmla="*/ 47 h 50"/>
                <a:gd name="T20" fmla="*/ 33 w 54"/>
                <a:gd name="T21" fmla="*/ 50 h 50"/>
                <a:gd name="T22" fmla="*/ 38 w 54"/>
                <a:gd name="T23" fmla="*/ 49 h 50"/>
                <a:gd name="T24" fmla="*/ 50 w 54"/>
                <a:gd name="T25" fmla="*/ 31 h 50"/>
                <a:gd name="T26" fmla="*/ 54 w 54"/>
                <a:gd name="T27" fmla="*/ 25 h 50"/>
                <a:gd name="T28" fmla="*/ 51 w 54"/>
                <a:gd name="T2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50">
                  <a:moveTo>
                    <a:pt x="51" y="12"/>
                  </a:moveTo>
                  <a:cubicBezTo>
                    <a:pt x="51" y="12"/>
                    <a:pt x="51" y="12"/>
                    <a:pt x="51" y="12"/>
                  </a:cubicBezTo>
                  <a:cubicBezTo>
                    <a:pt x="42" y="8"/>
                    <a:pt x="34" y="4"/>
                    <a:pt x="25" y="2"/>
                  </a:cubicBezTo>
                  <a:cubicBezTo>
                    <a:pt x="21" y="0"/>
                    <a:pt x="17" y="1"/>
                    <a:pt x="13" y="2"/>
                  </a:cubicBezTo>
                  <a:cubicBezTo>
                    <a:pt x="11" y="2"/>
                    <a:pt x="9" y="3"/>
                    <a:pt x="9" y="5"/>
                  </a:cubicBezTo>
                  <a:cubicBezTo>
                    <a:pt x="5" y="19"/>
                    <a:pt x="0" y="33"/>
                    <a:pt x="9" y="47"/>
                  </a:cubicBezTo>
                  <a:cubicBezTo>
                    <a:pt x="9" y="48"/>
                    <a:pt x="9" y="48"/>
                    <a:pt x="9" y="48"/>
                  </a:cubicBezTo>
                  <a:cubicBezTo>
                    <a:pt x="12" y="47"/>
                    <a:pt x="15" y="46"/>
                    <a:pt x="18" y="45"/>
                  </a:cubicBezTo>
                  <a:cubicBezTo>
                    <a:pt x="23" y="36"/>
                    <a:pt x="23" y="36"/>
                    <a:pt x="29" y="44"/>
                  </a:cubicBezTo>
                  <a:cubicBezTo>
                    <a:pt x="30" y="45"/>
                    <a:pt x="30" y="46"/>
                    <a:pt x="31" y="47"/>
                  </a:cubicBezTo>
                  <a:cubicBezTo>
                    <a:pt x="32" y="47"/>
                    <a:pt x="33" y="48"/>
                    <a:pt x="33" y="50"/>
                  </a:cubicBezTo>
                  <a:cubicBezTo>
                    <a:pt x="35" y="50"/>
                    <a:pt x="36" y="50"/>
                    <a:pt x="38" y="49"/>
                  </a:cubicBezTo>
                  <a:cubicBezTo>
                    <a:pt x="42" y="43"/>
                    <a:pt x="46" y="37"/>
                    <a:pt x="50" y="31"/>
                  </a:cubicBezTo>
                  <a:cubicBezTo>
                    <a:pt x="52" y="29"/>
                    <a:pt x="53" y="27"/>
                    <a:pt x="54" y="25"/>
                  </a:cubicBezTo>
                  <a:cubicBezTo>
                    <a:pt x="54" y="20"/>
                    <a:pt x="53" y="16"/>
                    <a:pt x="51" y="12"/>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29" name="Freeform 19">
              <a:extLst>
                <a:ext uri="{FF2B5EF4-FFF2-40B4-BE49-F238E27FC236}">
                  <a16:creationId xmlns:a16="http://schemas.microsoft.com/office/drawing/2014/main" id="{F3F3A22E-887D-4E11-A481-531D47405642}"/>
                </a:ext>
              </a:extLst>
            </p:cNvPr>
            <p:cNvSpPr>
              <a:spLocks/>
            </p:cNvSpPr>
            <p:nvPr/>
          </p:nvSpPr>
          <p:spPr bwMode="auto">
            <a:xfrm>
              <a:off x="2504" y="2995"/>
              <a:ext cx="142" cy="113"/>
            </a:xfrm>
            <a:custGeom>
              <a:avLst/>
              <a:gdLst>
                <a:gd name="T0" fmla="*/ 1 w 61"/>
                <a:gd name="T1" fmla="*/ 25 h 49"/>
                <a:gd name="T2" fmla="*/ 9 w 61"/>
                <a:gd name="T3" fmla="*/ 7 h 49"/>
                <a:gd name="T4" fmla="*/ 11 w 61"/>
                <a:gd name="T5" fmla="*/ 6 h 49"/>
                <a:gd name="T6" fmla="*/ 31 w 61"/>
                <a:gd name="T7" fmla="*/ 0 h 49"/>
                <a:gd name="T8" fmla="*/ 34 w 61"/>
                <a:gd name="T9" fmla="*/ 4 h 49"/>
                <a:gd name="T10" fmla="*/ 49 w 61"/>
                <a:gd name="T11" fmla="*/ 17 h 49"/>
                <a:gd name="T12" fmla="*/ 55 w 61"/>
                <a:gd name="T13" fmla="*/ 26 h 49"/>
                <a:gd name="T14" fmla="*/ 57 w 61"/>
                <a:gd name="T15" fmla="*/ 40 h 49"/>
                <a:gd name="T16" fmla="*/ 59 w 61"/>
                <a:gd name="T17" fmla="*/ 47 h 49"/>
                <a:gd name="T18" fmla="*/ 31 w 61"/>
                <a:gd name="T19" fmla="*/ 40 h 49"/>
                <a:gd name="T20" fmla="*/ 1 w 61"/>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9">
                  <a:moveTo>
                    <a:pt x="1" y="25"/>
                  </a:moveTo>
                  <a:cubicBezTo>
                    <a:pt x="0" y="18"/>
                    <a:pt x="8" y="14"/>
                    <a:pt x="9" y="7"/>
                  </a:cubicBezTo>
                  <a:cubicBezTo>
                    <a:pt x="9" y="7"/>
                    <a:pt x="11" y="6"/>
                    <a:pt x="11" y="6"/>
                  </a:cubicBezTo>
                  <a:cubicBezTo>
                    <a:pt x="19" y="7"/>
                    <a:pt x="26" y="4"/>
                    <a:pt x="31" y="0"/>
                  </a:cubicBezTo>
                  <a:cubicBezTo>
                    <a:pt x="34" y="1"/>
                    <a:pt x="34" y="2"/>
                    <a:pt x="34" y="4"/>
                  </a:cubicBezTo>
                  <a:cubicBezTo>
                    <a:pt x="37" y="16"/>
                    <a:pt x="37" y="16"/>
                    <a:pt x="49" y="17"/>
                  </a:cubicBezTo>
                  <a:cubicBezTo>
                    <a:pt x="56" y="18"/>
                    <a:pt x="57" y="18"/>
                    <a:pt x="55" y="26"/>
                  </a:cubicBezTo>
                  <a:cubicBezTo>
                    <a:pt x="54" y="31"/>
                    <a:pt x="56" y="35"/>
                    <a:pt x="57" y="40"/>
                  </a:cubicBezTo>
                  <a:cubicBezTo>
                    <a:pt x="58" y="42"/>
                    <a:pt x="61" y="44"/>
                    <a:pt x="59" y="47"/>
                  </a:cubicBezTo>
                  <a:cubicBezTo>
                    <a:pt x="49" y="49"/>
                    <a:pt x="40" y="44"/>
                    <a:pt x="31" y="40"/>
                  </a:cubicBezTo>
                  <a:cubicBezTo>
                    <a:pt x="20" y="36"/>
                    <a:pt x="11" y="30"/>
                    <a:pt x="1" y="25"/>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30" name="Freeform 20">
              <a:extLst>
                <a:ext uri="{FF2B5EF4-FFF2-40B4-BE49-F238E27FC236}">
                  <a16:creationId xmlns:a16="http://schemas.microsoft.com/office/drawing/2014/main" id="{E7CF2436-4232-4D8C-9F6A-9D33D6A2877F}"/>
                </a:ext>
              </a:extLst>
            </p:cNvPr>
            <p:cNvSpPr>
              <a:spLocks/>
            </p:cNvSpPr>
            <p:nvPr/>
          </p:nvSpPr>
          <p:spPr bwMode="auto">
            <a:xfrm>
              <a:off x="1960" y="2747"/>
              <a:ext cx="37" cy="46"/>
            </a:xfrm>
            <a:custGeom>
              <a:avLst/>
              <a:gdLst>
                <a:gd name="T0" fmla="*/ 3 w 16"/>
                <a:gd name="T1" fmla="*/ 20 h 20"/>
                <a:gd name="T2" fmla="*/ 2 w 16"/>
                <a:gd name="T3" fmla="*/ 10 h 20"/>
                <a:gd name="T4" fmla="*/ 1 w 16"/>
                <a:gd name="T5" fmla="*/ 1 h 20"/>
                <a:gd name="T6" fmla="*/ 16 w 16"/>
                <a:gd name="T7" fmla="*/ 0 h 20"/>
                <a:gd name="T8" fmla="*/ 3 w 16"/>
                <a:gd name="T9" fmla="*/ 20 h 20"/>
              </a:gdLst>
              <a:ahLst/>
              <a:cxnLst>
                <a:cxn ang="0">
                  <a:pos x="T0" y="T1"/>
                </a:cxn>
                <a:cxn ang="0">
                  <a:pos x="T2" y="T3"/>
                </a:cxn>
                <a:cxn ang="0">
                  <a:pos x="T4" y="T5"/>
                </a:cxn>
                <a:cxn ang="0">
                  <a:pos x="T6" y="T7"/>
                </a:cxn>
                <a:cxn ang="0">
                  <a:pos x="T8" y="T9"/>
                </a:cxn>
              </a:cxnLst>
              <a:rect l="0" t="0" r="r" b="b"/>
              <a:pathLst>
                <a:path w="16" h="20">
                  <a:moveTo>
                    <a:pt x="3" y="20"/>
                  </a:moveTo>
                  <a:cubicBezTo>
                    <a:pt x="4" y="17"/>
                    <a:pt x="6" y="13"/>
                    <a:pt x="2" y="10"/>
                  </a:cubicBezTo>
                  <a:cubicBezTo>
                    <a:pt x="0" y="8"/>
                    <a:pt x="0" y="4"/>
                    <a:pt x="1" y="1"/>
                  </a:cubicBezTo>
                  <a:cubicBezTo>
                    <a:pt x="6" y="1"/>
                    <a:pt x="11" y="0"/>
                    <a:pt x="16" y="0"/>
                  </a:cubicBezTo>
                  <a:cubicBezTo>
                    <a:pt x="16" y="10"/>
                    <a:pt x="13" y="17"/>
                    <a:pt x="3" y="2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31" name="Freeform 21">
              <a:extLst>
                <a:ext uri="{FF2B5EF4-FFF2-40B4-BE49-F238E27FC236}">
                  <a16:creationId xmlns:a16="http://schemas.microsoft.com/office/drawing/2014/main" id="{42193AE5-C0BF-4358-860C-FFD76DE3FB07}"/>
                </a:ext>
              </a:extLst>
            </p:cNvPr>
            <p:cNvSpPr>
              <a:spLocks/>
            </p:cNvSpPr>
            <p:nvPr/>
          </p:nvSpPr>
          <p:spPr bwMode="auto">
            <a:xfrm>
              <a:off x="1007" y="2114"/>
              <a:ext cx="456" cy="438"/>
            </a:xfrm>
            <a:custGeom>
              <a:avLst/>
              <a:gdLst>
                <a:gd name="T0" fmla="*/ 187 w 197"/>
                <a:gd name="T1" fmla="*/ 164 h 189"/>
                <a:gd name="T2" fmla="*/ 183 w 197"/>
                <a:gd name="T3" fmla="*/ 162 h 189"/>
                <a:gd name="T4" fmla="*/ 175 w 197"/>
                <a:gd name="T5" fmla="*/ 152 h 189"/>
                <a:gd name="T6" fmla="*/ 177 w 197"/>
                <a:gd name="T7" fmla="*/ 148 h 189"/>
                <a:gd name="T8" fmla="*/ 156 w 197"/>
                <a:gd name="T9" fmla="*/ 141 h 189"/>
                <a:gd name="T10" fmla="*/ 144 w 197"/>
                <a:gd name="T11" fmla="*/ 135 h 189"/>
                <a:gd name="T12" fmla="*/ 140 w 197"/>
                <a:gd name="T13" fmla="*/ 124 h 189"/>
                <a:gd name="T14" fmla="*/ 140 w 197"/>
                <a:gd name="T15" fmla="*/ 123 h 189"/>
                <a:gd name="T16" fmla="*/ 129 w 197"/>
                <a:gd name="T17" fmla="*/ 120 h 189"/>
                <a:gd name="T18" fmla="*/ 118 w 197"/>
                <a:gd name="T19" fmla="*/ 110 h 189"/>
                <a:gd name="T20" fmla="*/ 126 w 197"/>
                <a:gd name="T21" fmla="*/ 99 h 189"/>
                <a:gd name="T22" fmla="*/ 135 w 197"/>
                <a:gd name="T23" fmla="*/ 94 h 189"/>
                <a:gd name="T24" fmla="*/ 143 w 197"/>
                <a:gd name="T25" fmla="*/ 87 h 189"/>
                <a:gd name="T26" fmla="*/ 141 w 197"/>
                <a:gd name="T27" fmla="*/ 79 h 189"/>
                <a:gd name="T28" fmla="*/ 120 w 197"/>
                <a:gd name="T29" fmla="*/ 75 h 189"/>
                <a:gd name="T30" fmla="*/ 107 w 197"/>
                <a:gd name="T31" fmla="*/ 67 h 189"/>
                <a:gd name="T32" fmla="*/ 104 w 197"/>
                <a:gd name="T33" fmla="*/ 57 h 189"/>
                <a:gd name="T34" fmla="*/ 89 w 197"/>
                <a:gd name="T35" fmla="*/ 55 h 189"/>
                <a:gd name="T36" fmla="*/ 73 w 197"/>
                <a:gd name="T37" fmla="*/ 35 h 189"/>
                <a:gd name="T38" fmla="*/ 66 w 197"/>
                <a:gd name="T39" fmla="*/ 32 h 189"/>
                <a:gd name="T40" fmla="*/ 53 w 197"/>
                <a:gd name="T41" fmla="*/ 27 h 189"/>
                <a:gd name="T42" fmla="*/ 40 w 197"/>
                <a:gd name="T43" fmla="*/ 19 h 189"/>
                <a:gd name="T44" fmla="*/ 38 w 197"/>
                <a:gd name="T45" fmla="*/ 17 h 189"/>
                <a:gd name="T46" fmla="*/ 29 w 197"/>
                <a:gd name="T47" fmla="*/ 7 h 189"/>
                <a:gd name="T48" fmla="*/ 19 w 197"/>
                <a:gd name="T49" fmla="*/ 0 h 189"/>
                <a:gd name="T50" fmla="*/ 0 w 197"/>
                <a:gd name="T51" fmla="*/ 13 h 189"/>
                <a:gd name="T52" fmla="*/ 12 w 197"/>
                <a:gd name="T53" fmla="*/ 29 h 189"/>
                <a:gd name="T54" fmla="*/ 21 w 197"/>
                <a:gd name="T55" fmla="*/ 37 h 189"/>
                <a:gd name="T56" fmla="*/ 36 w 197"/>
                <a:gd name="T57" fmla="*/ 63 h 189"/>
                <a:gd name="T58" fmla="*/ 49 w 197"/>
                <a:gd name="T59" fmla="*/ 76 h 189"/>
                <a:gd name="T60" fmla="*/ 78 w 197"/>
                <a:gd name="T61" fmla="*/ 95 h 189"/>
                <a:gd name="T62" fmla="*/ 91 w 197"/>
                <a:gd name="T63" fmla="*/ 116 h 189"/>
                <a:gd name="T64" fmla="*/ 100 w 197"/>
                <a:gd name="T65" fmla="*/ 130 h 189"/>
                <a:gd name="T66" fmla="*/ 130 w 197"/>
                <a:gd name="T67" fmla="*/ 153 h 189"/>
                <a:gd name="T68" fmla="*/ 147 w 197"/>
                <a:gd name="T69" fmla="*/ 164 h 189"/>
                <a:gd name="T70" fmla="*/ 161 w 197"/>
                <a:gd name="T71" fmla="*/ 174 h 189"/>
                <a:gd name="T72" fmla="*/ 182 w 197"/>
                <a:gd name="T73" fmla="*/ 189 h 189"/>
                <a:gd name="T74" fmla="*/ 197 w 197"/>
                <a:gd name="T75" fmla="*/ 178 h 189"/>
                <a:gd name="T76" fmla="*/ 187 w 197"/>
                <a:gd name="T77" fmla="*/ 16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189">
                  <a:moveTo>
                    <a:pt x="187" y="164"/>
                  </a:moveTo>
                  <a:cubicBezTo>
                    <a:pt x="186" y="163"/>
                    <a:pt x="185" y="162"/>
                    <a:pt x="183" y="162"/>
                  </a:cubicBezTo>
                  <a:cubicBezTo>
                    <a:pt x="172" y="163"/>
                    <a:pt x="171" y="162"/>
                    <a:pt x="175" y="152"/>
                  </a:cubicBezTo>
                  <a:cubicBezTo>
                    <a:pt x="176" y="151"/>
                    <a:pt x="176" y="150"/>
                    <a:pt x="177" y="148"/>
                  </a:cubicBezTo>
                  <a:cubicBezTo>
                    <a:pt x="170" y="146"/>
                    <a:pt x="164" y="140"/>
                    <a:pt x="156" y="141"/>
                  </a:cubicBezTo>
                  <a:cubicBezTo>
                    <a:pt x="150" y="142"/>
                    <a:pt x="148" y="137"/>
                    <a:pt x="144" y="135"/>
                  </a:cubicBezTo>
                  <a:cubicBezTo>
                    <a:pt x="136" y="133"/>
                    <a:pt x="143" y="127"/>
                    <a:pt x="140" y="124"/>
                  </a:cubicBezTo>
                  <a:cubicBezTo>
                    <a:pt x="140" y="123"/>
                    <a:pt x="140" y="123"/>
                    <a:pt x="140" y="123"/>
                  </a:cubicBezTo>
                  <a:cubicBezTo>
                    <a:pt x="136" y="122"/>
                    <a:pt x="132" y="124"/>
                    <a:pt x="129" y="120"/>
                  </a:cubicBezTo>
                  <a:cubicBezTo>
                    <a:pt x="125" y="118"/>
                    <a:pt x="121" y="114"/>
                    <a:pt x="118" y="110"/>
                  </a:cubicBezTo>
                  <a:cubicBezTo>
                    <a:pt x="122" y="107"/>
                    <a:pt x="125" y="104"/>
                    <a:pt x="126" y="99"/>
                  </a:cubicBezTo>
                  <a:cubicBezTo>
                    <a:pt x="128" y="97"/>
                    <a:pt x="129" y="91"/>
                    <a:pt x="135" y="94"/>
                  </a:cubicBezTo>
                  <a:cubicBezTo>
                    <a:pt x="139" y="96"/>
                    <a:pt x="142" y="90"/>
                    <a:pt x="143" y="87"/>
                  </a:cubicBezTo>
                  <a:cubicBezTo>
                    <a:pt x="144" y="84"/>
                    <a:pt x="144" y="79"/>
                    <a:pt x="141" y="79"/>
                  </a:cubicBezTo>
                  <a:cubicBezTo>
                    <a:pt x="134" y="78"/>
                    <a:pt x="129" y="71"/>
                    <a:pt x="120" y="75"/>
                  </a:cubicBezTo>
                  <a:cubicBezTo>
                    <a:pt x="114" y="78"/>
                    <a:pt x="109" y="74"/>
                    <a:pt x="107" y="67"/>
                  </a:cubicBezTo>
                  <a:cubicBezTo>
                    <a:pt x="106" y="64"/>
                    <a:pt x="105" y="61"/>
                    <a:pt x="104" y="57"/>
                  </a:cubicBezTo>
                  <a:cubicBezTo>
                    <a:pt x="99" y="56"/>
                    <a:pt x="93" y="58"/>
                    <a:pt x="89" y="55"/>
                  </a:cubicBezTo>
                  <a:cubicBezTo>
                    <a:pt x="85" y="47"/>
                    <a:pt x="78" y="42"/>
                    <a:pt x="73" y="35"/>
                  </a:cubicBezTo>
                  <a:cubicBezTo>
                    <a:pt x="71" y="33"/>
                    <a:pt x="69" y="32"/>
                    <a:pt x="66" y="32"/>
                  </a:cubicBezTo>
                  <a:cubicBezTo>
                    <a:pt x="60" y="33"/>
                    <a:pt x="57" y="30"/>
                    <a:pt x="53" y="27"/>
                  </a:cubicBezTo>
                  <a:cubicBezTo>
                    <a:pt x="49" y="23"/>
                    <a:pt x="47" y="17"/>
                    <a:pt x="40" y="19"/>
                  </a:cubicBezTo>
                  <a:cubicBezTo>
                    <a:pt x="39" y="19"/>
                    <a:pt x="38" y="18"/>
                    <a:pt x="38" y="17"/>
                  </a:cubicBezTo>
                  <a:cubicBezTo>
                    <a:pt x="38" y="11"/>
                    <a:pt x="33" y="10"/>
                    <a:pt x="29" y="7"/>
                  </a:cubicBezTo>
                  <a:cubicBezTo>
                    <a:pt x="26" y="5"/>
                    <a:pt x="23" y="3"/>
                    <a:pt x="19" y="0"/>
                  </a:cubicBezTo>
                  <a:cubicBezTo>
                    <a:pt x="12" y="3"/>
                    <a:pt x="8" y="11"/>
                    <a:pt x="0" y="13"/>
                  </a:cubicBezTo>
                  <a:cubicBezTo>
                    <a:pt x="1" y="21"/>
                    <a:pt x="6" y="26"/>
                    <a:pt x="12" y="29"/>
                  </a:cubicBezTo>
                  <a:cubicBezTo>
                    <a:pt x="15" y="31"/>
                    <a:pt x="20" y="33"/>
                    <a:pt x="21" y="37"/>
                  </a:cubicBezTo>
                  <a:cubicBezTo>
                    <a:pt x="25" y="47"/>
                    <a:pt x="32" y="54"/>
                    <a:pt x="36" y="63"/>
                  </a:cubicBezTo>
                  <a:cubicBezTo>
                    <a:pt x="39" y="68"/>
                    <a:pt x="43" y="72"/>
                    <a:pt x="49" y="76"/>
                  </a:cubicBezTo>
                  <a:cubicBezTo>
                    <a:pt x="58" y="82"/>
                    <a:pt x="68" y="89"/>
                    <a:pt x="78" y="95"/>
                  </a:cubicBezTo>
                  <a:cubicBezTo>
                    <a:pt x="86" y="100"/>
                    <a:pt x="90" y="108"/>
                    <a:pt x="91" y="116"/>
                  </a:cubicBezTo>
                  <a:cubicBezTo>
                    <a:pt x="92" y="123"/>
                    <a:pt x="95" y="126"/>
                    <a:pt x="100" y="130"/>
                  </a:cubicBezTo>
                  <a:cubicBezTo>
                    <a:pt x="110" y="137"/>
                    <a:pt x="121" y="144"/>
                    <a:pt x="130" y="153"/>
                  </a:cubicBezTo>
                  <a:cubicBezTo>
                    <a:pt x="135" y="157"/>
                    <a:pt x="141" y="161"/>
                    <a:pt x="147" y="164"/>
                  </a:cubicBezTo>
                  <a:cubicBezTo>
                    <a:pt x="152" y="166"/>
                    <a:pt x="158" y="170"/>
                    <a:pt x="161" y="174"/>
                  </a:cubicBezTo>
                  <a:cubicBezTo>
                    <a:pt x="167" y="181"/>
                    <a:pt x="174" y="185"/>
                    <a:pt x="182" y="189"/>
                  </a:cubicBezTo>
                  <a:cubicBezTo>
                    <a:pt x="186" y="184"/>
                    <a:pt x="192" y="181"/>
                    <a:pt x="197" y="178"/>
                  </a:cubicBezTo>
                  <a:cubicBezTo>
                    <a:pt x="193" y="174"/>
                    <a:pt x="191" y="168"/>
                    <a:pt x="187" y="164"/>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32" name="Freeform 22">
              <a:extLst>
                <a:ext uri="{FF2B5EF4-FFF2-40B4-BE49-F238E27FC236}">
                  <a16:creationId xmlns:a16="http://schemas.microsoft.com/office/drawing/2014/main" id="{DC1BCA4B-2766-46BD-8189-5F3AA61826A2}"/>
                </a:ext>
              </a:extLst>
            </p:cNvPr>
            <p:cNvSpPr>
              <a:spLocks/>
            </p:cNvSpPr>
            <p:nvPr/>
          </p:nvSpPr>
          <p:spPr bwMode="auto">
            <a:xfrm>
              <a:off x="1192" y="2621"/>
              <a:ext cx="39" cy="19"/>
            </a:xfrm>
            <a:custGeom>
              <a:avLst/>
              <a:gdLst>
                <a:gd name="T0" fmla="*/ 0 w 17"/>
                <a:gd name="T1" fmla="*/ 0 h 8"/>
                <a:gd name="T2" fmla="*/ 17 w 17"/>
                <a:gd name="T3" fmla="*/ 8 h 8"/>
                <a:gd name="T4" fmla="*/ 0 w 17"/>
                <a:gd name="T5" fmla="*/ 0 h 8"/>
              </a:gdLst>
              <a:ahLst/>
              <a:cxnLst>
                <a:cxn ang="0">
                  <a:pos x="T0" y="T1"/>
                </a:cxn>
                <a:cxn ang="0">
                  <a:pos x="T2" y="T3"/>
                </a:cxn>
                <a:cxn ang="0">
                  <a:pos x="T4" y="T5"/>
                </a:cxn>
              </a:cxnLst>
              <a:rect l="0" t="0" r="r" b="b"/>
              <a:pathLst>
                <a:path w="17" h="8">
                  <a:moveTo>
                    <a:pt x="0" y="0"/>
                  </a:moveTo>
                  <a:cubicBezTo>
                    <a:pt x="6" y="2"/>
                    <a:pt x="11" y="5"/>
                    <a:pt x="17" y="8"/>
                  </a:cubicBezTo>
                  <a:cubicBezTo>
                    <a:pt x="14" y="0"/>
                    <a:pt x="7" y="0"/>
                    <a:pt x="0" y="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33" name="Freeform 23">
              <a:extLst>
                <a:ext uri="{FF2B5EF4-FFF2-40B4-BE49-F238E27FC236}">
                  <a16:creationId xmlns:a16="http://schemas.microsoft.com/office/drawing/2014/main" id="{66B6B6AD-C769-48BA-918C-F62648DDA264}"/>
                </a:ext>
              </a:extLst>
            </p:cNvPr>
            <p:cNvSpPr>
              <a:spLocks/>
            </p:cNvSpPr>
            <p:nvPr/>
          </p:nvSpPr>
          <p:spPr bwMode="auto">
            <a:xfrm>
              <a:off x="3414" y="3182"/>
              <a:ext cx="28" cy="24"/>
            </a:xfrm>
            <a:custGeom>
              <a:avLst/>
              <a:gdLst>
                <a:gd name="T0" fmla="*/ 12 w 12"/>
                <a:gd name="T1" fmla="*/ 7 h 10"/>
                <a:gd name="T2" fmla="*/ 9 w 12"/>
                <a:gd name="T3" fmla="*/ 10 h 10"/>
                <a:gd name="T4" fmla="*/ 5 w 12"/>
                <a:gd name="T5" fmla="*/ 8 h 10"/>
                <a:gd name="T6" fmla="*/ 0 w 12"/>
                <a:gd name="T7" fmla="*/ 3 h 10"/>
                <a:gd name="T8" fmla="*/ 6 w 12"/>
                <a:gd name="T9" fmla="*/ 1 h 10"/>
                <a:gd name="T10" fmla="*/ 12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2" y="7"/>
                  </a:moveTo>
                  <a:cubicBezTo>
                    <a:pt x="11" y="9"/>
                    <a:pt x="10" y="10"/>
                    <a:pt x="9" y="10"/>
                  </a:cubicBezTo>
                  <a:cubicBezTo>
                    <a:pt x="8" y="10"/>
                    <a:pt x="7" y="9"/>
                    <a:pt x="5" y="8"/>
                  </a:cubicBezTo>
                  <a:cubicBezTo>
                    <a:pt x="2" y="8"/>
                    <a:pt x="0" y="6"/>
                    <a:pt x="0" y="3"/>
                  </a:cubicBezTo>
                  <a:cubicBezTo>
                    <a:pt x="0" y="0"/>
                    <a:pt x="4" y="1"/>
                    <a:pt x="6" y="1"/>
                  </a:cubicBezTo>
                  <a:cubicBezTo>
                    <a:pt x="10" y="1"/>
                    <a:pt x="11" y="5"/>
                    <a:pt x="12" y="7"/>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34" name="Freeform 24">
              <a:extLst>
                <a:ext uri="{FF2B5EF4-FFF2-40B4-BE49-F238E27FC236}">
                  <a16:creationId xmlns:a16="http://schemas.microsoft.com/office/drawing/2014/main" id="{D439A2C8-8AB1-4CF3-8847-193737AF90B0}"/>
                </a:ext>
              </a:extLst>
            </p:cNvPr>
            <p:cNvSpPr>
              <a:spLocks/>
            </p:cNvSpPr>
            <p:nvPr/>
          </p:nvSpPr>
          <p:spPr bwMode="auto">
            <a:xfrm>
              <a:off x="1750" y="2716"/>
              <a:ext cx="224" cy="188"/>
            </a:xfrm>
            <a:custGeom>
              <a:avLst/>
              <a:gdLst>
                <a:gd name="T0" fmla="*/ 75 w 97"/>
                <a:gd name="T1" fmla="*/ 34 h 81"/>
                <a:gd name="T2" fmla="*/ 94 w 97"/>
                <a:gd name="T3" fmla="*/ 33 h 81"/>
                <a:gd name="T4" fmla="*/ 93 w 97"/>
                <a:gd name="T5" fmla="*/ 23 h 81"/>
                <a:gd name="T6" fmla="*/ 92 w 97"/>
                <a:gd name="T7" fmla="*/ 14 h 81"/>
                <a:gd name="T8" fmla="*/ 79 w 97"/>
                <a:gd name="T9" fmla="*/ 11 h 81"/>
                <a:gd name="T10" fmla="*/ 68 w 97"/>
                <a:gd name="T11" fmla="*/ 9 h 81"/>
                <a:gd name="T12" fmla="*/ 55 w 97"/>
                <a:gd name="T13" fmla="*/ 9 h 81"/>
                <a:gd name="T14" fmla="*/ 48 w 97"/>
                <a:gd name="T15" fmla="*/ 5 h 81"/>
                <a:gd name="T16" fmla="*/ 44 w 97"/>
                <a:gd name="T17" fmla="*/ 1 h 81"/>
                <a:gd name="T18" fmla="*/ 39 w 97"/>
                <a:gd name="T19" fmla="*/ 4 h 81"/>
                <a:gd name="T20" fmla="*/ 34 w 97"/>
                <a:gd name="T21" fmla="*/ 12 h 81"/>
                <a:gd name="T22" fmla="*/ 28 w 97"/>
                <a:gd name="T23" fmla="*/ 28 h 81"/>
                <a:gd name="T24" fmla="*/ 27 w 97"/>
                <a:gd name="T25" fmla="*/ 38 h 81"/>
                <a:gd name="T26" fmla="*/ 16 w 97"/>
                <a:gd name="T27" fmla="*/ 45 h 81"/>
                <a:gd name="T28" fmla="*/ 11 w 97"/>
                <a:gd name="T29" fmla="*/ 49 h 81"/>
                <a:gd name="T30" fmla="*/ 7 w 97"/>
                <a:gd name="T31" fmla="*/ 58 h 81"/>
                <a:gd name="T32" fmla="*/ 0 w 97"/>
                <a:gd name="T33" fmla="*/ 71 h 81"/>
                <a:gd name="T34" fmla="*/ 28 w 97"/>
                <a:gd name="T35" fmla="*/ 68 h 81"/>
                <a:gd name="T36" fmla="*/ 49 w 97"/>
                <a:gd name="T37" fmla="*/ 72 h 81"/>
                <a:gd name="T38" fmla="*/ 59 w 97"/>
                <a:gd name="T39" fmla="*/ 78 h 81"/>
                <a:gd name="T40" fmla="*/ 69 w 97"/>
                <a:gd name="T41" fmla="*/ 75 h 81"/>
                <a:gd name="T42" fmla="*/ 74 w 97"/>
                <a:gd name="T43" fmla="*/ 66 h 81"/>
                <a:gd name="T44" fmla="*/ 75 w 97"/>
                <a:gd name="T45" fmla="*/ 63 h 81"/>
                <a:gd name="T46" fmla="*/ 72 w 97"/>
                <a:gd name="T47" fmla="*/ 37 h 81"/>
                <a:gd name="T48" fmla="*/ 75 w 97"/>
                <a:gd name="T49"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81">
                  <a:moveTo>
                    <a:pt x="75" y="34"/>
                  </a:moveTo>
                  <a:cubicBezTo>
                    <a:pt x="82" y="34"/>
                    <a:pt x="88" y="33"/>
                    <a:pt x="94" y="33"/>
                  </a:cubicBezTo>
                  <a:cubicBezTo>
                    <a:pt x="95" y="30"/>
                    <a:pt x="97" y="26"/>
                    <a:pt x="93" y="23"/>
                  </a:cubicBezTo>
                  <a:cubicBezTo>
                    <a:pt x="91" y="21"/>
                    <a:pt x="91" y="17"/>
                    <a:pt x="92" y="14"/>
                  </a:cubicBezTo>
                  <a:cubicBezTo>
                    <a:pt x="89" y="8"/>
                    <a:pt x="83" y="11"/>
                    <a:pt x="79" y="11"/>
                  </a:cubicBezTo>
                  <a:cubicBezTo>
                    <a:pt x="75" y="10"/>
                    <a:pt x="71" y="12"/>
                    <a:pt x="68" y="9"/>
                  </a:cubicBezTo>
                  <a:cubicBezTo>
                    <a:pt x="64" y="5"/>
                    <a:pt x="60" y="6"/>
                    <a:pt x="55" y="9"/>
                  </a:cubicBezTo>
                  <a:cubicBezTo>
                    <a:pt x="51" y="12"/>
                    <a:pt x="47" y="12"/>
                    <a:pt x="48" y="5"/>
                  </a:cubicBezTo>
                  <a:cubicBezTo>
                    <a:pt x="48" y="1"/>
                    <a:pt x="45" y="2"/>
                    <a:pt x="44" y="1"/>
                  </a:cubicBezTo>
                  <a:cubicBezTo>
                    <a:pt x="41" y="0"/>
                    <a:pt x="39" y="2"/>
                    <a:pt x="39" y="4"/>
                  </a:cubicBezTo>
                  <a:cubicBezTo>
                    <a:pt x="39" y="8"/>
                    <a:pt x="37" y="10"/>
                    <a:pt x="34" y="12"/>
                  </a:cubicBezTo>
                  <a:cubicBezTo>
                    <a:pt x="29" y="16"/>
                    <a:pt x="28" y="21"/>
                    <a:pt x="28" y="28"/>
                  </a:cubicBezTo>
                  <a:cubicBezTo>
                    <a:pt x="28" y="31"/>
                    <a:pt x="28" y="34"/>
                    <a:pt x="27" y="38"/>
                  </a:cubicBezTo>
                  <a:cubicBezTo>
                    <a:pt x="26" y="44"/>
                    <a:pt x="23" y="46"/>
                    <a:pt x="16" y="45"/>
                  </a:cubicBezTo>
                  <a:cubicBezTo>
                    <a:pt x="13" y="45"/>
                    <a:pt x="11" y="46"/>
                    <a:pt x="11" y="49"/>
                  </a:cubicBezTo>
                  <a:cubicBezTo>
                    <a:pt x="11" y="53"/>
                    <a:pt x="10" y="56"/>
                    <a:pt x="7" y="58"/>
                  </a:cubicBezTo>
                  <a:cubicBezTo>
                    <a:pt x="3" y="61"/>
                    <a:pt x="2" y="65"/>
                    <a:pt x="0" y="71"/>
                  </a:cubicBezTo>
                  <a:cubicBezTo>
                    <a:pt x="10" y="68"/>
                    <a:pt x="19" y="70"/>
                    <a:pt x="28" y="68"/>
                  </a:cubicBezTo>
                  <a:cubicBezTo>
                    <a:pt x="36" y="66"/>
                    <a:pt x="43" y="66"/>
                    <a:pt x="49" y="72"/>
                  </a:cubicBezTo>
                  <a:cubicBezTo>
                    <a:pt x="52" y="75"/>
                    <a:pt x="55" y="76"/>
                    <a:pt x="59" y="78"/>
                  </a:cubicBezTo>
                  <a:cubicBezTo>
                    <a:pt x="62" y="80"/>
                    <a:pt x="66" y="81"/>
                    <a:pt x="69" y="75"/>
                  </a:cubicBezTo>
                  <a:cubicBezTo>
                    <a:pt x="69" y="71"/>
                    <a:pt x="71" y="68"/>
                    <a:pt x="74" y="66"/>
                  </a:cubicBezTo>
                  <a:cubicBezTo>
                    <a:pt x="75" y="66"/>
                    <a:pt x="77" y="65"/>
                    <a:pt x="75" y="63"/>
                  </a:cubicBezTo>
                  <a:cubicBezTo>
                    <a:pt x="68" y="55"/>
                    <a:pt x="69" y="46"/>
                    <a:pt x="72" y="37"/>
                  </a:cubicBezTo>
                  <a:cubicBezTo>
                    <a:pt x="72" y="34"/>
                    <a:pt x="73" y="34"/>
                    <a:pt x="75" y="34"/>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35" name="Freeform 25">
              <a:extLst>
                <a:ext uri="{FF2B5EF4-FFF2-40B4-BE49-F238E27FC236}">
                  <a16:creationId xmlns:a16="http://schemas.microsoft.com/office/drawing/2014/main" id="{3654B784-B1AA-43FE-AB46-4A388A91BF33}"/>
                </a:ext>
              </a:extLst>
            </p:cNvPr>
            <p:cNvSpPr>
              <a:spLocks/>
            </p:cNvSpPr>
            <p:nvPr/>
          </p:nvSpPr>
          <p:spPr bwMode="auto">
            <a:xfrm>
              <a:off x="1708" y="2846"/>
              <a:ext cx="37" cy="28"/>
            </a:xfrm>
            <a:custGeom>
              <a:avLst/>
              <a:gdLst>
                <a:gd name="T0" fmla="*/ 11 w 16"/>
                <a:gd name="T1" fmla="*/ 0 h 12"/>
                <a:gd name="T2" fmla="*/ 2 w 16"/>
                <a:gd name="T3" fmla="*/ 7 h 12"/>
                <a:gd name="T4" fmla="*/ 0 w 16"/>
                <a:gd name="T5" fmla="*/ 10 h 12"/>
                <a:gd name="T6" fmla="*/ 4 w 16"/>
                <a:gd name="T7" fmla="*/ 11 h 12"/>
                <a:gd name="T8" fmla="*/ 16 w 16"/>
                <a:gd name="T9" fmla="*/ 11 h 12"/>
                <a:gd name="T10" fmla="*/ 11 w 16"/>
                <a:gd name="T11" fmla="*/ 0 h 12"/>
              </a:gdLst>
              <a:ahLst/>
              <a:cxnLst>
                <a:cxn ang="0">
                  <a:pos x="T0" y="T1"/>
                </a:cxn>
                <a:cxn ang="0">
                  <a:pos x="T2" y="T3"/>
                </a:cxn>
                <a:cxn ang="0">
                  <a:pos x="T4" y="T5"/>
                </a:cxn>
                <a:cxn ang="0">
                  <a:pos x="T6" y="T7"/>
                </a:cxn>
                <a:cxn ang="0">
                  <a:pos x="T8" y="T9"/>
                </a:cxn>
                <a:cxn ang="0">
                  <a:pos x="T10" y="T11"/>
                </a:cxn>
              </a:cxnLst>
              <a:rect l="0" t="0" r="r" b="b"/>
              <a:pathLst>
                <a:path w="16" h="12">
                  <a:moveTo>
                    <a:pt x="11" y="0"/>
                  </a:moveTo>
                  <a:cubicBezTo>
                    <a:pt x="6" y="1"/>
                    <a:pt x="7" y="7"/>
                    <a:pt x="2" y="7"/>
                  </a:cubicBezTo>
                  <a:cubicBezTo>
                    <a:pt x="0" y="7"/>
                    <a:pt x="0" y="8"/>
                    <a:pt x="0" y="10"/>
                  </a:cubicBezTo>
                  <a:cubicBezTo>
                    <a:pt x="1" y="11"/>
                    <a:pt x="3" y="12"/>
                    <a:pt x="4" y="11"/>
                  </a:cubicBezTo>
                  <a:cubicBezTo>
                    <a:pt x="8" y="10"/>
                    <a:pt x="11" y="12"/>
                    <a:pt x="16" y="11"/>
                  </a:cubicBezTo>
                  <a:cubicBezTo>
                    <a:pt x="13" y="8"/>
                    <a:pt x="15" y="3"/>
                    <a:pt x="11" y="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36" name="Freeform 26">
              <a:extLst>
                <a:ext uri="{FF2B5EF4-FFF2-40B4-BE49-F238E27FC236}">
                  <a16:creationId xmlns:a16="http://schemas.microsoft.com/office/drawing/2014/main" id="{A2DE2CCC-5066-47D5-8273-55CCDF415FD2}"/>
                </a:ext>
              </a:extLst>
            </p:cNvPr>
            <p:cNvSpPr>
              <a:spLocks/>
            </p:cNvSpPr>
            <p:nvPr/>
          </p:nvSpPr>
          <p:spPr bwMode="auto">
            <a:xfrm>
              <a:off x="1697" y="2825"/>
              <a:ext cx="16" cy="19"/>
            </a:xfrm>
            <a:custGeom>
              <a:avLst/>
              <a:gdLst>
                <a:gd name="T0" fmla="*/ 5 w 7"/>
                <a:gd name="T1" fmla="*/ 0 h 8"/>
                <a:gd name="T2" fmla="*/ 2 w 7"/>
                <a:gd name="T3" fmla="*/ 5 h 8"/>
                <a:gd name="T4" fmla="*/ 3 w 7"/>
                <a:gd name="T5" fmla="*/ 8 h 8"/>
                <a:gd name="T6" fmla="*/ 7 w 7"/>
                <a:gd name="T7" fmla="*/ 3 h 8"/>
                <a:gd name="T8" fmla="*/ 5 w 7"/>
                <a:gd name="T9" fmla="*/ 0 h 8"/>
              </a:gdLst>
              <a:ahLst/>
              <a:cxnLst>
                <a:cxn ang="0">
                  <a:pos x="T0" y="T1"/>
                </a:cxn>
                <a:cxn ang="0">
                  <a:pos x="T2" y="T3"/>
                </a:cxn>
                <a:cxn ang="0">
                  <a:pos x="T4" y="T5"/>
                </a:cxn>
                <a:cxn ang="0">
                  <a:pos x="T6" y="T7"/>
                </a:cxn>
                <a:cxn ang="0">
                  <a:pos x="T8" y="T9"/>
                </a:cxn>
              </a:cxnLst>
              <a:rect l="0" t="0" r="r" b="b"/>
              <a:pathLst>
                <a:path w="7" h="8">
                  <a:moveTo>
                    <a:pt x="5" y="0"/>
                  </a:moveTo>
                  <a:cubicBezTo>
                    <a:pt x="2" y="1"/>
                    <a:pt x="0" y="2"/>
                    <a:pt x="2" y="5"/>
                  </a:cubicBezTo>
                  <a:cubicBezTo>
                    <a:pt x="3" y="6"/>
                    <a:pt x="1" y="8"/>
                    <a:pt x="3" y="8"/>
                  </a:cubicBezTo>
                  <a:cubicBezTo>
                    <a:pt x="6" y="7"/>
                    <a:pt x="7" y="5"/>
                    <a:pt x="7" y="3"/>
                  </a:cubicBezTo>
                  <a:cubicBezTo>
                    <a:pt x="7" y="1"/>
                    <a:pt x="7" y="0"/>
                    <a:pt x="5" y="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37" name="Freeform 27">
              <a:extLst>
                <a:ext uri="{FF2B5EF4-FFF2-40B4-BE49-F238E27FC236}">
                  <a16:creationId xmlns:a16="http://schemas.microsoft.com/office/drawing/2014/main" id="{7BB99174-A8A1-4253-B09A-D074398CC991}"/>
                </a:ext>
              </a:extLst>
            </p:cNvPr>
            <p:cNvSpPr>
              <a:spLocks/>
            </p:cNvSpPr>
            <p:nvPr/>
          </p:nvSpPr>
          <p:spPr bwMode="auto">
            <a:xfrm>
              <a:off x="592" y="1877"/>
              <a:ext cx="125" cy="158"/>
            </a:xfrm>
            <a:custGeom>
              <a:avLst/>
              <a:gdLst>
                <a:gd name="T0" fmla="*/ 35 w 54"/>
                <a:gd name="T1" fmla="*/ 24 h 68"/>
                <a:gd name="T2" fmla="*/ 27 w 54"/>
                <a:gd name="T3" fmla="*/ 7 h 68"/>
                <a:gd name="T4" fmla="*/ 19 w 54"/>
                <a:gd name="T5" fmla="*/ 3 h 68"/>
                <a:gd name="T6" fmla="*/ 12 w 54"/>
                <a:gd name="T7" fmla="*/ 5 h 68"/>
                <a:gd name="T8" fmla="*/ 5 w 54"/>
                <a:gd name="T9" fmla="*/ 10 h 68"/>
                <a:gd name="T10" fmla="*/ 10 w 54"/>
                <a:gd name="T11" fmla="*/ 38 h 68"/>
                <a:gd name="T12" fmla="*/ 18 w 54"/>
                <a:gd name="T13" fmla="*/ 53 h 68"/>
                <a:gd name="T14" fmla="*/ 24 w 54"/>
                <a:gd name="T15" fmla="*/ 60 h 68"/>
                <a:gd name="T16" fmla="*/ 49 w 54"/>
                <a:gd name="T17" fmla="*/ 66 h 68"/>
                <a:gd name="T18" fmla="*/ 50 w 54"/>
                <a:gd name="T19" fmla="*/ 66 h 68"/>
                <a:gd name="T20" fmla="*/ 51 w 54"/>
                <a:gd name="T21" fmla="*/ 54 h 68"/>
                <a:gd name="T22" fmla="*/ 35 w 54"/>
                <a:gd name="T2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68">
                  <a:moveTo>
                    <a:pt x="35" y="24"/>
                  </a:moveTo>
                  <a:cubicBezTo>
                    <a:pt x="33" y="18"/>
                    <a:pt x="28" y="14"/>
                    <a:pt x="27" y="7"/>
                  </a:cubicBezTo>
                  <a:cubicBezTo>
                    <a:pt x="27" y="2"/>
                    <a:pt x="24" y="0"/>
                    <a:pt x="19" y="3"/>
                  </a:cubicBezTo>
                  <a:cubicBezTo>
                    <a:pt x="17" y="4"/>
                    <a:pt x="14" y="5"/>
                    <a:pt x="12" y="5"/>
                  </a:cubicBezTo>
                  <a:cubicBezTo>
                    <a:pt x="8" y="4"/>
                    <a:pt x="6" y="6"/>
                    <a:pt x="5" y="10"/>
                  </a:cubicBezTo>
                  <a:cubicBezTo>
                    <a:pt x="0" y="25"/>
                    <a:pt x="0" y="25"/>
                    <a:pt x="10" y="38"/>
                  </a:cubicBezTo>
                  <a:cubicBezTo>
                    <a:pt x="13" y="43"/>
                    <a:pt x="17" y="47"/>
                    <a:pt x="18" y="53"/>
                  </a:cubicBezTo>
                  <a:cubicBezTo>
                    <a:pt x="19" y="56"/>
                    <a:pt x="22" y="58"/>
                    <a:pt x="24" y="60"/>
                  </a:cubicBezTo>
                  <a:cubicBezTo>
                    <a:pt x="31" y="66"/>
                    <a:pt x="40" y="68"/>
                    <a:pt x="49" y="66"/>
                  </a:cubicBezTo>
                  <a:cubicBezTo>
                    <a:pt x="49" y="66"/>
                    <a:pt x="50" y="66"/>
                    <a:pt x="50" y="66"/>
                  </a:cubicBezTo>
                  <a:cubicBezTo>
                    <a:pt x="53" y="63"/>
                    <a:pt x="54" y="58"/>
                    <a:pt x="51" y="54"/>
                  </a:cubicBezTo>
                  <a:cubicBezTo>
                    <a:pt x="45" y="45"/>
                    <a:pt x="41" y="34"/>
                    <a:pt x="35" y="24"/>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38" name="Freeform 28">
              <a:extLst>
                <a:ext uri="{FF2B5EF4-FFF2-40B4-BE49-F238E27FC236}">
                  <a16:creationId xmlns:a16="http://schemas.microsoft.com/office/drawing/2014/main" id="{CAF909FB-A353-46BF-A294-88BA660CCD6F}"/>
                </a:ext>
              </a:extLst>
            </p:cNvPr>
            <p:cNvSpPr>
              <a:spLocks/>
            </p:cNvSpPr>
            <p:nvPr/>
          </p:nvSpPr>
          <p:spPr bwMode="auto">
            <a:xfrm>
              <a:off x="822" y="2148"/>
              <a:ext cx="99" cy="146"/>
            </a:xfrm>
            <a:custGeom>
              <a:avLst/>
              <a:gdLst>
                <a:gd name="T0" fmla="*/ 28 w 43"/>
                <a:gd name="T1" fmla="*/ 27 h 63"/>
                <a:gd name="T2" fmla="*/ 22 w 43"/>
                <a:gd name="T3" fmla="*/ 20 h 63"/>
                <a:gd name="T4" fmla="*/ 8 w 43"/>
                <a:gd name="T5" fmla="*/ 3 h 63"/>
                <a:gd name="T6" fmla="*/ 2 w 43"/>
                <a:gd name="T7" fmla="*/ 1 h 63"/>
                <a:gd name="T8" fmla="*/ 0 w 43"/>
                <a:gd name="T9" fmla="*/ 7 h 63"/>
                <a:gd name="T10" fmla="*/ 2 w 43"/>
                <a:gd name="T11" fmla="*/ 22 h 63"/>
                <a:gd name="T12" fmla="*/ 7 w 43"/>
                <a:gd name="T13" fmla="*/ 27 h 63"/>
                <a:gd name="T14" fmla="*/ 16 w 43"/>
                <a:gd name="T15" fmla="*/ 36 h 63"/>
                <a:gd name="T16" fmla="*/ 17 w 43"/>
                <a:gd name="T17" fmla="*/ 40 h 63"/>
                <a:gd name="T18" fmla="*/ 28 w 43"/>
                <a:gd name="T19" fmla="*/ 58 h 63"/>
                <a:gd name="T20" fmla="*/ 30 w 43"/>
                <a:gd name="T21" fmla="*/ 60 h 63"/>
                <a:gd name="T22" fmla="*/ 39 w 43"/>
                <a:gd name="T23" fmla="*/ 63 h 63"/>
                <a:gd name="T24" fmla="*/ 41 w 43"/>
                <a:gd name="T25" fmla="*/ 54 h 63"/>
                <a:gd name="T26" fmla="*/ 42 w 43"/>
                <a:gd name="T27" fmla="*/ 49 h 63"/>
                <a:gd name="T28" fmla="*/ 28 w 43"/>
                <a:gd name="T29"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3">
                  <a:moveTo>
                    <a:pt x="28" y="27"/>
                  </a:moveTo>
                  <a:cubicBezTo>
                    <a:pt x="26" y="25"/>
                    <a:pt x="23" y="22"/>
                    <a:pt x="22" y="20"/>
                  </a:cubicBezTo>
                  <a:cubicBezTo>
                    <a:pt x="20" y="12"/>
                    <a:pt x="14" y="8"/>
                    <a:pt x="8" y="3"/>
                  </a:cubicBezTo>
                  <a:cubicBezTo>
                    <a:pt x="6" y="2"/>
                    <a:pt x="5" y="0"/>
                    <a:pt x="2" y="1"/>
                  </a:cubicBezTo>
                  <a:cubicBezTo>
                    <a:pt x="0" y="2"/>
                    <a:pt x="0" y="5"/>
                    <a:pt x="0" y="7"/>
                  </a:cubicBezTo>
                  <a:cubicBezTo>
                    <a:pt x="2" y="12"/>
                    <a:pt x="4" y="17"/>
                    <a:pt x="2" y="22"/>
                  </a:cubicBezTo>
                  <a:cubicBezTo>
                    <a:pt x="2" y="24"/>
                    <a:pt x="3" y="28"/>
                    <a:pt x="7" y="27"/>
                  </a:cubicBezTo>
                  <a:cubicBezTo>
                    <a:pt x="15" y="25"/>
                    <a:pt x="17" y="28"/>
                    <a:pt x="16" y="36"/>
                  </a:cubicBezTo>
                  <a:cubicBezTo>
                    <a:pt x="15" y="37"/>
                    <a:pt x="16" y="38"/>
                    <a:pt x="17" y="40"/>
                  </a:cubicBezTo>
                  <a:cubicBezTo>
                    <a:pt x="20" y="46"/>
                    <a:pt x="29" y="49"/>
                    <a:pt x="28" y="58"/>
                  </a:cubicBezTo>
                  <a:cubicBezTo>
                    <a:pt x="28" y="58"/>
                    <a:pt x="29" y="60"/>
                    <a:pt x="30" y="60"/>
                  </a:cubicBezTo>
                  <a:cubicBezTo>
                    <a:pt x="33" y="60"/>
                    <a:pt x="35" y="63"/>
                    <a:pt x="39" y="63"/>
                  </a:cubicBezTo>
                  <a:cubicBezTo>
                    <a:pt x="41" y="60"/>
                    <a:pt x="37" y="56"/>
                    <a:pt x="41" y="54"/>
                  </a:cubicBezTo>
                  <a:cubicBezTo>
                    <a:pt x="43" y="53"/>
                    <a:pt x="43" y="51"/>
                    <a:pt x="42" y="49"/>
                  </a:cubicBezTo>
                  <a:cubicBezTo>
                    <a:pt x="38" y="41"/>
                    <a:pt x="36" y="32"/>
                    <a:pt x="28" y="27"/>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39" name="Freeform 29">
              <a:extLst>
                <a:ext uri="{FF2B5EF4-FFF2-40B4-BE49-F238E27FC236}">
                  <a16:creationId xmlns:a16="http://schemas.microsoft.com/office/drawing/2014/main" id="{C0E5ACFD-E0D3-48D4-81D1-44DF66C69E93}"/>
                </a:ext>
              </a:extLst>
            </p:cNvPr>
            <p:cNvSpPr>
              <a:spLocks/>
            </p:cNvSpPr>
            <p:nvPr/>
          </p:nvSpPr>
          <p:spPr bwMode="auto">
            <a:xfrm>
              <a:off x="748" y="2060"/>
              <a:ext cx="60" cy="72"/>
            </a:xfrm>
            <a:custGeom>
              <a:avLst/>
              <a:gdLst>
                <a:gd name="T0" fmla="*/ 6 w 26"/>
                <a:gd name="T1" fmla="*/ 0 h 31"/>
                <a:gd name="T2" fmla="*/ 4 w 26"/>
                <a:gd name="T3" fmla="*/ 19 h 31"/>
                <a:gd name="T4" fmla="*/ 26 w 26"/>
                <a:gd name="T5" fmla="*/ 30 h 31"/>
                <a:gd name="T6" fmla="*/ 18 w 26"/>
                <a:gd name="T7" fmla="*/ 16 h 31"/>
                <a:gd name="T8" fmla="*/ 6 w 26"/>
                <a:gd name="T9" fmla="*/ 0 h 31"/>
              </a:gdLst>
              <a:ahLst/>
              <a:cxnLst>
                <a:cxn ang="0">
                  <a:pos x="T0" y="T1"/>
                </a:cxn>
                <a:cxn ang="0">
                  <a:pos x="T2" y="T3"/>
                </a:cxn>
                <a:cxn ang="0">
                  <a:pos x="T4" y="T5"/>
                </a:cxn>
                <a:cxn ang="0">
                  <a:pos x="T6" y="T7"/>
                </a:cxn>
                <a:cxn ang="0">
                  <a:pos x="T8" y="T9"/>
                </a:cxn>
              </a:cxnLst>
              <a:rect l="0" t="0" r="r" b="b"/>
              <a:pathLst>
                <a:path w="26" h="31">
                  <a:moveTo>
                    <a:pt x="6" y="0"/>
                  </a:moveTo>
                  <a:cubicBezTo>
                    <a:pt x="2" y="6"/>
                    <a:pt x="0" y="13"/>
                    <a:pt x="4" y="19"/>
                  </a:cubicBezTo>
                  <a:cubicBezTo>
                    <a:pt x="9" y="27"/>
                    <a:pt x="16" y="31"/>
                    <a:pt x="26" y="30"/>
                  </a:cubicBezTo>
                  <a:cubicBezTo>
                    <a:pt x="26" y="24"/>
                    <a:pt x="19" y="21"/>
                    <a:pt x="18" y="16"/>
                  </a:cubicBezTo>
                  <a:cubicBezTo>
                    <a:pt x="17" y="8"/>
                    <a:pt x="11" y="5"/>
                    <a:pt x="6" y="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40" name="Freeform 30">
              <a:extLst>
                <a:ext uri="{FF2B5EF4-FFF2-40B4-BE49-F238E27FC236}">
                  <a16:creationId xmlns:a16="http://schemas.microsoft.com/office/drawing/2014/main" id="{130FC9F1-C3E0-4325-AB39-AF1C440C4CF5}"/>
                </a:ext>
              </a:extLst>
            </p:cNvPr>
            <p:cNvSpPr>
              <a:spLocks/>
            </p:cNvSpPr>
            <p:nvPr/>
          </p:nvSpPr>
          <p:spPr bwMode="auto">
            <a:xfrm>
              <a:off x="692" y="1571"/>
              <a:ext cx="451" cy="573"/>
            </a:xfrm>
            <a:custGeom>
              <a:avLst/>
              <a:gdLst>
                <a:gd name="T0" fmla="*/ 194 w 195"/>
                <a:gd name="T1" fmla="*/ 138 h 247"/>
                <a:gd name="T2" fmla="*/ 184 w 195"/>
                <a:gd name="T3" fmla="*/ 136 h 247"/>
                <a:gd name="T4" fmla="*/ 173 w 195"/>
                <a:gd name="T5" fmla="*/ 129 h 247"/>
                <a:gd name="T6" fmla="*/ 162 w 195"/>
                <a:gd name="T7" fmla="*/ 121 h 247"/>
                <a:gd name="T8" fmla="*/ 151 w 195"/>
                <a:gd name="T9" fmla="*/ 113 h 247"/>
                <a:gd name="T10" fmla="*/ 133 w 195"/>
                <a:gd name="T11" fmla="*/ 96 h 247"/>
                <a:gd name="T12" fmla="*/ 128 w 195"/>
                <a:gd name="T13" fmla="*/ 93 h 247"/>
                <a:gd name="T14" fmla="*/ 118 w 195"/>
                <a:gd name="T15" fmla="*/ 88 h 247"/>
                <a:gd name="T16" fmla="*/ 113 w 195"/>
                <a:gd name="T17" fmla="*/ 77 h 247"/>
                <a:gd name="T18" fmla="*/ 118 w 195"/>
                <a:gd name="T19" fmla="*/ 69 h 247"/>
                <a:gd name="T20" fmla="*/ 119 w 195"/>
                <a:gd name="T21" fmla="*/ 65 h 247"/>
                <a:gd name="T22" fmla="*/ 119 w 195"/>
                <a:gd name="T23" fmla="*/ 57 h 247"/>
                <a:gd name="T24" fmla="*/ 116 w 195"/>
                <a:gd name="T25" fmla="*/ 52 h 247"/>
                <a:gd name="T26" fmla="*/ 96 w 195"/>
                <a:gd name="T27" fmla="*/ 43 h 247"/>
                <a:gd name="T28" fmla="*/ 89 w 195"/>
                <a:gd name="T29" fmla="*/ 40 h 247"/>
                <a:gd name="T30" fmla="*/ 77 w 195"/>
                <a:gd name="T31" fmla="*/ 35 h 247"/>
                <a:gd name="T32" fmla="*/ 76 w 195"/>
                <a:gd name="T33" fmla="*/ 21 h 247"/>
                <a:gd name="T34" fmla="*/ 75 w 195"/>
                <a:gd name="T35" fmla="*/ 16 h 247"/>
                <a:gd name="T36" fmla="*/ 69 w 195"/>
                <a:gd name="T37" fmla="*/ 9 h 247"/>
                <a:gd name="T38" fmla="*/ 60 w 195"/>
                <a:gd name="T39" fmla="*/ 6 h 247"/>
                <a:gd name="T40" fmla="*/ 50 w 195"/>
                <a:gd name="T41" fmla="*/ 3 h 247"/>
                <a:gd name="T42" fmla="*/ 48 w 195"/>
                <a:gd name="T43" fmla="*/ 14 h 247"/>
                <a:gd name="T44" fmla="*/ 51 w 195"/>
                <a:gd name="T45" fmla="*/ 21 h 247"/>
                <a:gd name="T46" fmla="*/ 55 w 195"/>
                <a:gd name="T47" fmla="*/ 30 h 247"/>
                <a:gd name="T48" fmla="*/ 46 w 195"/>
                <a:gd name="T49" fmla="*/ 33 h 247"/>
                <a:gd name="T50" fmla="*/ 36 w 195"/>
                <a:gd name="T51" fmla="*/ 30 h 247"/>
                <a:gd name="T52" fmla="*/ 21 w 195"/>
                <a:gd name="T53" fmla="*/ 30 h 247"/>
                <a:gd name="T54" fmla="*/ 1 w 195"/>
                <a:gd name="T55" fmla="*/ 50 h 247"/>
                <a:gd name="T56" fmla="*/ 1 w 195"/>
                <a:gd name="T57" fmla="*/ 51 h 247"/>
                <a:gd name="T58" fmla="*/ 5 w 195"/>
                <a:gd name="T59" fmla="*/ 53 h 247"/>
                <a:gd name="T60" fmla="*/ 29 w 195"/>
                <a:gd name="T61" fmla="*/ 62 h 247"/>
                <a:gd name="T62" fmla="*/ 42 w 195"/>
                <a:gd name="T63" fmla="*/ 79 h 247"/>
                <a:gd name="T64" fmla="*/ 48 w 195"/>
                <a:gd name="T65" fmla="*/ 92 h 247"/>
                <a:gd name="T66" fmla="*/ 77 w 195"/>
                <a:gd name="T67" fmla="*/ 123 h 247"/>
                <a:gd name="T68" fmla="*/ 86 w 195"/>
                <a:gd name="T69" fmla="*/ 147 h 247"/>
                <a:gd name="T70" fmla="*/ 94 w 195"/>
                <a:gd name="T71" fmla="*/ 162 h 247"/>
                <a:gd name="T72" fmla="*/ 100 w 195"/>
                <a:gd name="T73" fmla="*/ 168 h 247"/>
                <a:gd name="T74" fmla="*/ 117 w 195"/>
                <a:gd name="T75" fmla="*/ 202 h 247"/>
                <a:gd name="T76" fmla="*/ 120 w 195"/>
                <a:gd name="T77" fmla="*/ 222 h 247"/>
                <a:gd name="T78" fmla="*/ 119 w 195"/>
                <a:gd name="T79" fmla="*/ 225 h 247"/>
                <a:gd name="T80" fmla="*/ 136 w 195"/>
                <a:gd name="T81" fmla="*/ 247 h 247"/>
                <a:gd name="T82" fmla="*/ 155 w 195"/>
                <a:gd name="T83" fmla="*/ 234 h 247"/>
                <a:gd name="T84" fmla="*/ 151 w 195"/>
                <a:gd name="T85" fmla="*/ 229 h 247"/>
                <a:gd name="T86" fmla="*/ 147 w 195"/>
                <a:gd name="T87" fmla="*/ 216 h 247"/>
                <a:gd name="T88" fmla="*/ 141 w 195"/>
                <a:gd name="T89" fmla="*/ 199 h 247"/>
                <a:gd name="T90" fmla="*/ 147 w 195"/>
                <a:gd name="T91" fmla="*/ 191 h 247"/>
                <a:gd name="T92" fmla="*/ 176 w 195"/>
                <a:gd name="T93" fmla="*/ 182 h 247"/>
                <a:gd name="T94" fmla="*/ 182 w 195"/>
                <a:gd name="T95" fmla="*/ 168 h 247"/>
                <a:gd name="T96" fmla="*/ 189 w 195"/>
                <a:gd name="T97" fmla="*/ 157 h 247"/>
                <a:gd name="T98" fmla="*/ 191 w 195"/>
                <a:gd name="T99" fmla="*/ 148 h 247"/>
                <a:gd name="T100" fmla="*/ 194 w 195"/>
                <a:gd name="T101" fmla="*/ 13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5" h="247">
                  <a:moveTo>
                    <a:pt x="194" y="138"/>
                  </a:moveTo>
                  <a:cubicBezTo>
                    <a:pt x="191" y="138"/>
                    <a:pt x="186" y="140"/>
                    <a:pt x="184" y="136"/>
                  </a:cubicBezTo>
                  <a:cubicBezTo>
                    <a:pt x="182" y="131"/>
                    <a:pt x="178" y="130"/>
                    <a:pt x="173" y="129"/>
                  </a:cubicBezTo>
                  <a:cubicBezTo>
                    <a:pt x="169" y="128"/>
                    <a:pt x="165" y="125"/>
                    <a:pt x="162" y="121"/>
                  </a:cubicBezTo>
                  <a:cubicBezTo>
                    <a:pt x="159" y="118"/>
                    <a:pt x="155" y="115"/>
                    <a:pt x="151" y="113"/>
                  </a:cubicBezTo>
                  <a:cubicBezTo>
                    <a:pt x="144" y="108"/>
                    <a:pt x="135" y="106"/>
                    <a:pt x="133" y="96"/>
                  </a:cubicBezTo>
                  <a:cubicBezTo>
                    <a:pt x="133" y="94"/>
                    <a:pt x="131" y="93"/>
                    <a:pt x="128" y="93"/>
                  </a:cubicBezTo>
                  <a:cubicBezTo>
                    <a:pt x="124" y="94"/>
                    <a:pt x="120" y="93"/>
                    <a:pt x="118" y="88"/>
                  </a:cubicBezTo>
                  <a:cubicBezTo>
                    <a:pt x="117" y="84"/>
                    <a:pt x="113" y="82"/>
                    <a:pt x="113" y="77"/>
                  </a:cubicBezTo>
                  <a:cubicBezTo>
                    <a:pt x="113" y="73"/>
                    <a:pt x="114" y="70"/>
                    <a:pt x="118" y="69"/>
                  </a:cubicBezTo>
                  <a:cubicBezTo>
                    <a:pt x="119" y="68"/>
                    <a:pt x="122" y="67"/>
                    <a:pt x="119" y="65"/>
                  </a:cubicBezTo>
                  <a:cubicBezTo>
                    <a:pt x="114" y="62"/>
                    <a:pt x="117" y="60"/>
                    <a:pt x="119" y="57"/>
                  </a:cubicBezTo>
                  <a:cubicBezTo>
                    <a:pt x="121" y="54"/>
                    <a:pt x="120" y="51"/>
                    <a:pt x="116" y="52"/>
                  </a:cubicBezTo>
                  <a:cubicBezTo>
                    <a:pt x="106" y="55"/>
                    <a:pt x="101" y="49"/>
                    <a:pt x="96" y="43"/>
                  </a:cubicBezTo>
                  <a:cubicBezTo>
                    <a:pt x="94" y="41"/>
                    <a:pt x="92" y="39"/>
                    <a:pt x="89" y="40"/>
                  </a:cubicBezTo>
                  <a:cubicBezTo>
                    <a:pt x="83" y="43"/>
                    <a:pt x="79" y="40"/>
                    <a:pt x="77" y="35"/>
                  </a:cubicBezTo>
                  <a:cubicBezTo>
                    <a:pt x="75" y="30"/>
                    <a:pt x="70" y="26"/>
                    <a:pt x="76" y="21"/>
                  </a:cubicBezTo>
                  <a:cubicBezTo>
                    <a:pt x="77" y="19"/>
                    <a:pt x="76" y="17"/>
                    <a:pt x="75" y="16"/>
                  </a:cubicBezTo>
                  <a:cubicBezTo>
                    <a:pt x="73" y="13"/>
                    <a:pt x="71" y="11"/>
                    <a:pt x="69" y="9"/>
                  </a:cubicBezTo>
                  <a:cubicBezTo>
                    <a:pt x="65" y="10"/>
                    <a:pt x="63" y="7"/>
                    <a:pt x="60" y="6"/>
                  </a:cubicBezTo>
                  <a:cubicBezTo>
                    <a:pt x="56" y="4"/>
                    <a:pt x="53" y="0"/>
                    <a:pt x="50" y="3"/>
                  </a:cubicBezTo>
                  <a:cubicBezTo>
                    <a:pt x="46" y="6"/>
                    <a:pt x="48" y="11"/>
                    <a:pt x="48" y="14"/>
                  </a:cubicBezTo>
                  <a:cubicBezTo>
                    <a:pt x="47" y="18"/>
                    <a:pt x="50" y="19"/>
                    <a:pt x="51" y="21"/>
                  </a:cubicBezTo>
                  <a:cubicBezTo>
                    <a:pt x="54" y="23"/>
                    <a:pt x="56" y="26"/>
                    <a:pt x="55" y="30"/>
                  </a:cubicBezTo>
                  <a:cubicBezTo>
                    <a:pt x="53" y="34"/>
                    <a:pt x="49" y="33"/>
                    <a:pt x="46" y="33"/>
                  </a:cubicBezTo>
                  <a:cubicBezTo>
                    <a:pt x="42" y="33"/>
                    <a:pt x="39" y="33"/>
                    <a:pt x="36" y="30"/>
                  </a:cubicBezTo>
                  <a:cubicBezTo>
                    <a:pt x="32" y="27"/>
                    <a:pt x="25" y="27"/>
                    <a:pt x="21" y="30"/>
                  </a:cubicBezTo>
                  <a:cubicBezTo>
                    <a:pt x="14" y="36"/>
                    <a:pt x="6" y="42"/>
                    <a:pt x="1" y="50"/>
                  </a:cubicBezTo>
                  <a:cubicBezTo>
                    <a:pt x="0" y="50"/>
                    <a:pt x="1" y="51"/>
                    <a:pt x="1" y="51"/>
                  </a:cubicBezTo>
                  <a:cubicBezTo>
                    <a:pt x="2" y="52"/>
                    <a:pt x="3" y="53"/>
                    <a:pt x="5" y="53"/>
                  </a:cubicBezTo>
                  <a:cubicBezTo>
                    <a:pt x="14" y="53"/>
                    <a:pt x="21" y="59"/>
                    <a:pt x="29" y="62"/>
                  </a:cubicBezTo>
                  <a:cubicBezTo>
                    <a:pt x="35" y="65"/>
                    <a:pt x="41" y="70"/>
                    <a:pt x="42" y="79"/>
                  </a:cubicBezTo>
                  <a:cubicBezTo>
                    <a:pt x="42" y="83"/>
                    <a:pt x="45" y="89"/>
                    <a:pt x="48" y="92"/>
                  </a:cubicBezTo>
                  <a:cubicBezTo>
                    <a:pt x="59" y="101"/>
                    <a:pt x="67" y="113"/>
                    <a:pt x="77" y="123"/>
                  </a:cubicBezTo>
                  <a:cubicBezTo>
                    <a:pt x="83" y="130"/>
                    <a:pt x="87" y="138"/>
                    <a:pt x="86" y="147"/>
                  </a:cubicBezTo>
                  <a:cubicBezTo>
                    <a:pt x="85" y="155"/>
                    <a:pt x="88" y="159"/>
                    <a:pt x="94" y="162"/>
                  </a:cubicBezTo>
                  <a:cubicBezTo>
                    <a:pt x="97" y="164"/>
                    <a:pt x="100" y="165"/>
                    <a:pt x="100" y="168"/>
                  </a:cubicBezTo>
                  <a:cubicBezTo>
                    <a:pt x="102" y="181"/>
                    <a:pt x="110" y="192"/>
                    <a:pt x="117" y="202"/>
                  </a:cubicBezTo>
                  <a:cubicBezTo>
                    <a:pt x="122" y="208"/>
                    <a:pt x="126" y="214"/>
                    <a:pt x="120" y="222"/>
                  </a:cubicBezTo>
                  <a:cubicBezTo>
                    <a:pt x="119" y="223"/>
                    <a:pt x="119" y="224"/>
                    <a:pt x="119" y="225"/>
                  </a:cubicBezTo>
                  <a:cubicBezTo>
                    <a:pt x="123" y="234"/>
                    <a:pt x="125" y="244"/>
                    <a:pt x="136" y="247"/>
                  </a:cubicBezTo>
                  <a:cubicBezTo>
                    <a:pt x="144" y="245"/>
                    <a:pt x="148" y="237"/>
                    <a:pt x="155" y="234"/>
                  </a:cubicBezTo>
                  <a:cubicBezTo>
                    <a:pt x="154" y="233"/>
                    <a:pt x="151" y="232"/>
                    <a:pt x="151" y="229"/>
                  </a:cubicBezTo>
                  <a:cubicBezTo>
                    <a:pt x="152" y="224"/>
                    <a:pt x="149" y="220"/>
                    <a:pt x="147" y="216"/>
                  </a:cubicBezTo>
                  <a:cubicBezTo>
                    <a:pt x="144" y="211"/>
                    <a:pt x="142" y="205"/>
                    <a:pt x="141" y="199"/>
                  </a:cubicBezTo>
                  <a:cubicBezTo>
                    <a:pt x="140" y="192"/>
                    <a:pt x="140" y="192"/>
                    <a:pt x="147" y="191"/>
                  </a:cubicBezTo>
                  <a:cubicBezTo>
                    <a:pt x="158" y="191"/>
                    <a:pt x="168" y="190"/>
                    <a:pt x="176" y="182"/>
                  </a:cubicBezTo>
                  <a:cubicBezTo>
                    <a:pt x="180" y="178"/>
                    <a:pt x="184" y="174"/>
                    <a:pt x="182" y="168"/>
                  </a:cubicBezTo>
                  <a:cubicBezTo>
                    <a:pt x="181" y="162"/>
                    <a:pt x="183" y="160"/>
                    <a:pt x="189" y="157"/>
                  </a:cubicBezTo>
                  <a:cubicBezTo>
                    <a:pt x="193" y="156"/>
                    <a:pt x="195" y="152"/>
                    <a:pt x="191" y="148"/>
                  </a:cubicBezTo>
                  <a:cubicBezTo>
                    <a:pt x="188" y="143"/>
                    <a:pt x="192" y="141"/>
                    <a:pt x="194" y="138"/>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41" name="Freeform 31">
              <a:extLst>
                <a:ext uri="{FF2B5EF4-FFF2-40B4-BE49-F238E27FC236}">
                  <a16:creationId xmlns:a16="http://schemas.microsoft.com/office/drawing/2014/main" id="{A7BB14EB-3EE6-40BB-9D04-C2FBFB970532}"/>
                </a:ext>
              </a:extLst>
            </p:cNvPr>
            <p:cNvSpPr>
              <a:spLocks/>
            </p:cNvSpPr>
            <p:nvPr/>
          </p:nvSpPr>
          <p:spPr bwMode="auto">
            <a:xfrm>
              <a:off x="886" y="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42" name="Freeform 32">
              <a:extLst>
                <a:ext uri="{FF2B5EF4-FFF2-40B4-BE49-F238E27FC236}">
                  <a16:creationId xmlns:a16="http://schemas.microsoft.com/office/drawing/2014/main" id="{3ABADEF1-FA1A-4FA3-A8C9-9E153B72357C}"/>
                </a:ext>
              </a:extLst>
            </p:cNvPr>
            <p:cNvSpPr>
              <a:spLocks/>
            </p:cNvSpPr>
            <p:nvPr/>
          </p:nvSpPr>
          <p:spPr bwMode="auto">
            <a:xfrm>
              <a:off x="460" y="1005"/>
              <a:ext cx="440" cy="684"/>
            </a:xfrm>
            <a:custGeom>
              <a:avLst/>
              <a:gdLst>
                <a:gd name="T0" fmla="*/ 188 w 190"/>
                <a:gd name="T1" fmla="*/ 192 h 295"/>
                <a:gd name="T2" fmla="*/ 184 w 190"/>
                <a:gd name="T3" fmla="*/ 185 h 295"/>
                <a:gd name="T4" fmla="*/ 180 w 190"/>
                <a:gd name="T5" fmla="*/ 180 h 295"/>
                <a:gd name="T6" fmla="*/ 182 w 190"/>
                <a:gd name="T7" fmla="*/ 167 h 295"/>
                <a:gd name="T8" fmla="*/ 181 w 190"/>
                <a:gd name="T9" fmla="*/ 143 h 295"/>
                <a:gd name="T10" fmla="*/ 184 w 190"/>
                <a:gd name="T11" fmla="*/ 129 h 295"/>
                <a:gd name="T12" fmla="*/ 179 w 190"/>
                <a:gd name="T13" fmla="*/ 122 h 295"/>
                <a:gd name="T14" fmla="*/ 171 w 190"/>
                <a:gd name="T15" fmla="*/ 117 h 295"/>
                <a:gd name="T16" fmla="*/ 160 w 190"/>
                <a:gd name="T17" fmla="*/ 105 h 295"/>
                <a:gd name="T18" fmla="*/ 156 w 190"/>
                <a:gd name="T19" fmla="*/ 97 h 295"/>
                <a:gd name="T20" fmla="*/ 128 w 190"/>
                <a:gd name="T21" fmla="*/ 78 h 295"/>
                <a:gd name="T22" fmla="*/ 127 w 190"/>
                <a:gd name="T23" fmla="*/ 76 h 295"/>
                <a:gd name="T24" fmla="*/ 109 w 190"/>
                <a:gd name="T25" fmla="*/ 63 h 295"/>
                <a:gd name="T26" fmla="*/ 77 w 190"/>
                <a:gd name="T27" fmla="*/ 45 h 295"/>
                <a:gd name="T28" fmla="*/ 69 w 190"/>
                <a:gd name="T29" fmla="*/ 39 h 295"/>
                <a:gd name="T30" fmla="*/ 41 w 190"/>
                <a:gd name="T31" fmla="*/ 18 h 295"/>
                <a:gd name="T32" fmla="*/ 35 w 190"/>
                <a:gd name="T33" fmla="*/ 10 h 295"/>
                <a:gd name="T34" fmla="*/ 35 w 190"/>
                <a:gd name="T35" fmla="*/ 2 h 295"/>
                <a:gd name="T36" fmla="*/ 19 w 190"/>
                <a:gd name="T37" fmla="*/ 10 h 295"/>
                <a:gd name="T38" fmla="*/ 4 w 190"/>
                <a:gd name="T39" fmla="*/ 38 h 295"/>
                <a:gd name="T40" fmla="*/ 3 w 190"/>
                <a:gd name="T41" fmla="*/ 50 h 295"/>
                <a:gd name="T42" fmla="*/ 8 w 190"/>
                <a:gd name="T43" fmla="*/ 66 h 295"/>
                <a:gd name="T44" fmla="*/ 14 w 190"/>
                <a:gd name="T45" fmla="*/ 72 h 295"/>
                <a:gd name="T46" fmla="*/ 10 w 190"/>
                <a:gd name="T47" fmla="*/ 75 h 295"/>
                <a:gd name="T48" fmla="*/ 8 w 190"/>
                <a:gd name="T49" fmla="*/ 81 h 295"/>
                <a:gd name="T50" fmla="*/ 9 w 190"/>
                <a:gd name="T51" fmla="*/ 92 h 295"/>
                <a:gd name="T52" fmla="*/ 14 w 190"/>
                <a:gd name="T53" fmla="*/ 105 h 295"/>
                <a:gd name="T54" fmla="*/ 21 w 190"/>
                <a:gd name="T55" fmla="*/ 122 h 295"/>
                <a:gd name="T56" fmla="*/ 25 w 190"/>
                <a:gd name="T57" fmla="*/ 139 h 295"/>
                <a:gd name="T58" fmla="*/ 23 w 190"/>
                <a:gd name="T59" fmla="*/ 154 h 295"/>
                <a:gd name="T60" fmla="*/ 39 w 190"/>
                <a:gd name="T61" fmla="*/ 167 h 295"/>
                <a:gd name="T62" fmla="*/ 56 w 190"/>
                <a:gd name="T63" fmla="*/ 178 h 295"/>
                <a:gd name="T64" fmla="*/ 70 w 190"/>
                <a:gd name="T65" fmla="*/ 189 h 295"/>
                <a:gd name="T66" fmla="*/ 71 w 190"/>
                <a:gd name="T67" fmla="*/ 197 h 295"/>
                <a:gd name="T68" fmla="*/ 69 w 190"/>
                <a:gd name="T69" fmla="*/ 206 h 295"/>
                <a:gd name="T70" fmla="*/ 76 w 190"/>
                <a:gd name="T71" fmla="*/ 222 h 295"/>
                <a:gd name="T72" fmla="*/ 86 w 190"/>
                <a:gd name="T73" fmla="*/ 252 h 295"/>
                <a:gd name="T74" fmla="*/ 96 w 190"/>
                <a:gd name="T75" fmla="*/ 289 h 295"/>
                <a:gd name="T76" fmla="*/ 101 w 190"/>
                <a:gd name="T77" fmla="*/ 295 h 295"/>
                <a:gd name="T78" fmla="*/ 101 w 190"/>
                <a:gd name="T79" fmla="*/ 294 h 295"/>
                <a:gd name="T80" fmla="*/ 121 w 190"/>
                <a:gd name="T81" fmla="*/ 274 h 295"/>
                <a:gd name="T82" fmla="*/ 136 w 190"/>
                <a:gd name="T83" fmla="*/ 274 h 295"/>
                <a:gd name="T84" fmla="*/ 146 w 190"/>
                <a:gd name="T85" fmla="*/ 277 h 295"/>
                <a:gd name="T86" fmla="*/ 155 w 190"/>
                <a:gd name="T87" fmla="*/ 274 h 295"/>
                <a:gd name="T88" fmla="*/ 151 w 190"/>
                <a:gd name="T89" fmla="*/ 265 h 295"/>
                <a:gd name="T90" fmla="*/ 148 w 190"/>
                <a:gd name="T91" fmla="*/ 258 h 295"/>
                <a:gd name="T92" fmla="*/ 150 w 190"/>
                <a:gd name="T93" fmla="*/ 247 h 295"/>
                <a:gd name="T94" fmla="*/ 160 w 190"/>
                <a:gd name="T95" fmla="*/ 250 h 295"/>
                <a:gd name="T96" fmla="*/ 169 w 190"/>
                <a:gd name="T97" fmla="*/ 253 h 295"/>
                <a:gd name="T98" fmla="*/ 170 w 190"/>
                <a:gd name="T99" fmla="*/ 244 h 295"/>
                <a:gd name="T100" fmla="*/ 166 w 190"/>
                <a:gd name="T101" fmla="*/ 222 h 295"/>
                <a:gd name="T102" fmla="*/ 171 w 190"/>
                <a:gd name="T103" fmla="*/ 211 h 295"/>
                <a:gd name="T104" fmla="*/ 174 w 190"/>
                <a:gd name="T105" fmla="*/ 211 h 295"/>
                <a:gd name="T106" fmla="*/ 188 w 190"/>
                <a:gd name="T107" fmla="*/ 19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 h="295">
                  <a:moveTo>
                    <a:pt x="188" y="192"/>
                  </a:moveTo>
                  <a:cubicBezTo>
                    <a:pt x="182" y="192"/>
                    <a:pt x="184" y="187"/>
                    <a:pt x="184" y="185"/>
                  </a:cubicBezTo>
                  <a:cubicBezTo>
                    <a:pt x="181" y="184"/>
                    <a:pt x="179" y="183"/>
                    <a:pt x="180" y="180"/>
                  </a:cubicBezTo>
                  <a:cubicBezTo>
                    <a:pt x="181" y="176"/>
                    <a:pt x="181" y="171"/>
                    <a:pt x="182" y="167"/>
                  </a:cubicBezTo>
                  <a:cubicBezTo>
                    <a:pt x="185" y="159"/>
                    <a:pt x="185" y="151"/>
                    <a:pt x="181" y="143"/>
                  </a:cubicBezTo>
                  <a:cubicBezTo>
                    <a:pt x="178" y="138"/>
                    <a:pt x="182" y="134"/>
                    <a:pt x="184" y="129"/>
                  </a:cubicBezTo>
                  <a:cubicBezTo>
                    <a:pt x="182" y="127"/>
                    <a:pt x="180" y="125"/>
                    <a:pt x="179" y="122"/>
                  </a:cubicBezTo>
                  <a:cubicBezTo>
                    <a:pt x="177" y="119"/>
                    <a:pt x="175" y="117"/>
                    <a:pt x="171" y="117"/>
                  </a:cubicBezTo>
                  <a:cubicBezTo>
                    <a:pt x="161" y="116"/>
                    <a:pt x="161" y="115"/>
                    <a:pt x="160" y="105"/>
                  </a:cubicBezTo>
                  <a:cubicBezTo>
                    <a:pt x="160" y="102"/>
                    <a:pt x="160" y="99"/>
                    <a:pt x="156" y="97"/>
                  </a:cubicBezTo>
                  <a:cubicBezTo>
                    <a:pt x="146" y="91"/>
                    <a:pt x="141" y="79"/>
                    <a:pt x="128" y="78"/>
                  </a:cubicBezTo>
                  <a:cubicBezTo>
                    <a:pt x="128" y="78"/>
                    <a:pt x="127" y="77"/>
                    <a:pt x="127" y="76"/>
                  </a:cubicBezTo>
                  <a:cubicBezTo>
                    <a:pt x="123" y="69"/>
                    <a:pt x="115" y="67"/>
                    <a:pt x="109" y="63"/>
                  </a:cubicBezTo>
                  <a:cubicBezTo>
                    <a:pt x="100" y="55"/>
                    <a:pt x="89" y="48"/>
                    <a:pt x="77" y="45"/>
                  </a:cubicBezTo>
                  <a:cubicBezTo>
                    <a:pt x="73" y="44"/>
                    <a:pt x="71" y="42"/>
                    <a:pt x="69" y="39"/>
                  </a:cubicBezTo>
                  <a:cubicBezTo>
                    <a:pt x="62" y="28"/>
                    <a:pt x="53" y="21"/>
                    <a:pt x="41" y="18"/>
                  </a:cubicBezTo>
                  <a:cubicBezTo>
                    <a:pt x="37" y="17"/>
                    <a:pt x="35" y="14"/>
                    <a:pt x="35" y="10"/>
                  </a:cubicBezTo>
                  <a:cubicBezTo>
                    <a:pt x="35" y="8"/>
                    <a:pt x="34" y="5"/>
                    <a:pt x="35" y="2"/>
                  </a:cubicBezTo>
                  <a:cubicBezTo>
                    <a:pt x="26" y="0"/>
                    <a:pt x="19" y="3"/>
                    <a:pt x="19" y="10"/>
                  </a:cubicBezTo>
                  <a:cubicBezTo>
                    <a:pt x="19" y="22"/>
                    <a:pt x="11" y="30"/>
                    <a:pt x="4" y="38"/>
                  </a:cubicBezTo>
                  <a:cubicBezTo>
                    <a:pt x="0" y="43"/>
                    <a:pt x="1" y="45"/>
                    <a:pt x="3" y="50"/>
                  </a:cubicBezTo>
                  <a:cubicBezTo>
                    <a:pt x="5" y="55"/>
                    <a:pt x="11" y="59"/>
                    <a:pt x="8" y="66"/>
                  </a:cubicBezTo>
                  <a:cubicBezTo>
                    <a:pt x="6" y="69"/>
                    <a:pt x="13" y="68"/>
                    <a:pt x="14" y="72"/>
                  </a:cubicBezTo>
                  <a:cubicBezTo>
                    <a:pt x="14" y="74"/>
                    <a:pt x="11" y="74"/>
                    <a:pt x="10" y="75"/>
                  </a:cubicBezTo>
                  <a:cubicBezTo>
                    <a:pt x="6" y="76"/>
                    <a:pt x="5" y="78"/>
                    <a:pt x="8" y="81"/>
                  </a:cubicBezTo>
                  <a:cubicBezTo>
                    <a:pt x="10" y="85"/>
                    <a:pt x="12" y="87"/>
                    <a:pt x="9" y="92"/>
                  </a:cubicBezTo>
                  <a:cubicBezTo>
                    <a:pt x="8" y="96"/>
                    <a:pt x="9" y="102"/>
                    <a:pt x="14" y="105"/>
                  </a:cubicBezTo>
                  <a:cubicBezTo>
                    <a:pt x="21" y="109"/>
                    <a:pt x="21" y="117"/>
                    <a:pt x="21" y="122"/>
                  </a:cubicBezTo>
                  <a:cubicBezTo>
                    <a:pt x="20" y="129"/>
                    <a:pt x="21" y="134"/>
                    <a:pt x="25" y="139"/>
                  </a:cubicBezTo>
                  <a:cubicBezTo>
                    <a:pt x="29" y="144"/>
                    <a:pt x="29" y="149"/>
                    <a:pt x="23" y="154"/>
                  </a:cubicBezTo>
                  <a:cubicBezTo>
                    <a:pt x="27" y="161"/>
                    <a:pt x="32" y="165"/>
                    <a:pt x="39" y="167"/>
                  </a:cubicBezTo>
                  <a:cubicBezTo>
                    <a:pt x="46" y="168"/>
                    <a:pt x="51" y="173"/>
                    <a:pt x="56" y="178"/>
                  </a:cubicBezTo>
                  <a:cubicBezTo>
                    <a:pt x="60" y="183"/>
                    <a:pt x="62" y="189"/>
                    <a:pt x="70" y="189"/>
                  </a:cubicBezTo>
                  <a:cubicBezTo>
                    <a:pt x="74" y="189"/>
                    <a:pt x="75" y="195"/>
                    <a:pt x="71" y="197"/>
                  </a:cubicBezTo>
                  <a:cubicBezTo>
                    <a:pt x="66" y="200"/>
                    <a:pt x="68" y="202"/>
                    <a:pt x="69" y="206"/>
                  </a:cubicBezTo>
                  <a:cubicBezTo>
                    <a:pt x="71" y="212"/>
                    <a:pt x="75" y="216"/>
                    <a:pt x="76" y="222"/>
                  </a:cubicBezTo>
                  <a:cubicBezTo>
                    <a:pt x="78" y="232"/>
                    <a:pt x="82" y="242"/>
                    <a:pt x="86" y="252"/>
                  </a:cubicBezTo>
                  <a:cubicBezTo>
                    <a:pt x="91" y="264"/>
                    <a:pt x="96" y="275"/>
                    <a:pt x="96" y="289"/>
                  </a:cubicBezTo>
                  <a:cubicBezTo>
                    <a:pt x="96" y="291"/>
                    <a:pt x="96" y="295"/>
                    <a:pt x="101" y="295"/>
                  </a:cubicBezTo>
                  <a:cubicBezTo>
                    <a:pt x="101" y="295"/>
                    <a:pt x="100" y="294"/>
                    <a:pt x="101" y="294"/>
                  </a:cubicBezTo>
                  <a:cubicBezTo>
                    <a:pt x="106" y="286"/>
                    <a:pt x="114" y="280"/>
                    <a:pt x="121" y="274"/>
                  </a:cubicBezTo>
                  <a:cubicBezTo>
                    <a:pt x="125" y="271"/>
                    <a:pt x="132" y="271"/>
                    <a:pt x="136" y="274"/>
                  </a:cubicBezTo>
                  <a:cubicBezTo>
                    <a:pt x="139" y="277"/>
                    <a:pt x="142" y="277"/>
                    <a:pt x="146" y="277"/>
                  </a:cubicBezTo>
                  <a:cubicBezTo>
                    <a:pt x="149" y="277"/>
                    <a:pt x="153" y="278"/>
                    <a:pt x="155" y="274"/>
                  </a:cubicBezTo>
                  <a:cubicBezTo>
                    <a:pt x="156" y="270"/>
                    <a:pt x="154" y="267"/>
                    <a:pt x="151" y="265"/>
                  </a:cubicBezTo>
                  <a:cubicBezTo>
                    <a:pt x="150" y="263"/>
                    <a:pt x="147" y="262"/>
                    <a:pt x="148" y="258"/>
                  </a:cubicBezTo>
                  <a:cubicBezTo>
                    <a:pt x="148" y="255"/>
                    <a:pt x="146" y="250"/>
                    <a:pt x="150" y="247"/>
                  </a:cubicBezTo>
                  <a:cubicBezTo>
                    <a:pt x="153" y="244"/>
                    <a:pt x="156" y="248"/>
                    <a:pt x="160" y="250"/>
                  </a:cubicBezTo>
                  <a:cubicBezTo>
                    <a:pt x="163" y="251"/>
                    <a:pt x="165" y="254"/>
                    <a:pt x="169" y="253"/>
                  </a:cubicBezTo>
                  <a:cubicBezTo>
                    <a:pt x="169" y="250"/>
                    <a:pt x="170" y="247"/>
                    <a:pt x="170" y="244"/>
                  </a:cubicBezTo>
                  <a:cubicBezTo>
                    <a:pt x="168" y="237"/>
                    <a:pt x="171" y="229"/>
                    <a:pt x="166" y="222"/>
                  </a:cubicBezTo>
                  <a:cubicBezTo>
                    <a:pt x="160" y="212"/>
                    <a:pt x="160" y="212"/>
                    <a:pt x="171" y="211"/>
                  </a:cubicBezTo>
                  <a:cubicBezTo>
                    <a:pt x="172" y="211"/>
                    <a:pt x="173" y="211"/>
                    <a:pt x="174" y="211"/>
                  </a:cubicBezTo>
                  <a:cubicBezTo>
                    <a:pt x="186" y="209"/>
                    <a:pt x="190" y="204"/>
                    <a:pt x="188" y="192"/>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43" name="Freeform 33">
              <a:extLst>
                <a:ext uri="{FF2B5EF4-FFF2-40B4-BE49-F238E27FC236}">
                  <a16:creationId xmlns:a16="http://schemas.microsoft.com/office/drawing/2014/main" id="{94F85C8A-7736-4998-837A-D7CDE17382DD}"/>
                </a:ext>
              </a:extLst>
            </p:cNvPr>
            <p:cNvSpPr>
              <a:spLocks/>
            </p:cNvSpPr>
            <p:nvPr/>
          </p:nvSpPr>
          <p:spPr bwMode="auto">
            <a:xfrm>
              <a:off x="338" y="1471"/>
              <a:ext cx="155" cy="170"/>
            </a:xfrm>
            <a:custGeom>
              <a:avLst/>
              <a:gdLst>
                <a:gd name="T0" fmla="*/ 53 w 67"/>
                <a:gd name="T1" fmla="*/ 28 h 73"/>
                <a:gd name="T2" fmla="*/ 41 w 67"/>
                <a:gd name="T3" fmla="*/ 17 h 73"/>
                <a:gd name="T4" fmla="*/ 25 w 67"/>
                <a:gd name="T5" fmla="*/ 2 h 73"/>
                <a:gd name="T6" fmla="*/ 20 w 67"/>
                <a:gd name="T7" fmla="*/ 2 h 73"/>
                <a:gd name="T8" fmla="*/ 0 w 67"/>
                <a:gd name="T9" fmla="*/ 10 h 73"/>
                <a:gd name="T10" fmla="*/ 15 w 67"/>
                <a:gd name="T11" fmla="*/ 26 h 73"/>
                <a:gd name="T12" fmla="*/ 32 w 67"/>
                <a:gd name="T13" fmla="*/ 47 h 73"/>
                <a:gd name="T14" fmla="*/ 44 w 67"/>
                <a:gd name="T15" fmla="*/ 64 h 73"/>
                <a:gd name="T16" fmla="*/ 53 w 67"/>
                <a:gd name="T17" fmla="*/ 73 h 73"/>
                <a:gd name="T18" fmla="*/ 61 w 67"/>
                <a:gd name="T19" fmla="*/ 63 h 73"/>
                <a:gd name="T20" fmla="*/ 63 w 67"/>
                <a:gd name="T21" fmla="*/ 49 h 73"/>
                <a:gd name="T22" fmla="*/ 63 w 67"/>
                <a:gd name="T23" fmla="*/ 37 h 73"/>
                <a:gd name="T24" fmla="*/ 53 w 67"/>
                <a:gd name="T25" fmla="*/ 2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73">
                  <a:moveTo>
                    <a:pt x="53" y="28"/>
                  </a:moveTo>
                  <a:cubicBezTo>
                    <a:pt x="46" y="26"/>
                    <a:pt x="44" y="22"/>
                    <a:pt x="41" y="17"/>
                  </a:cubicBezTo>
                  <a:cubicBezTo>
                    <a:pt x="37" y="11"/>
                    <a:pt x="33" y="4"/>
                    <a:pt x="25" y="2"/>
                  </a:cubicBezTo>
                  <a:cubicBezTo>
                    <a:pt x="24" y="1"/>
                    <a:pt x="21" y="0"/>
                    <a:pt x="20" y="2"/>
                  </a:cubicBezTo>
                  <a:cubicBezTo>
                    <a:pt x="16" y="9"/>
                    <a:pt x="8" y="7"/>
                    <a:pt x="0" y="10"/>
                  </a:cubicBezTo>
                  <a:cubicBezTo>
                    <a:pt x="8" y="13"/>
                    <a:pt x="10" y="21"/>
                    <a:pt x="15" y="26"/>
                  </a:cubicBezTo>
                  <a:cubicBezTo>
                    <a:pt x="22" y="32"/>
                    <a:pt x="24" y="42"/>
                    <a:pt x="32" y="47"/>
                  </a:cubicBezTo>
                  <a:cubicBezTo>
                    <a:pt x="39" y="51"/>
                    <a:pt x="42" y="57"/>
                    <a:pt x="44" y="64"/>
                  </a:cubicBezTo>
                  <a:cubicBezTo>
                    <a:pt x="45" y="71"/>
                    <a:pt x="47" y="73"/>
                    <a:pt x="53" y="73"/>
                  </a:cubicBezTo>
                  <a:cubicBezTo>
                    <a:pt x="58" y="72"/>
                    <a:pt x="60" y="69"/>
                    <a:pt x="61" y="63"/>
                  </a:cubicBezTo>
                  <a:cubicBezTo>
                    <a:pt x="62" y="58"/>
                    <a:pt x="62" y="54"/>
                    <a:pt x="63" y="49"/>
                  </a:cubicBezTo>
                  <a:cubicBezTo>
                    <a:pt x="64" y="45"/>
                    <a:pt x="67" y="41"/>
                    <a:pt x="63" y="37"/>
                  </a:cubicBezTo>
                  <a:cubicBezTo>
                    <a:pt x="59" y="34"/>
                    <a:pt x="57" y="29"/>
                    <a:pt x="53" y="28"/>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44" name="Freeform 34">
              <a:extLst>
                <a:ext uri="{FF2B5EF4-FFF2-40B4-BE49-F238E27FC236}">
                  <a16:creationId xmlns:a16="http://schemas.microsoft.com/office/drawing/2014/main" id="{5B3B1880-DC7D-4B17-A4A0-87D8FE6BA057}"/>
                </a:ext>
              </a:extLst>
            </p:cNvPr>
            <p:cNvSpPr>
              <a:spLocks/>
            </p:cNvSpPr>
            <p:nvPr/>
          </p:nvSpPr>
          <p:spPr bwMode="auto">
            <a:xfrm>
              <a:off x="113" y="1240"/>
              <a:ext cx="135" cy="102"/>
            </a:xfrm>
            <a:custGeom>
              <a:avLst/>
              <a:gdLst>
                <a:gd name="T0" fmla="*/ 54 w 58"/>
                <a:gd name="T1" fmla="*/ 33 h 44"/>
                <a:gd name="T2" fmla="*/ 40 w 58"/>
                <a:gd name="T3" fmla="*/ 24 h 44"/>
                <a:gd name="T4" fmla="*/ 29 w 58"/>
                <a:gd name="T5" fmla="*/ 14 h 44"/>
                <a:gd name="T6" fmla="*/ 14 w 58"/>
                <a:gd name="T7" fmla="*/ 4 h 44"/>
                <a:gd name="T8" fmla="*/ 4 w 58"/>
                <a:gd name="T9" fmla="*/ 5 h 44"/>
                <a:gd name="T10" fmla="*/ 5 w 58"/>
                <a:gd name="T11" fmla="*/ 17 h 44"/>
                <a:gd name="T12" fmla="*/ 16 w 58"/>
                <a:gd name="T13" fmla="*/ 24 h 44"/>
                <a:gd name="T14" fmla="*/ 38 w 58"/>
                <a:gd name="T15" fmla="*/ 34 h 44"/>
                <a:gd name="T16" fmla="*/ 47 w 58"/>
                <a:gd name="T17" fmla="*/ 41 h 44"/>
                <a:gd name="T18" fmla="*/ 54 w 58"/>
                <a:gd name="T19" fmla="*/ 43 h 44"/>
                <a:gd name="T20" fmla="*/ 57 w 58"/>
                <a:gd name="T21" fmla="*/ 38 h 44"/>
                <a:gd name="T22" fmla="*/ 54 w 58"/>
                <a:gd name="T23"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44">
                  <a:moveTo>
                    <a:pt x="54" y="33"/>
                  </a:moveTo>
                  <a:cubicBezTo>
                    <a:pt x="49" y="32"/>
                    <a:pt x="45" y="27"/>
                    <a:pt x="40" y="24"/>
                  </a:cubicBezTo>
                  <a:cubicBezTo>
                    <a:pt x="36" y="22"/>
                    <a:pt x="29" y="21"/>
                    <a:pt x="29" y="14"/>
                  </a:cubicBezTo>
                  <a:cubicBezTo>
                    <a:pt x="22" y="14"/>
                    <a:pt x="19" y="7"/>
                    <a:pt x="14" y="4"/>
                  </a:cubicBezTo>
                  <a:cubicBezTo>
                    <a:pt x="10" y="0"/>
                    <a:pt x="8" y="1"/>
                    <a:pt x="4" y="5"/>
                  </a:cubicBezTo>
                  <a:cubicBezTo>
                    <a:pt x="0" y="10"/>
                    <a:pt x="0" y="13"/>
                    <a:pt x="5" y="17"/>
                  </a:cubicBezTo>
                  <a:cubicBezTo>
                    <a:pt x="8" y="21"/>
                    <a:pt x="12" y="24"/>
                    <a:pt x="16" y="24"/>
                  </a:cubicBezTo>
                  <a:cubicBezTo>
                    <a:pt x="25" y="24"/>
                    <a:pt x="31" y="29"/>
                    <a:pt x="38" y="34"/>
                  </a:cubicBezTo>
                  <a:cubicBezTo>
                    <a:pt x="41" y="36"/>
                    <a:pt x="45" y="37"/>
                    <a:pt x="47" y="41"/>
                  </a:cubicBezTo>
                  <a:cubicBezTo>
                    <a:pt x="48" y="43"/>
                    <a:pt x="52" y="44"/>
                    <a:pt x="54" y="43"/>
                  </a:cubicBezTo>
                  <a:cubicBezTo>
                    <a:pt x="56" y="42"/>
                    <a:pt x="57" y="40"/>
                    <a:pt x="57" y="38"/>
                  </a:cubicBezTo>
                  <a:cubicBezTo>
                    <a:pt x="58" y="36"/>
                    <a:pt x="56" y="34"/>
                    <a:pt x="54" y="33"/>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45" name="Freeform 35">
              <a:extLst>
                <a:ext uri="{FF2B5EF4-FFF2-40B4-BE49-F238E27FC236}">
                  <a16:creationId xmlns:a16="http://schemas.microsoft.com/office/drawing/2014/main" id="{C41B3777-E3AB-43F6-A674-D0F99A72035B}"/>
                </a:ext>
              </a:extLst>
            </p:cNvPr>
            <p:cNvSpPr>
              <a:spLocks/>
            </p:cNvSpPr>
            <p:nvPr/>
          </p:nvSpPr>
          <p:spPr bwMode="auto">
            <a:xfrm>
              <a:off x="354" y="1355"/>
              <a:ext cx="37" cy="31"/>
            </a:xfrm>
            <a:custGeom>
              <a:avLst/>
              <a:gdLst>
                <a:gd name="T0" fmla="*/ 0 w 16"/>
                <a:gd name="T1" fmla="*/ 1 h 13"/>
                <a:gd name="T2" fmla="*/ 14 w 16"/>
                <a:gd name="T3" fmla="*/ 13 h 13"/>
                <a:gd name="T4" fmla="*/ 0 w 16"/>
                <a:gd name="T5" fmla="*/ 1 h 13"/>
              </a:gdLst>
              <a:ahLst/>
              <a:cxnLst>
                <a:cxn ang="0">
                  <a:pos x="T0" y="T1"/>
                </a:cxn>
                <a:cxn ang="0">
                  <a:pos x="T2" y="T3"/>
                </a:cxn>
                <a:cxn ang="0">
                  <a:pos x="T4" y="T5"/>
                </a:cxn>
              </a:cxnLst>
              <a:rect l="0" t="0" r="r" b="b"/>
              <a:pathLst>
                <a:path w="16" h="13">
                  <a:moveTo>
                    <a:pt x="0" y="1"/>
                  </a:moveTo>
                  <a:cubicBezTo>
                    <a:pt x="4" y="6"/>
                    <a:pt x="12" y="7"/>
                    <a:pt x="14" y="13"/>
                  </a:cubicBezTo>
                  <a:cubicBezTo>
                    <a:pt x="16" y="2"/>
                    <a:pt x="13" y="0"/>
                    <a:pt x="0" y="1"/>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46" name="Freeform 36">
              <a:extLst>
                <a:ext uri="{FF2B5EF4-FFF2-40B4-BE49-F238E27FC236}">
                  <a16:creationId xmlns:a16="http://schemas.microsoft.com/office/drawing/2014/main" id="{1D5F9A8C-AF47-4FF9-B04E-A1C40073D59A}"/>
                </a:ext>
              </a:extLst>
            </p:cNvPr>
            <p:cNvSpPr>
              <a:spLocks/>
            </p:cNvSpPr>
            <p:nvPr/>
          </p:nvSpPr>
          <p:spPr bwMode="auto">
            <a:xfrm>
              <a:off x="0" y="771"/>
              <a:ext cx="548" cy="591"/>
            </a:xfrm>
            <a:custGeom>
              <a:avLst/>
              <a:gdLst>
                <a:gd name="T0" fmla="*/ 234 w 237"/>
                <a:gd name="T1" fmla="*/ 96 h 255"/>
                <a:gd name="T2" fmla="*/ 215 w 237"/>
                <a:gd name="T3" fmla="*/ 87 h 255"/>
                <a:gd name="T4" fmla="*/ 207 w 237"/>
                <a:gd name="T5" fmla="*/ 61 h 255"/>
                <a:gd name="T6" fmla="*/ 183 w 237"/>
                <a:gd name="T7" fmla="*/ 38 h 255"/>
                <a:gd name="T8" fmla="*/ 175 w 237"/>
                <a:gd name="T9" fmla="*/ 36 h 255"/>
                <a:gd name="T10" fmla="*/ 161 w 237"/>
                <a:gd name="T11" fmla="*/ 42 h 255"/>
                <a:gd name="T12" fmla="*/ 155 w 237"/>
                <a:gd name="T13" fmla="*/ 41 h 255"/>
                <a:gd name="T14" fmla="*/ 123 w 237"/>
                <a:gd name="T15" fmla="*/ 36 h 255"/>
                <a:gd name="T16" fmla="*/ 99 w 237"/>
                <a:gd name="T17" fmla="*/ 38 h 255"/>
                <a:gd name="T18" fmla="*/ 86 w 237"/>
                <a:gd name="T19" fmla="*/ 33 h 255"/>
                <a:gd name="T20" fmla="*/ 64 w 237"/>
                <a:gd name="T21" fmla="*/ 20 h 255"/>
                <a:gd name="T22" fmla="*/ 42 w 237"/>
                <a:gd name="T23" fmla="*/ 9 h 255"/>
                <a:gd name="T24" fmla="*/ 17 w 237"/>
                <a:gd name="T25" fmla="*/ 13 h 255"/>
                <a:gd name="T26" fmla="*/ 0 w 237"/>
                <a:gd name="T27" fmla="*/ 0 h 255"/>
                <a:gd name="T28" fmla="*/ 14 w 237"/>
                <a:gd name="T29" fmla="*/ 15 h 255"/>
                <a:gd name="T30" fmla="*/ 17 w 237"/>
                <a:gd name="T31" fmla="*/ 24 h 255"/>
                <a:gd name="T32" fmla="*/ 19 w 237"/>
                <a:gd name="T33" fmla="*/ 39 h 255"/>
                <a:gd name="T34" fmla="*/ 27 w 237"/>
                <a:gd name="T35" fmla="*/ 56 h 255"/>
                <a:gd name="T36" fmla="*/ 41 w 237"/>
                <a:gd name="T37" fmla="*/ 79 h 255"/>
                <a:gd name="T38" fmla="*/ 64 w 237"/>
                <a:gd name="T39" fmla="*/ 101 h 255"/>
                <a:gd name="T40" fmla="*/ 76 w 237"/>
                <a:gd name="T41" fmla="*/ 112 h 255"/>
                <a:gd name="T42" fmla="*/ 97 w 237"/>
                <a:gd name="T43" fmla="*/ 134 h 255"/>
                <a:gd name="T44" fmla="*/ 119 w 237"/>
                <a:gd name="T45" fmla="*/ 144 h 255"/>
                <a:gd name="T46" fmla="*/ 134 w 237"/>
                <a:gd name="T47" fmla="*/ 149 h 255"/>
                <a:gd name="T48" fmla="*/ 154 w 237"/>
                <a:gd name="T49" fmla="*/ 175 h 255"/>
                <a:gd name="T50" fmla="*/ 157 w 237"/>
                <a:gd name="T51" fmla="*/ 179 h 255"/>
                <a:gd name="T52" fmla="*/ 165 w 237"/>
                <a:gd name="T53" fmla="*/ 189 h 255"/>
                <a:gd name="T54" fmla="*/ 178 w 237"/>
                <a:gd name="T55" fmla="*/ 203 h 255"/>
                <a:gd name="T56" fmla="*/ 191 w 237"/>
                <a:gd name="T57" fmla="*/ 222 h 255"/>
                <a:gd name="T58" fmla="*/ 191 w 237"/>
                <a:gd name="T59" fmla="*/ 231 h 255"/>
                <a:gd name="T60" fmla="*/ 198 w 237"/>
                <a:gd name="T61" fmla="*/ 249 h 255"/>
                <a:gd name="T62" fmla="*/ 209 w 237"/>
                <a:gd name="T63" fmla="*/ 250 h 255"/>
                <a:gd name="T64" fmla="*/ 222 w 237"/>
                <a:gd name="T65" fmla="*/ 255 h 255"/>
                <a:gd name="T66" fmla="*/ 224 w 237"/>
                <a:gd name="T67" fmla="*/ 240 h 255"/>
                <a:gd name="T68" fmla="*/ 220 w 237"/>
                <a:gd name="T69" fmla="*/ 223 h 255"/>
                <a:gd name="T70" fmla="*/ 213 w 237"/>
                <a:gd name="T71" fmla="*/ 206 h 255"/>
                <a:gd name="T72" fmla="*/ 208 w 237"/>
                <a:gd name="T73" fmla="*/ 193 h 255"/>
                <a:gd name="T74" fmla="*/ 207 w 237"/>
                <a:gd name="T75" fmla="*/ 182 h 255"/>
                <a:gd name="T76" fmla="*/ 209 w 237"/>
                <a:gd name="T77" fmla="*/ 176 h 255"/>
                <a:gd name="T78" fmla="*/ 213 w 237"/>
                <a:gd name="T79" fmla="*/ 173 h 255"/>
                <a:gd name="T80" fmla="*/ 207 w 237"/>
                <a:gd name="T81" fmla="*/ 167 h 255"/>
                <a:gd name="T82" fmla="*/ 202 w 237"/>
                <a:gd name="T83" fmla="*/ 151 h 255"/>
                <a:gd name="T84" fmla="*/ 203 w 237"/>
                <a:gd name="T85" fmla="*/ 139 h 255"/>
                <a:gd name="T86" fmla="*/ 218 w 237"/>
                <a:gd name="T87" fmla="*/ 111 h 255"/>
                <a:gd name="T88" fmla="*/ 234 w 237"/>
                <a:gd name="T89" fmla="*/ 103 h 255"/>
                <a:gd name="T90" fmla="*/ 234 w 237"/>
                <a:gd name="T91" fmla="*/ 9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7" h="255">
                  <a:moveTo>
                    <a:pt x="234" y="96"/>
                  </a:moveTo>
                  <a:cubicBezTo>
                    <a:pt x="228" y="91"/>
                    <a:pt x="223" y="86"/>
                    <a:pt x="215" y="87"/>
                  </a:cubicBezTo>
                  <a:cubicBezTo>
                    <a:pt x="214" y="78"/>
                    <a:pt x="214" y="67"/>
                    <a:pt x="207" y="61"/>
                  </a:cubicBezTo>
                  <a:cubicBezTo>
                    <a:pt x="198" y="55"/>
                    <a:pt x="191" y="47"/>
                    <a:pt x="183" y="38"/>
                  </a:cubicBezTo>
                  <a:cubicBezTo>
                    <a:pt x="181" y="35"/>
                    <a:pt x="179" y="35"/>
                    <a:pt x="175" y="36"/>
                  </a:cubicBezTo>
                  <a:cubicBezTo>
                    <a:pt x="171" y="38"/>
                    <a:pt x="166" y="40"/>
                    <a:pt x="161" y="42"/>
                  </a:cubicBezTo>
                  <a:cubicBezTo>
                    <a:pt x="159" y="42"/>
                    <a:pt x="156" y="43"/>
                    <a:pt x="155" y="41"/>
                  </a:cubicBezTo>
                  <a:cubicBezTo>
                    <a:pt x="146" y="31"/>
                    <a:pt x="134" y="32"/>
                    <a:pt x="123" y="36"/>
                  </a:cubicBezTo>
                  <a:cubicBezTo>
                    <a:pt x="115" y="38"/>
                    <a:pt x="107" y="38"/>
                    <a:pt x="99" y="38"/>
                  </a:cubicBezTo>
                  <a:cubicBezTo>
                    <a:pt x="94" y="37"/>
                    <a:pt x="91" y="33"/>
                    <a:pt x="86" y="33"/>
                  </a:cubicBezTo>
                  <a:cubicBezTo>
                    <a:pt x="76" y="34"/>
                    <a:pt x="69" y="27"/>
                    <a:pt x="64" y="20"/>
                  </a:cubicBezTo>
                  <a:cubicBezTo>
                    <a:pt x="58" y="12"/>
                    <a:pt x="50" y="10"/>
                    <a:pt x="42" y="9"/>
                  </a:cubicBezTo>
                  <a:cubicBezTo>
                    <a:pt x="34" y="7"/>
                    <a:pt x="25" y="5"/>
                    <a:pt x="17" y="13"/>
                  </a:cubicBezTo>
                  <a:cubicBezTo>
                    <a:pt x="10" y="11"/>
                    <a:pt x="10" y="1"/>
                    <a:pt x="0" y="0"/>
                  </a:cubicBezTo>
                  <a:cubicBezTo>
                    <a:pt x="3" y="7"/>
                    <a:pt x="9" y="11"/>
                    <a:pt x="14" y="15"/>
                  </a:cubicBezTo>
                  <a:cubicBezTo>
                    <a:pt x="16" y="18"/>
                    <a:pt x="18" y="21"/>
                    <a:pt x="17" y="24"/>
                  </a:cubicBezTo>
                  <a:cubicBezTo>
                    <a:pt x="15" y="30"/>
                    <a:pt x="16" y="34"/>
                    <a:pt x="19" y="39"/>
                  </a:cubicBezTo>
                  <a:cubicBezTo>
                    <a:pt x="23" y="44"/>
                    <a:pt x="26" y="50"/>
                    <a:pt x="27" y="56"/>
                  </a:cubicBezTo>
                  <a:cubicBezTo>
                    <a:pt x="28" y="66"/>
                    <a:pt x="35" y="72"/>
                    <a:pt x="41" y="79"/>
                  </a:cubicBezTo>
                  <a:cubicBezTo>
                    <a:pt x="48" y="87"/>
                    <a:pt x="57" y="93"/>
                    <a:pt x="64" y="101"/>
                  </a:cubicBezTo>
                  <a:cubicBezTo>
                    <a:pt x="67" y="105"/>
                    <a:pt x="71" y="110"/>
                    <a:pt x="76" y="112"/>
                  </a:cubicBezTo>
                  <a:cubicBezTo>
                    <a:pt x="85" y="117"/>
                    <a:pt x="92" y="124"/>
                    <a:pt x="97" y="134"/>
                  </a:cubicBezTo>
                  <a:cubicBezTo>
                    <a:pt x="102" y="141"/>
                    <a:pt x="108" y="147"/>
                    <a:pt x="119" y="144"/>
                  </a:cubicBezTo>
                  <a:cubicBezTo>
                    <a:pt x="124" y="143"/>
                    <a:pt x="130" y="144"/>
                    <a:pt x="134" y="149"/>
                  </a:cubicBezTo>
                  <a:cubicBezTo>
                    <a:pt x="140" y="158"/>
                    <a:pt x="149" y="165"/>
                    <a:pt x="154" y="175"/>
                  </a:cubicBezTo>
                  <a:cubicBezTo>
                    <a:pt x="155" y="177"/>
                    <a:pt x="156" y="179"/>
                    <a:pt x="157" y="179"/>
                  </a:cubicBezTo>
                  <a:cubicBezTo>
                    <a:pt x="162" y="181"/>
                    <a:pt x="163" y="185"/>
                    <a:pt x="165" y="189"/>
                  </a:cubicBezTo>
                  <a:cubicBezTo>
                    <a:pt x="167" y="196"/>
                    <a:pt x="171" y="201"/>
                    <a:pt x="178" y="203"/>
                  </a:cubicBezTo>
                  <a:cubicBezTo>
                    <a:pt x="188" y="205"/>
                    <a:pt x="191" y="213"/>
                    <a:pt x="191" y="222"/>
                  </a:cubicBezTo>
                  <a:cubicBezTo>
                    <a:pt x="191" y="225"/>
                    <a:pt x="191" y="228"/>
                    <a:pt x="191" y="231"/>
                  </a:cubicBezTo>
                  <a:cubicBezTo>
                    <a:pt x="189" y="239"/>
                    <a:pt x="196" y="243"/>
                    <a:pt x="198" y="249"/>
                  </a:cubicBezTo>
                  <a:cubicBezTo>
                    <a:pt x="200" y="253"/>
                    <a:pt x="205" y="250"/>
                    <a:pt x="209" y="250"/>
                  </a:cubicBezTo>
                  <a:cubicBezTo>
                    <a:pt x="213" y="252"/>
                    <a:pt x="218" y="252"/>
                    <a:pt x="222" y="255"/>
                  </a:cubicBezTo>
                  <a:cubicBezTo>
                    <a:pt x="228" y="250"/>
                    <a:pt x="228" y="245"/>
                    <a:pt x="224" y="240"/>
                  </a:cubicBezTo>
                  <a:cubicBezTo>
                    <a:pt x="220" y="235"/>
                    <a:pt x="219" y="230"/>
                    <a:pt x="220" y="223"/>
                  </a:cubicBezTo>
                  <a:cubicBezTo>
                    <a:pt x="220" y="218"/>
                    <a:pt x="220" y="210"/>
                    <a:pt x="213" y="206"/>
                  </a:cubicBezTo>
                  <a:cubicBezTo>
                    <a:pt x="208" y="203"/>
                    <a:pt x="207" y="197"/>
                    <a:pt x="208" y="193"/>
                  </a:cubicBezTo>
                  <a:cubicBezTo>
                    <a:pt x="211" y="188"/>
                    <a:pt x="209" y="186"/>
                    <a:pt x="207" y="182"/>
                  </a:cubicBezTo>
                  <a:cubicBezTo>
                    <a:pt x="204" y="179"/>
                    <a:pt x="205" y="177"/>
                    <a:pt x="209" y="176"/>
                  </a:cubicBezTo>
                  <a:cubicBezTo>
                    <a:pt x="210" y="175"/>
                    <a:pt x="213" y="175"/>
                    <a:pt x="213" y="173"/>
                  </a:cubicBezTo>
                  <a:cubicBezTo>
                    <a:pt x="212" y="169"/>
                    <a:pt x="205" y="170"/>
                    <a:pt x="207" y="167"/>
                  </a:cubicBezTo>
                  <a:cubicBezTo>
                    <a:pt x="210" y="160"/>
                    <a:pt x="204" y="156"/>
                    <a:pt x="202" y="151"/>
                  </a:cubicBezTo>
                  <a:cubicBezTo>
                    <a:pt x="200" y="146"/>
                    <a:pt x="199" y="144"/>
                    <a:pt x="203" y="139"/>
                  </a:cubicBezTo>
                  <a:cubicBezTo>
                    <a:pt x="210" y="131"/>
                    <a:pt x="218" y="123"/>
                    <a:pt x="218" y="111"/>
                  </a:cubicBezTo>
                  <a:cubicBezTo>
                    <a:pt x="218" y="104"/>
                    <a:pt x="225" y="101"/>
                    <a:pt x="234" y="103"/>
                  </a:cubicBezTo>
                  <a:cubicBezTo>
                    <a:pt x="236" y="100"/>
                    <a:pt x="237" y="99"/>
                    <a:pt x="234" y="96"/>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47" name="Freeform 37">
              <a:extLst>
                <a:ext uri="{FF2B5EF4-FFF2-40B4-BE49-F238E27FC236}">
                  <a16:creationId xmlns:a16="http://schemas.microsoft.com/office/drawing/2014/main" id="{19DBFE93-E504-4A63-A75F-839304B1AB0E}"/>
                </a:ext>
              </a:extLst>
            </p:cNvPr>
            <p:cNvSpPr>
              <a:spLocks/>
            </p:cNvSpPr>
            <p:nvPr/>
          </p:nvSpPr>
          <p:spPr bwMode="auto">
            <a:xfrm>
              <a:off x="39" y="746"/>
              <a:ext cx="19" cy="16"/>
            </a:xfrm>
            <a:custGeom>
              <a:avLst/>
              <a:gdLst>
                <a:gd name="T0" fmla="*/ 7 w 8"/>
                <a:gd name="T1" fmla="*/ 5 h 7"/>
                <a:gd name="T2" fmla="*/ 7 w 8"/>
                <a:gd name="T3" fmla="*/ 2 h 7"/>
                <a:gd name="T4" fmla="*/ 3 w 8"/>
                <a:gd name="T5" fmla="*/ 2 h 7"/>
                <a:gd name="T6" fmla="*/ 0 w 8"/>
                <a:gd name="T7" fmla="*/ 3 h 7"/>
                <a:gd name="T8" fmla="*/ 1 w 8"/>
                <a:gd name="T9" fmla="*/ 5 h 7"/>
                <a:gd name="T10" fmla="*/ 7 w 8"/>
                <a:gd name="T11" fmla="*/ 5 h 7"/>
              </a:gdLst>
              <a:ahLst/>
              <a:cxnLst>
                <a:cxn ang="0">
                  <a:pos x="T0" y="T1"/>
                </a:cxn>
                <a:cxn ang="0">
                  <a:pos x="T2" y="T3"/>
                </a:cxn>
                <a:cxn ang="0">
                  <a:pos x="T4" y="T5"/>
                </a:cxn>
                <a:cxn ang="0">
                  <a:pos x="T6" y="T7"/>
                </a:cxn>
                <a:cxn ang="0">
                  <a:pos x="T8" y="T9"/>
                </a:cxn>
                <a:cxn ang="0">
                  <a:pos x="T10" y="T11"/>
                </a:cxn>
              </a:cxnLst>
              <a:rect l="0" t="0" r="r" b="b"/>
              <a:pathLst>
                <a:path w="8" h="7">
                  <a:moveTo>
                    <a:pt x="7" y="5"/>
                  </a:moveTo>
                  <a:cubicBezTo>
                    <a:pt x="7" y="4"/>
                    <a:pt x="8" y="3"/>
                    <a:pt x="7" y="2"/>
                  </a:cubicBezTo>
                  <a:cubicBezTo>
                    <a:pt x="6" y="0"/>
                    <a:pt x="5" y="1"/>
                    <a:pt x="3" y="2"/>
                  </a:cubicBezTo>
                  <a:cubicBezTo>
                    <a:pt x="2" y="2"/>
                    <a:pt x="1" y="3"/>
                    <a:pt x="0" y="3"/>
                  </a:cubicBezTo>
                  <a:cubicBezTo>
                    <a:pt x="1" y="3"/>
                    <a:pt x="1" y="4"/>
                    <a:pt x="1" y="5"/>
                  </a:cubicBezTo>
                  <a:cubicBezTo>
                    <a:pt x="3" y="7"/>
                    <a:pt x="5" y="7"/>
                    <a:pt x="7" y="5"/>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48" name="Freeform 38">
              <a:extLst>
                <a:ext uri="{FF2B5EF4-FFF2-40B4-BE49-F238E27FC236}">
                  <a16:creationId xmlns:a16="http://schemas.microsoft.com/office/drawing/2014/main" id="{B121A5C0-2609-45CE-88BC-56EED6248730}"/>
                </a:ext>
              </a:extLst>
            </p:cNvPr>
            <p:cNvSpPr>
              <a:spLocks/>
            </p:cNvSpPr>
            <p:nvPr/>
          </p:nvSpPr>
          <p:spPr bwMode="auto">
            <a:xfrm>
              <a:off x="37" y="748"/>
              <a:ext cx="2" cy="5"/>
            </a:xfrm>
            <a:custGeom>
              <a:avLst/>
              <a:gdLst>
                <a:gd name="T0" fmla="*/ 0 w 1"/>
                <a:gd name="T1" fmla="*/ 1 h 2"/>
                <a:gd name="T2" fmla="*/ 1 w 1"/>
                <a:gd name="T3" fmla="*/ 2 h 2"/>
                <a:gd name="T4" fmla="*/ 0 w 1"/>
                <a:gd name="T5" fmla="*/ 1 h 2"/>
                <a:gd name="T6" fmla="*/ 0 w 1"/>
                <a:gd name="T7" fmla="*/ 0 h 2"/>
                <a:gd name="T8" fmla="*/ 0 w 1"/>
                <a:gd name="T9" fmla="*/ 1 h 2"/>
                <a:gd name="T10" fmla="*/ 0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0" y="1"/>
                  </a:moveTo>
                  <a:cubicBezTo>
                    <a:pt x="1" y="1"/>
                    <a:pt x="1" y="2"/>
                    <a:pt x="1" y="2"/>
                  </a:cubicBezTo>
                  <a:cubicBezTo>
                    <a:pt x="1" y="1"/>
                    <a:pt x="1" y="1"/>
                    <a:pt x="0" y="1"/>
                  </a:cubicBezTo>
                  <a:cubicBezTo>
                    <a:pt x="0" y="1"/>
                    <a:pt x="0" y="0"/>
                    <a:pt x="0" y="0"/>
                  </a:cubicBezTo>
                  <a:cubicBezTo>
                    <a:pt x="0" y="1"/>
                    <a:pt x="0" y="1"/>
                    <a:pt x="0" y="1"/>
                  </a:cubicBezTo>
                  <a:cubicBezTo>
                    <a:pt x="0" y="1"/>
                    <a:pt x="0" y="1"/>
                    <a:pt x="0" y="1"/>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49" name="Freeform 39">
              <a:extLst>
                <a:ext uri="{FF2B5EF4-FFF2-40B4-BE49-F238E27FC236}">
                  <a16:creationId xmlns:a16="http://schemas.microsoft.com/office/drawing/2014/main" id="{C25E64D7-0229-4A69-A3A1-E99CB1E61479}"/>
                </a:ext>
              </a:extLst>
            </p:cNvPr>
            <p:cNvSpPr>
              <a:spLocks/>
            </p:cNvSpPr>
            <p:nvPr/>
          </p:nvSpPr>
          <p:spPr bwMode="auto">
            <a:xfrm>
              <a:off x="3201" y="1636"/>
              <a:ext cx="32" cy="14"/>
            </a:xfrm>
            <a:custGeom>
              <a:avLst/>
              <a:gdLst>
                <a:gd name="T0" fmla="*/ 0 w 14"/>
                <a:gd name="T1" fmla="*/ 2 h 6"/>
                <a:gd name="T2" fmla="*/ 14 w 14"/>
                <a:gd name="T3" fmla="*/ 5 h 6"/>
                <a:gd name="T4" fmla="*/ 0 w 14"/>
                <a:gd name="T5" fmla="*/ 2 h 6"/>
              </a:gdLst>
              <a:ahLst/>
              <a:cxnLst>
                <a:cxn ang="0">
                  <a:pos x="T0" y="T1"/>
                </a:cxn>
                <a:cxn ang="0">
                  <a:pos x="T2" y="T3"/>
                </a:cxn>
                <a:cxn ang="0">
                  <a:pos x="T4" y="T5"/>
                </a:cxn>
              </a:cxnLst>
              <a:rect l="0" t="0" r="r" b="b"/>
              <a:pathLst>
                <a:path w="14" h="6">
                  <a:moveTo>
                    <a:pt x="0" y="2"/>
                  </a:moveTo>
                  <a:cubicBezTo>
                    <a:pt x="5" y="3"/>
                    <a:pt x="10" y="0"/>
                    <a:pt x="14" y="5"/>
                  </a:cubicBezTo>
                  <a:cubicBezTo>
                    <a:pt x="10" y="4"/>
                    <a:pt x="4" y="6"/>
                    <a:pt x="0" y="2"/>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50" name="Freeform 40">
              <a:extLst>
                <a:ext uri="{FF2B5EF4-FFF2-40B4-BE49-F238E27FC236}">
                  <a16:creationId xmlns:a16="http://schemas.microsoft.com/office/drawing/2014/main" id="{3A684E12-C6EB-4137-9A48-F39B6FF35D15}"/>
                </a:ext>
              </a:extLst>
            </p:cNvPr>
            <p:cNvSpPr>
              <a:spLocks/>
            </p:cNvSpPr>
            <p:nvPr/>
          </p:nvSpPr>
          <p:spPr bwMode="auto">
            <a:xfrm>
              <a:off x="3233" y="1641"/>
              <a:ext cx="21" cy="18"/>
            </a:xfrm>
            <a:custGeom>
              <a:avLst/>
              <a:gdLst>
                <a:gd name="T0" fmla="*/ 0 w 9"/>
                <a:gd name="T1" fmla="*/ 3 h 8"/>
                <a:gd name="T2" fmla="*/ 9 w 9"/>
                <a:gd name="T3" fmla="*/ 0 h 8"/>
                <a:gd name="T4" fmla="*/ 0 w 9"/>
                <a:gd name="T5" fmla="*/ 3 h 8"/>
              </a:gdLst>
              <a:ahLst/>
              <a:cxnLst>
                <a:cxn ang="0">
                  <a:pos x="T0" y="T1"/>
                </a:cxn>
                <a:cxn ang="0">
                  <a:pos x="T2" y="T3"/>
                </a:cxn>
                <a:cxn ang="0">
                  <a:pos x="T4" y="T5"/>
                </a:cxn>
              </a:cxnLst>
              <a:rect l="0" t="0" r="r" b="b"/>
              <a:pathLst>
                <a:path w="9" h="8">
                  <a:moveTo>
                    <a:pt x="0" y="3"/>
                  </a:moveTo>
                  <a:cubicBezTo>
                    <a:pt x="3" y="2"/>
                    <a:pt x="6" y="1"/>
                    <a:pt x="9" y="0"/>
                  </a:cubicBezTo>
                  <a:cubicBezTo>
                    <a:pt x="7" y="3"/>
                    <a:pt x="5" y="8"/>
                    <a:pt x="0" y="3"/>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51" name="Freeform 41">
              <a:extLst>
                <a:ext uri="{FF2B5EF4-FFF2-40B4-BE49-F238E27FC236}">
                  <a16:creationId xmlns:a16="http://schemas.microsoft.com/office/drawing/2014/main" id="{51533B30-F9B5-4CAE-BE91-0A6EB061AB0F}"/>
                </a:ext>
              </a:extLst>
            </p:cNvPr>
            <p:cNvSpPr>
              <a:spLocks/>
            </p:cNvSpPr>
            <p:nvPr/>
          </p:nvSpPr>
          <p:spPr bwMode="auto">
            <a:xfrm>
              <a:off x="3439" y="1896"/>
              <a:ext cx="19" cy="18"/>
            </a:xfrm>
            <a:custGeom>
              <a:avLst/>
              <a:gdLst>
                <a:gd name="T0" fmla="*/ 0 w 8"/>
                <a:gd name="T1" fmla="*/ 1 h 8"/>
                <a:gd name="T2" fmla="*/ 8 w 8"/>
                <a:gd name="T3" fmla="*/ 8 h 8"/>
                <a:gd name="T4" fmla="*/ 0 w 8"/>
                <a:gd name="T5" fmla="*/ 1 h 8"/>
              </a:gdLst>
              <a:ahLst/>
              <a:cxnLst>
                <a:cxn ang="0">
                  <a:pos x="T0" y="T1"/>
                </a:cxn>
                <a:cxn ang="0">
                  <a:pos x="T2" y="T3"/>
                </a:cxn>
                <a:cxn ang="0">
                  <a:pos x="T4" y="T5"/>
                </a:cxn>
              </a:cxnLst>
              <a:rect l="0" t="0" r="r" b="b"/>
              <a:pathLst>
                <a:path w="8" h="8">
                  <a:moveTo>
                    <a:pt x="0" y="1"/>
                  </a:moveTo>
                  <a:cubicBezTo>
                    <a:pt x="6" y="0"/>
                    <a:pt x="7" y="5"/>
                    <a:pt x="8" y="8"/>
                  </a:cubicBezTo>
                  <a:cubicBezTo>
                    <a:pt x="4" y="8"/>
                    <a:pt x="3" y="3"/>
                    <a:pt x="0" y="1"/>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52" name="Freeform 42">
              <a:extLst>
                <a:ext uri="{FF2B5EF4-FFF2-40B4-BE49-F238E27FC236}">
                  <a16:creationId xmlns:a16="http://schemas.microsoft.com/office/drawing/2014/main" id="{08B590A7-09CD-4B31-84F2-F1768FD611E6}"/>
                </a:ext>
              </a:extLst>
            </p:cNvPr>
            <p:cNvSpPr>
              <a:spLocks/>
            </p:cNvSpPr>
            <p:nvPr/>
          </p:nvSpPr>
          <p:spPr bwMode="auto">
            <a:xfrm>
              <a:off x="1213" y="2236"/>
              <a:ext cx="34" cy="12"/>
            </a:xfrm>
            <a:custGeom>
              <a:avLst/>
              <a:gdLst>
                <a:gd name="T0" fmla="*/ 15 w 15"/>
                <a:gd name="T1" fmla="*/ 4 h 5"/>
                <a:gd name="T2" fmla="*/ 0 w 15"/>
                <a:gd name="T3" fmla="*/ 2 h 5"/>
                <a:gd name="T4" fmla="*/ 15 w 15"/>
                <a:gd name="T5" fmla="*/ 4 h 5"/>
              </a:gdLst>
              <a:ahLst/>
              <a:cxnLst>
                <a:cxn ang="0">
                  <a:pos x="T0" y="T1"/>
                </a:cxn>
                <a:cxn ang="0">
                  <a:pos x="T2" y="T3"/>
                </a:cxn>
                <a:cxn ang="0">
                  <a:pos x="T4" y="T5"/>
                </a:cxn>
              </a:cxnLst>
              <a:rect l="0" t="0" r="r" b="b"/>
              <a:pathLst>
                <a:path w="15" h="5">
                  <a:moveTo>
                    <a:pt x="15" y="4"/>
                  </a:moveTo>
                  <a:cubicBezTo>
                    <a:pt x="10" y="3"/>
                    <a:pt x="4" y="5"/>
                    <a:pt x="0" y="2"/>
                  </a:cubicBezTo>
                  <a:cubicBezTo>
                    <a:pt x="5" y="2"/>
                    <a:pt x="11" y="0"/>
                    <a:pt x="15" y="4"/>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53" name="Freeform 43">
              <a:extLst>
                <a:ext uri="{FF2B5EF4-FFF2-40B4-BE49-F238E27FC236}">
                  <a16:creationId xmlns:a16="http://schemas.microsoft.com/office/drawing/2014/main" id="{B32EF0ED-224E-4577-BFAB-A0F3034A8FEC}"/>
                </a:ext>
              </a:extLst>
            </p:cNvPr>
            <p:cNvSpPr>
              <a:spLocks/>
            </p:cNvSpPr>
            <p:nvPr/>
          </p:nvSpPr>
          <p:spPr bwMode="auto">
            <a:xfrm>
              <a:off x="1305" y="2390"/>
              <a:ext cx="26" cy="11"/>
            </a:xfrm>
            <a:custGeom>
              <a:avLst/>
              <a:gdLst>
                <a:gd name="T0" fmla="*/ 11 w 11"/>
                <a:gd name="T1" fmla="*/ 4 h 5"/>
                <a:gd name="T2" fmla="*/ 0 w 11"/>
                <a:gd name="T3" fmla="*/ 1 h 5"/>
                <a:gd name="T4" fmla="*/ 11 w 11"/>
                <a:gd name="T5" fmla="*/ 4 h 5"/>
              </a:gdLst>
              <a:ahLst/>
              <a:cxnLst>
                <a:cxn ang="0">
                  <a:pos x="T0" y="T1"/>
                </a:cxn>
                <a:cxn ang="0">
                  <a:pos x="T2" y="T3"/>
                </a:cxn>
                <a:cxn ang="0">
                  <a:pos x="T4" y="T5"/>
                </a:cxn>
              </a:cxnLst>
              <a:rect l="0" t="0" r="r" b="b"/>
              <a:pathLst>
                <a:path w="11" h="5">
                  <a:moveTo>
                    <a:pt x="11" y="4"/>
                  </a:moveTo>
                  <a:cubicBezTo>
                    <a:pt x="7" y="3"/>
                    <a:pt x="3" y="5"/>
                    <a:pt x="0" y="1"/>
                  </a:cubicBezTo>
                  <a:cubicBezTo>
                    <a:pt x="4" y="2"/>
                    <a:pt x="8" y="0"/>
                    <a:pt x="11" y="4"/>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54" name="Freeform 44">
              <a:extLst>
                <a:ext uri="{FF2B5EF4-FFF2-40B4-BE49-F238E27FC236}">
                  <a16:creationId xmlns:a16="http://schemas.microsoft.com/office/drawing/2014/main" id="{5A977FCC-D44F-4D7D-8068-89911C0B8FB9}"/>
                </a:ext>
              </a:extLst>
            </p:cNvPr>
            <p:cNvSpPr>
              <a:spLocks/>
            </p:cNvSpPr>
            <p:nvPr/>
          </p:nvSpPr>
          <p:spPr bwMode="auto">
            <a:xfrm>
              <a:off x="2282" y="1972"/>
              <a:ext cx="56" cy="51"/>
            </a:xfrm>
            <a:custGeom>
              <a:avLst/>
              <a:gdLst>
                <a:gd name="T0" fmla="*/ 4 w 24"/>
                <a:gd name="T1" fmla="*/ 9 h 22"/>
                <a:gd name="T2" fmla="*/ 4 w 24"/>
                <a:gd name="T3" fmla="*/ 22 h 22"/>
                <a:gd name="T4" fmla="*/ 24 w 24"/>
                <a:gd name="T5" fmla="*/ 12 h 22"/>
                <a:gd name="T6" fmla="*/ 4 w 24"/>
                <a:gd name="T7" fmla="*/ 9 h 22"/>
              </a:gdLst>
              <a:ahLst/>
              <a:cxnLst>
                <a:cxn ang="0">
                  <a:pos x="T0" y="T1"/>
                </a:cxn>
                <a:cxn ang="0">
                  <a:pos x="T2" y="T3"/>
                </a:cxn>
                <a:cxn ang="0">
                  <a:pos x="T4" y="T5"/>
                </a:cxn>
                <a:cxn ang="0">
                  <a:pos x="T6" y="T7"/>
                </a:cxn>
              </a:cxnLst>
              <a:rect l="0" t="0" r="r" b="b"/>
              <a:pathLst>
                <a:path w="24" h="22">
                  <a:moveTo>
                    <a:pt x="4" y="9"/>
                  </a:moveTo>
                  <a:cubicBezTo>
                    <a:pt x="18" y="16"/>
                    <a:pt x="0" y="16"/>
                    <a:pt x="4" y="22"/>
                  </a:cubicBezTo>
                  <a:cubicBezTo>
                    <a:pt x="10" y="19"/>
                    <a:pt x="18" y="17"/>
                    <a:pt x="24" y="12"/>
                  </a:cubicBezTo>
                  <a:cubicBezTo>
                    <a:pt x="19" y="0"/>
                    <a:pt x="11" y="9"/>
                    <a:pt x="4" y="9"/>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55" name="Freeform 45">
              <a:extLst>
                <a:ext uri="{FF2B5EF4-FFF2-40B4-BE49-F238E27FC236}">
                  <a16:creationId xmlns:a16="http://schemas.microsoft.com/office/drawing/2014/main" id="{1E2269CB-5176-4AC8-BE53-4B6D509E8954}"/>
                </a:ext>
              </a:extLst>
            </p:cNvPr>
            <p:cNvSpPr>
              <a:spLocks/>
            </p:cNvSpPr>
            <p:nvPr/>
          </p:nvSpPr>
          <p:spPr bwMode="auto">
            <a:xfrm>
              <a:off x="2310" y="1388"/>
              <a:ext cx="889" cy="851"/>
            </a:xfrm>
            <a:custGeom>
              <a:avLst/>
              <a:gdLst>
                <a:gd name="T0" fmla="*/ 358 w 384"/>
                <a:gd name="T1" fmla="*/ 52 h 367"/>
                <a:gd name="T2" fmla="*/ 335 w 384"/>
                <a:gd name="T3" fmla="*/ 53 h 367"/>
                <a:gd name="T4" fmla="*/ 315 w 384"/>
                <a:gd name="T5" fmla="*/ 47 h 367"/>
                <a:gd name="T6" fmla="*/ 301 w 384"/>
                <a:gd name="T7" fmla="*/ 34 h 367"/>
                <a:gd name="T8" fmla="*/ 273 w 384"/>
                <a:gd name="T9" fmla="*/ 35 h 367"/>
                <a:gd name="T10" fmla="*/ 243 w 384"/>
                <a:gd name="T11" fmla="*/ 46 h 367"/>
                <a:gd name="T12" fmla="*/ 231 w 384"/>
                <a:gd name="T13" fmla="*/ 65 h 367"/>
                <a:gd name="T14" fmla="*/ 207 w 384"/>
                <a:gd name="T15" fmla="*/ 74 h 367"/>
                <a:gd name="T16" fmla="*/ 178 w 384"/>
                <a:gd name="T17" fmla="*/ 72 h 367"/>
                <a:gd name="T18" fmla="*/ 126 w 384"/>
                <a:gd name="T19" fmla="*/ 85 h 367"/>
                <a:gd name="T20" fmla="*/ 86 w 384"/>
                <a:gd name="T21" fmla="*/ 55 h 367"/>
                <a:gd name="T22" fmla="*/ 62 w 384"/>
                <a:gd name="T23" fmla="*/ 32 h 367"/>
                <a:gd name="T24" fmla="*/ 56 w 384"/>
                <a:gd name="T25" fmla="*/ 17 h 367"/>
                <a:gd name="T26" fmla="*/ 58 w 384"/>
                <a:gd name="T27" fmla="*/ 0 h 367"/>
                <a:gd name="T28" fmla="*/ 36 w 384"/>
                <a:gd name="T29" fmla="*/ 13 h 367"/>
                <a:gd name="T30" fmla="*/ 14 w 384"/>
                <a:gd name="T31" fmla="*/ 44 h 367"/>
                <a:gd name="T32" fmla="*/ 8 w 384"/>
                <a:gd name="T33" fmla="*/ 70 h 367"/>
                <a:gd name="T34" fmla="*/ 2 w 384"/>
                <a:gd name="T35" fmla="*/ 93 h 367"/>
                <a:gd name="T36" fmla="*/ 11 w 384"/>
                <a:gd name="T37" fmla="*/ 127 h 367"/>
                <a:gd name="T38" fmla="*/ 18 w 384"/>
                <a:gd name="T39" fmla="*/ 173 h 367"/>
                <a:gd name="T40" fmla="*/ 25 w 384"/>
                <a:gd name="T41" fmla="*/ 190 h 367"/>
                <a:gd name="T42" fmla="*/ 29 w 384"/>
                <a:gd name="T43" fmla="*/ 198 h 367"/>
                <a:gd name="T44" fmla="*/ 44 w 384"/>
                <a:gd name="T45" fmla="*/ 213 h 367"/>
                <a:gd name="T46" fmla="*/ 43 w 384"/>
                <a:gd name="T47" fmla="*/ 230 h 367"/>
                <a:gd name="T48" fmla="*/ 41 w 384"/>
                <a:gd name="T49" fmla="*/ 240 h 367"/>
                <a:gd name="T50" fmla="*/ 68 w 384"/>
                <a:gd name="T51" fmla="*/ 230 h 367"/>
                <a:gd name="T52" fmla="*/ 78 w 384"/>
                <a:gd name="T53" fmla="*/ 233 h 367"/>
                <a:gd name="T54" fmla="*/ 87 w 384"/>
                <a:gd name="T55" fmla="*/ 254 h 367"/>
                <a:gd name="T56" fmla="*/ 82 w 384"/>
                <a:gd name="T57" fmla="*/ 273 h 367"/>
                <a:gd name="T58" fmla="*/ 91 w 384"/>
                <a:gd name="T59" fmla="*/ 303 h 367"/>
                <a:gd name="T60" fmla="*/ 96 w 384"/>
                <a:gd name="T61" fmla="*/ 335 h 367"/>
                <a:gd name="T62" fmla="*/ 95 w 384"/>
                <a:gd name="T63" fmla="*/ 356 h 367"/>
                <a:gd name="T64" fmla="*/ 113 w 384"/>
                <a:gd name="T65" fmla="*/ 359 h 367"/>
                <a:gd name="T66" fmla="*/ 129 w 384"/>
                <a:gd name="T67" fmla="*/ 363 h 367"/>
                <a:gd name="T68" fmla="*/ 139 w 384"/>
                <a:gd name="T69" fmla="*/ 362 h 367"/>
                <a:gd name="T70" fmla="*/ 163 w 384"/>
                <a:gd name="T71" fmla="*/ 346 h 367"/>
                <a:gd name="T72" fmla="*/ 162 w 384"/>
                <a:gd name="T73" fmla="*/ 317 h 367"/>
                <a:gd name="T74" fmla="*/ 160 w 384"/>
                <a:gd name="T75" fmla="*/ 294 h 367"/>
                <a:gd name="T76" fmla="*/ 153 w 384"/>
                <a:gd name="T77" fmla="*/ 272 h 367"/>
                <a:gd name="T78" fmla="*/ 152 w 384"/>
                <a:gd name="T79" fmla="*/ 261 h 367"/>
                <a:gd name="T80" fmla="*/ 164 w 384"/>
                <a:gd name="T81" fmla="*/ 257 h 367"/>
                <a:gd name="T82" fmla="*/ 179 w 384"/>
                <a:gd name="T83" fmla="*/ 245 h 367"/>
                <a:gd name="T84" fmla="*/ 197 w 384"/>
                <a:gd name="T85" fmla="*/ 230 h 367"/>
                <a:gd name="T86" fmla="*/ 222 w 384"/>
                <a:gd name="T87" fmla="*/ 206 h 367"/>
                <a:gd name="T88" fmla="*/ 242 w 384"/>
                <a:gd name="T89" fmla="*/ 193 h 367"/>
                <a:gd name="T90" fmla="*/ 277 w 384"/>
                <a:gd name="T91" fmla="*/ 194 h 367"/>
                <a:gd name="T92" fmla="*/ 315 w 384"/>
                <a:gd name="T93" fmla="*/ 181 h 367"/>
                <a:gd name="T94" fmla="*/ 322 w 384"/>
                <a:gd name="T95" fmla="*/ 165 h 367"/>
                <a:gd name="T96" fmla="*/ 322 w 384"/>
                <a:gd name="T97" fmla="*/ 135 h 367"/>
                <a:gd name="T98" fmla="*/ 339 w 384"/>
                <a:gd name="T99" fmla="*/ 121 h 367"/>
                <a:gd name="T100" fmla="*/ 365 w 384"/>
                <a:gd name="T101" fmla="*/ 75 h 367"/>
                <a:gd name="T102" fmla="*/ 384 w 384"/>
                <a:gd name="T103" fmla="*/ 47 h 367"/>
                <a:gd name="T104" fmla="*/ 380 w 384"/>
                <a:gd name="T105" fmla="*/ 42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4" h="367">
                  <a:moveTo>
                    <a:pt x="380" y="42"/>
                  </a:moveTo>
                  <a:cubicBezTo>
                    <a:pt x="371" y="42"/>
                    <a:pt x="364" y="45"/>
                    <a:pt x="358" y="52"/>
                  </a:cubicBezTo>
                  <a:cubicBezTo>
                    <a:pt x="352" y="58"/>
                    <a:pt x="350" y="58"/>
                    <a:pt x="342" y="54"/>
                  </a:cubicBezTo>
                  <a:cubicBezTo>
                    <a:pt x="340" y="53"/>
                    <a:pt x="337" y="53"/>
                    <a:pt x="335" y="53"/>
                  </a:cubicBezTo>
                  <a:cubicBezTo>
                    <a:pt x="332" y="54"/>
                    <a:pt x="330" y="53"/>
                    <a:pt x="327" y="51"/>
                  </a:cubicBezTo>
                  <a:cubicBezTo>
                    <a:pt x="323" y="49"/>
                    <a:pt x="319" y="48"/>
                    <a:pt x="315" y="47"/>
                  </a:cubicBezTo>
                  <a:cubicBezTo>
                    <a:pt x="310" y="46"/>
                    <a:pt x="302" y="48"/>
                    <a:pt x="305" y="38"/>
                  </a:cubicBezTo>
                  <a:cubicBezTo>
                    <a:pt x="305" y="36"/>
                    <a:pt x="303" y="35"/>
                    <a:pt x="301" y="34"/>
                  </a:cubicBezTo>
                  <a:cubicBezTo>
                    <a:pt x="298" y="34"/>
                    <a:pt x="294" y="33"/>
                    <a:pt x="291" y="34"/>
                  </a:cubicBezTo>
                  <a:cubicBezTo>
                    <a:pt x="285" y="36"/>
                    <a:pt x="279" y="36"/>
                    <a:pt x="273" y="35"/>
                  </a:cubicBezTo>
                  <a:cubicBezTo>
                    <a:pt x="263" y="32"/>
                    <a:pt x="254" y="39"/>
                    <a:pt x="245" y="43"/>
                  </a:cubicBezTo>
                  <a:cubicBezTo>
                    <a:pt x="243" y="43"/>
                    <a:pt x="243" y="45"/>
                    <a:pt x="243" y="46"/>
                  </a:cubicBezTo>
                  <a:cubicBezTo>
                    <a:pt x="244" y="50"/>
                    <a:pt x="241" y="52"/>
                    <a:pt x="240" y="56"/>
                  </a:cubicBezTo>
                  <a:cubicBezTo>
                    <a:pt x="240" y="62"/>
                    <a:pt x="238" y="66"/>
                    <a:pt x="231" y="65"/>
                  </a:cubicBezTo>
                  <a:cubicBezTo>
                    <a:pt x="227" y="65"/>
                    <a:pt x="225" y="67"/>
                    <a:pt x="223" y="69"/>
                  </a:cubicBezTo>
                  <a:cubicBezTo>
                    <a:pt x="219" y="74"/>
                    <a:pt x="214" y="75"/>
                    <a:pt x="207" y="74"/>
                  </a:cubicBezTo>
                  <a:cubicBezTo>
                    <a:pt x="206" y="73"/>
                    <a:pt x="204" y="73"/>
                    <a:pt x="203" y="73"/>
                  </a:cubicBezTo>
                  <a:cubicBezTo>
                    <a:pt x="195" y="77"/>
                    <a:pt x="187" y="73"/>
                    <a:pt x="178" y="72"/>
                  </a:cubicBezTo>
                  <a:cubicBezTo>
                    <a:pt x="167" y="71"/>
                    <a:pt x="156" y="70"/>
                    <a:pt x="146" y="77"/>
                  </a:cubicBezTo>
                  <a:cubicBezTo>
                    <a:pt x="140" y="82"/>
                    <a:pt x="133" y="83"/>
                    <a:pt x="126" y="85"/>
                  </a:cubicBezTo>
                  <a:cubicBezTo>
                    <a:pt x="123" y="86"/>
                    <a:pt x="121" y="85"/>
                    <a:pt x="118" y="83"/>
                  </a:cubicBezTo>
                  <a:cubicBezTo>
                    <a:pt x="106" y="75"/>
                    <a:pt x="98" y="63"/>
                    <a:pt x="86" y="55"/>
                  </a:cubicBezTo>
                  <a:cubicBezTo>
                    <a:pt x="83" y="47"/>
                    <a:pt x="74" y="45"/>
                    <a:pt x="69" y="39"/>
                  </a:cubicBezTo>
                  <a:cubicBezTo>
                    <a:pt x="66" y="37"/>
                    <a:pt x="64" y="35"/>
                    <a:pt x="62" y="32"/>
                  </a:cubicBezTo>
                  <a:cubicBezTo>
                    <a:pt x="61" y="31"/>
                    <a:pt x="59" y="29"/>
                    <a:pt x="60" y="27"/>
                  </a:cubicBezTo>
                  <a:cubicBezTo>
                    <a:pt x="63" y="22"/>
                    <a:pt x="61" y="19"/>
                    <a:pt x="56" y="17"/>
                  </a:cubicBezTo>
                  <a:cubicBezTo>
                    <a:pt x="51" y="14"/>
                    <a:pt x="51" y="10"/>
                    <a:pt x="56" y="7"/>
                  </a:cubicBezTo>
                  <a:cubicBezTo>
                    <a:pt x="59" y="5"/>
                    <a:pt x="59" y="3"/>
                    <a:pt x="58" y="0"/>
                  </a:cubicBezTo>
                  <a:cubicBezTo>
                    <a:pt x="54" y="7"/>
                    <a:pt x="46" y="4"/>
                    <a:pt x="40" y="8"/>
                  </a:cubicBezTo>
                  <a:cubicBezTo>
                    <a:pt x="38" y="9"/>
                    <a:pt x="36" y="9"/>
                    <a:pt x="36" y="13"/>
                  </a:cubicBezTo>
                  <a:cubicBezTo>
                    <a:pt x="34" y="21"/>
                    <a:pt x="31" y="30"/>
                    <a:pt x="21" y="34"/>
                  </a:cubicBezTo>
                  <a:cubicBezTo>
                    <a:pt x="17" y="35"/>
                    <a:pt x="13" y="39"/>
                    <a:pt x="14" y="44"/>
                  </a:cubicBezTo>
                  <a:cubicBezTo>
                    <a:pt x="15" y="51"/>
                    <a:pt x="12" y="56"/>
                    <a:pt x="8" y="61"/>
                  </a:cubicBezTo>
                  <a:cubicBezTo>
                    <a:pt x="6" y="65"/>
                    <a:pt x="6" y="66"/>
                    <a:pt x="8" y="70"/>
                  </a:cubicBezTo>
                  <a:cubicBezTo>
                    <a:pt x="12" y="78"/>
                    <a:pt x="12" y="79"/>
                    <a:pt x="5" y="85"/>
                  </a:cubicBezTo>
                  <a:cubicBezTo>
                    <a:pt x="2" y="88"/>
                    <a:pt x="0" y="89"/>
                    <a:pt x="2" y="93"/>
                  </a:cubicBezTo>
                  <a:cubicBezTo>
                    <a:pt x="6" y="102"/>
                    <a:pt x="5" y="111"/>
                    <a:pt x="7" y="120"/>
                  </a:cubicBezTo>
                  <a:cubicBezTo>
                    <a:pt x="7" y="124"/>
                    <a:pt x="8" y="126"/>
                    <a:pt x="11" y="127"/>
                  </a:cubicBezTo>
                  <a:cubicBezTo>
                    <a:pt x="25" y="134"/>
                    <a:pt x="27" y="144"/>
                    <a:pt x="19" y="156"/>
                  </a:cubicBezTo>
                  <a:cubicBezTo>
                    <a:pt x="16" y="162"/>
                    <a:pt x="14" y="167"/>
                    <a:pt x="18" y="173"/>
                  </a:cubicBezTo>
                  <a:cubicBezTo>
                    <a:pt x="19" y="176"/>
                    <a:pt x="19" y="179"/>
                    <a:pt x="19" y="182"/>
                  </a:cubicBezTo>
                  <a:cubicBezTo>
                    <a:pt x="19" y="187"/>
                    <a:pt x="21" y="189"/>
                    <a:pt x="25" y="190"/>
                  </a:cubicBezTo>
                  <a:cubicBezTo>
                    <a:pt x="29" y="191"/>
                    <a:pt x="34" y="191"/>
                    <a:pt x="36" y="194"/>
                  </a:cubicBezTo>
                  <a:cubicBezTo>
                    <a:pt x="35" y="199"/>
                    <a:pt x="29" y="195"/>
                    <a:pt x="29" y="198"/>
                  </a:cubicBezTo>
                  <a:cubicBezTo>
                    <a:pt x="28" y="203"/>
                    <a:pt x="27" y="208"/>
                    <a:pt x="31" y="211"/>
                  </a:cubicBezTo>
                  <a:cubicBezTo>
                    <a:pt x="35" y="214"/>
                    <a:pt x="38" y="217"/>
                    <a:pt x="44" y="213"/>
                  </a:cubicBezTo>
                  <a:cubicBezTo>
                    <a:pt x="48" y="210"/>
                    <a:pt x="52" y="212"/>
                    <a:pt x="55" y="216"/>
                  </a:cubicBezTo>
                  <a:cubicBezTo>
                    <a:pt x="46" y="220"/>
                    <a:pt x="46" y="220"/>
                    <a:pt x="43" y="230"/>
                  </a:cubicBezTo>
                  <a:cubicBezTo>
                    <a:pt x="43" y="231"/>
                    <a:pt x="43" y="233"/>
                    <a:pt x="42" y="234"/>
                  </a:cubicBezTo>
                  <a:cubicBezTo>
                    <a:pt x="41" y="236"/>
                    <a:pt x="39" y="238"/>
                    <a:pt x="41" y="240"/>
                  </a:cubicBezTo>
                  <a:cubicBezTo>
                    <a:pt x="43" y="242"/>
                    <a:pt x="46" y="244"/>
                    <a:pt x="48" y="242"/>
                  </a:cubicBezTo>
                  <a:cubicBezTo>
                    <a:pt x="55" y="238"/>
                    <a:pt x="63" y="236"/>
                    <a:pt x="68" y="230"/>
                  </a:cubicBezTo>
                  <a:cubicBezTo>
                    <a:pt x="70" y="228"/>
                    <a:pt x="70" y="225"/>
                    <a:pt x="74" y="227"/>
                  </a:cubicBezTo>
                  <a:cubicBezTo>
                    <a:pt x="76" y="228"/>
                    <a:pt x="78" y="229"/>
                    <a:pt x="78" y="233"/>
                  </a:cubicBezTo>
                  <a:cubicBezTo>
                    <a:pt x="77" y="236"/>
                    <a:pt x="79" y="239"/>
                    <a:pt x="82" y="241"/>
                  </a:cubicBezTo>
                  <a:cubicBezTo>
                    <a:pt x="89" y="243"/>
                    <a:pt x="90" y="248"/>
                    <a:pt x="87" y="254"/>
                  </a:cubicBezTo>
                  <a:cubicBezTo>
                    <a:pt x="86" y="256"/>
                    <a:pt x="86" y="259"/>
                    <a:pt x="87" y="261"/>
                  </a:cubicBezTo>
                  <a:cubicBezTo>
                    <a:pt x="87" y="266"/>
                    <a:pt x="85" y="270"/>
                    <a:pt x="82" y="273"/>
                  </a:cubicBezTo>
                  <a:cubicBezTo>
                    <a:pt x="75" y="280"/>
                    <a:pt x="76" y="280"/>
                    <a:pt x="84" y="285"/>
                  </a:cubicBezTo>
                  <a:cubicBezTo>
                    <a:pt x="92" y="290"/>
                    <a:pt x="94" y="294"/>
                    <a:pt x="91" y="303"/>
                  </a:cubicBezTo>
                  <a:cubicBezTo>
                    <a:pt x="91" y="306"/>
                    <a:pt x="91" y="309"/>
                    <a:pt x="92" y="312"/>
                  </a:cubicBezTo>
                  <a:cubicBezTo>
                    <a:pt x="94" y="320"/>
                    <a:pt x="101" y="327"/>
                    <a:pt x="96" y="335"/>
                  </a:cubicBezTo>
                  <a:cubicBezTo>
                    <a:pt x="94" y="337"/>
                    <a:pt x="97" y="338"/>
                    <a:pt x="98" y="340"/>
                  </a:cubicBezTo>
                  <a:cubicBezTo>
                    <a:pt x="104" y="348"/>
                    <a:pt x="103" y="350"/>
                    <a:pt x="95" y="356"/>
                  </a:cubicBezTo>
                  <a:cubicBezTo>
                    <a:pt x="96" y="359"/>
                    <a:pt x="99" y="357"/>
                    <a:pt x="100" y="359"/>
                  </a:cubicBezTo>
                  <a:cubicBezTo>
                    <a:pt x="105" y="365"/>
                    <a:pt x="109" y="362"/>
                    <a:pt x="113" y="359"/>
                  </a:cubicBezTo>
                  <a:cubicBezTo>
                    <a:pt x="114" y="358"/>
                    <a:pt x="115" y="357"/>
                    <a:pt x="117" y="356"/>
                  </a:cubicBezTo>
                  <a:cubicBezTo>
                    <a:pt x="125" y="351"/>
                    <a:pt x="129" y="353"/>
                    <a:pt x="129" y="363"/>
                  </a:cubicBezTo>
                  <a:cubicBezTo>
                    <a:pt x="130" y="364"/>
                    <a:pt x="130" y="365"/>
                    <a:pt x="130" y="366"/>
                  </a:cubicBezTo>
                  <a:cubicBezTo>
                    <a:pt x="134" y="367"/>
                    <a:pt x="136" y="364"/>
                    <a:pt x="139" y="362"/>
                  </a:cubicBezTo>
                  <a:cubicBezTo>
                    <a:pt x="139" y="358"/>
                    <a:pt x="142" y="357"/>
                    <a:pt x="145" y="357"/>
                  </a:cubicBezTo>
                  <a:cubicBezTo>
                    <a:pt x="152" y="355"/>
                    <a:pt x="157" y="350"/>
                    <a:pt x="163" y="346"/>
                  </a:cubicBezTo>
                  <a:cubicBezTo>
                    <a:pt x="165" y="346"/>
                    <a:pt x="167" y="345"/>
                    <a:pt x="166" y="342"/>
                  </a:cubicBezTo>
                  <a:cubicBezTo>
                    <a:pt x="165" y="334"/>
                    <a:pt x="165" y="325"/>
                    <a:pt x="162" y="317"/>
                  </a:cubicBezTo>
                  <a:cubicBezTo>
                    <a:pt x="160" y="313"/>
                    <a:pt x="158" y="309"/>
                    <a:pt x="160" y="305"/>
                  </a:cubicBezTo>
                  <a:cubicBezTo>
                    <a:pt x="162" y="302"/>
                    <a:pt x="163" y="296"/>
                    <a:pt x="160" y="294"/>
                  </a:cubicBezTo>
                  <a:cubicBezTo>
                    <a:pt x="155" y="288"/>
                    <a:pt x="156" y="282"/>
                    <a:pt x="156" y="276"/>
                  </a:cubicBezTo>
                  <a:cubicBezTo>
                    <a:pt x="156" y="274"/>
                    <a:pt x="156" y="271"/>
                    <a:pt x="153" y="272"/>
                  </a:cubicBezTo>
                  <a:cubicBezTo>
                    <a:pt x="149" y="272"/>
                    <a:pt x="147" y="271"/>
                    <a:pt x="146" y="267"/>
                  </a:cubicBezTo>
                  <a:cubicBezTo>
                    <a:pt x="146" y="263"/>
                    <a:pt x="150" y="263"/>
                    <a:pt x="152" y="261"/>
                  </a:cubicBezTo>
                  <a:cubicBezTo>
                    <a:pt x="155" y="260"/>
                    <a:pt x="157" y="260"/>
                    <a:pt x="160" y="260"/>
                  </a:cubicBezTo>
                  <a:cubicBezTo>
                    <a:pt x="162" y="260"/>
                    <a:pt x="164" y="259"/>
                    <a:pt x="164" y="257"/>
                  </a:cubicBezTo>
                  <a:cubicBezTo>
                    <a:pt x="165" y="252"/>
                    <a:pt x="169" y="250"/>
                    <a:pt x="173" y="250"/>
                  </a:cubicBezTo>
                  <a:cubicBezTo>
                    <a:pt x="176" y="249"/>
                    <a:pt x="178" y="248"/>
                    <a:pt x="179" y="245"/>
                  </a:cubicBezTo>
                  <a:cubicBezTo>
                    <a:pt x="182" y="240"/>
                    <a:pt x="186" y="237"/>
                    <a:pt x="192" y="236"/>
                  </a:cubicBezTo>
                  <a:cubicBezTo>
                    <a:pt x="196" y="235"/>
                    <a:pt x="196" y="233"/>
                    <a:pt x="197" y="230"/>
                  </a:cubicBezTo>
                  <a:cubicBezTo>
                    <a:pt x="198" y="223"/>
                    <a:pt x="202" y="218"/>
                    <a:pt x="208" y="216"/>
                  </a:cubicBezTo>
                  <a:cubicBezTo>
                    <a:pt x="213" y="213"/>
                    <a:pt x="220" y="212"/>
                    <a:pt x="222" y="206"/>
                  </a:cubicBezTo>
                  <a:cubicBezTo>
                    <a:pt x="228" y="208"/>
                    <a:pt x="228" y="199"/>
                    <a:pt x="232" y="199"/>
                  </a:cubicBezTo>
                  <a:cubicBezTo>
                    <a:pt x="238" y="200"/>
                    <a:pt x="239" y="195"/>
                    <a:pt x="242" y="193"/>
                  </a:cubicBezTo>
                  <a:cubicBezTo>
                    <a:pt x="248" y="193"/>
                    <a:pt x="249" y="200"/>
                    <a:pt x="253" y="199"/>
                  </a:cubicBezTo>
                  <a:cubicBezTo>
                    <a:pt x="261" y="197"/>
                    <a:pt x="270" y="199"/>
                    <a:pt x="277" y="194"/>
                  </a:cubicBezTo>
                  <a:cubicBezTo>
                    <a:pt x="280" y="192"/>
                    <a:pt x="281" y="189"/>
                    <a:pt x="285" y="188"/>
                  </a:cubicBezTo>
                  <a:cubicBezTo>
                    <a:pt x="295" y="187"/>
                    <a:pt x="304" y="180"/>
                    <a:pt x="315" y="181"/>
                  </a:cubicBezTo>
                  <a:cubicBezTo>
                    <a:pt x="317" y="182"/>
                    <a:pt x="318" y="179"/>
                    <a:pt x="317" y="178"/>
                  </a:cubicBezTo>
                  <a:cubicBezTo>
                    <a:pt x="312" y="171"/>
                    <a:pt x="317" y="167"/>
                    <a:pt x="322" y="165"/>
                  </a:cubicBezTo>
                  <a:cubicBezTo>
                    <a:pt x="331" y="160"/>
                    <a:pt x="330" y="153"/>
                    <a:pt x="329" y="144"/>
                  </a:cubicBezTo>
                  <a:cubicBezTo>
                    <a:pt x="329" y="139"/>
                    <a:pt x="324" y="138"/>
                    <a:pt x="322" y="135"/>
                  </a:cubicBezTo>
                  <a:cubicBezTo>
                    <a:pt x="319" y="132"/>
                    <a:pt x="321" y="127"/>
                    <a:pt x="324" y="128"/>
                  </a:cubicBezTo>
                  <a:cubicBezTo>
                    <a:pt x="332" y="131"/>
                    <a:pt x="335" y="125"/>
                    <a:pt x="339" y="121"/>
                  </a:cubicBezTo>
                  <a:cubicBezTo>
                    <a:pt x="347" y="115"/>
                    <a:pt x="353" y="107"/>
                    <a:pt x="360" y="100"/>
                  </a:cubicBezTo>
                  <a:cubicBezTo>
                    <a:pt x="364" y="92"/>
                    <a:pt x="365" y="84"/>
                    <a:pt x="365" y="75"/>
                  </a:cubicBezTo>
                  <a:cubicBezTo>
                    <a:pt x="365" y="69"/>
                    <a:pt x="368" y="66"/>
                    <a:pt x="372" y="65"/>
                  </a:cubicBezTo>
                  <a:cubicBezTo>
                    <a:pt x="383" y="63"/>
                    <a:pt x="383" y="56"/>
                    <a:pt x="384" y="47"/>
                  </a:cubicBezTo>
                  <a:cubicBezTo>
                    <a:pt x="384" y="46"/>
                    <a:pt x="384" y="45"/>
                    <a:pt x="384" y="44"/>
                  </a:cubicBezTo>
                  <a:cubicBezTo>
                    <a:pt x="382" y="44"/>
                    <a:pt x="381" y="42"/>
                    <a:pt x="380" y="42"/>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56" name="Freeform 46">
              <a:extLst>
                <a:ext uri="{FF2B5EF4-FFF2-40B4-BE49-F238E27FC236}">
                  <a16:creationId xmlns:a16="http://schemas.microsoft.com/office/drawing/2014/main" id="{FFF4EF20-6140-4C7B-97C4-CD1E2E7BA44B}"/>
                </a:ext>
              </a:extLst>
            </p:cNvPr>
            <p:cNvSpPr>
              <a:spLocks/>
            </p:cNvSpPr>
            <p:nvPr/>
          </p:nvSpPr>
          <p:spPr bwMode="auto">
            <a:xfrm>
              <a:off x="1016" y="1852"/>
              <a:ext cx="565" cy="343"/>
            </a:xfrm>
            <a:custGeom>
              <a:avLst/>
              <a:gdLst>
                <a:gd name="T0" fmla="*/ 243 w 244"/>
                <a:gd name="T1" fmla="*/ 64 h 148"/>
                <a:gd name="T2" fmla="*/ 232 w 244"/>
                <a:gd name="T3" fmla="*/ 68 h 148"/>
                <a:gd name="T4" fmla="*/ 187 w 244"/>
                <a:gd name="T5" fmla="*/ 80 h 148"/>
                <a:gd name="T6" fmla="*/ 177 w 244"/>
                <a:gd name="T7" fmla="*/ 84 h 148"/>
                <a:gd name="T8" fmla="*/ 177 w 244"/>
                <a:gd name="T9" fmla="*/ 93 h 148"/>
                <a:gd name="T10" fmla="*/ 173 w 244"/>
                <a:gd name="T11" fmla="*/ 104 h 148"/>
                <a:gd name="T12" fmla="*/ 170 w 244"/>
                <a:gd name="T13" fmla="*/ 113 h 148"/>
                <a:gd name="T14" fmla="*/ 159 w 244"/>
                <a:gd name="T15" fmla="*/ 106 h 148"/>
                <a:gd name="T16" fmla="*/ 151 w 244"/>
                <a:gd name="T17" fmla="*/ 109 h 148"/>
                <a:gd name="T18" fmla="*/ 143 w 244"/>
                <a:gd name="T19" fmla="*/ 116 h 148"/>
                <a:gd name="T20" fmla="*/ 141 w 244"/>
                <a:gd name="T21" fmla="*/ 116 h 148"/>
                <a:gd name="T22" fmla="*/ 124 w 244"/>
                <a:gd name="T23" fmla="*/ 126 h 148"/>
                <a:gd name="T24" fmla="*/ 95 w 244"/>
                <a:gd name="T25" fmla="*/ 140 h 148"/>
                <a:gd name="T26" fmla="*/ 77 w 244"/>
                <a:gd name="T27" fmla="*/ 143 h 148"/>
                <a:gd name="T28" fmla="*/ 69 w 244"/>
                <a:gd name="T29" fmla="*/ 148 h 148"/>
                <a:gd name="T30" fmla="*/ 62 w 244"/>
                <a:gd name="T31" fmla="*/ 145 h 148"/>
                <a:gd name="T32" fmla="*/ 49 w 244"/>
                <a:gd name="T33" fmla="*/ 140 h 148"/>
                <a:gd name="T34" fmla="*/ 36 w 244"/>
                <a:gd name="T35" fmla="*/ 132 h 148"/>
                <a:gd name="T36" fmla="*/ 34 w 244"/>
                <a:gd name="T37" fmla="*/ 130 h 148"/>
                <a:gd name="T38" fmla="*/ 25 w 244"/>
                <a:gd name="T39" fmla="*/ 120 h 148"/>
                <a:gd name="T40" fmla="*/ 15 w 244"/>
                <a:gd name="T41" fmla="*/ 113 h 148"/>
                <a:gd name="T42" fmla="*/ 11 w 244"/>
                <a:gd name="T43" fmla="*/ 108 h 148"/>
                <a:gd name="T44" fmla="*/ 7 w 244"/>
                <a:gd name="T45" fmla="*/ 95 h 148"/>
                <a:gd name="T46" fmla="*/ 1 w 244"/>
                <a:gd name="T47" fmla="*/ 78 h 148"/>
                <a:gd name="T48" fmla="*/ 7 w 244"/>
                <a:gd name="T49" fmla="*/ 70 h 148"/>
                <a:gd name="T50" fmla="*/ 36 w 244"/>
                <a:gd name="T51" fmla="*/ 61 h 148"/>
                <a:gd name="T52" fmla="*/ 42 w 244"/>
                <a:gd name="T53" fmla="*/ 47 h 148"/>
                <a:gd name="T54" fmla="*/ 49 w 244"/>
                <a:gd name="T55" fmla="*/ 36 h 148"/>
                <a:gd name="T56" fmla="*/ 51 w 244"/>
                <a:gd name="T57" fmla="*/ 27 h 148"/>
                <a:gd name="T58" fmla="*/ 54 w 244"/>
                <a:gd name="T59" fmla="*/ 17 h 148"/>
                <a:gd name="T60" fmla="*/ 71 w 244"/>
                <a:gd name="T61" fmla="*/ 12 h 148"/>
                <a:gd name="T62" fmla="*/ 84 w 244"/>
                <a:gd name="T63" fmla="*/ 14 h 148"/>
                <a:gd name="T64" fmla="*/ 91 w 244"/>
                <a:gd name="T65" fmla="*/ 17 h 148"/>
                <a:gd name="T66" fmla="*/ 102 w 244"/>
                <a:gd name="T67" fmla="*/ 24 h 148"/>
                <a:gd name="T68" fmla="*/ 120 w 244"/>
                <a:gd name="T69" fmla="*/ 21 h 148"/>
                <a:gd name="T70" fmla="*/ 136 w 244"/>
                <a:gd name="T71" fmla="*/ 4 h 148"/>
                <a:gd name="T72" fmla="*/ 143 w 244"/>
                <a:gd name="T73" fmla="*/ 2 h 148"/>
                <a:gd name="T74" fmla="*/ 159 w 244"/>
                <a:gd name="T75" fmla="*/ 3 h 148"/>
                <a:gd name="T76" fmla="*/ 169 w 244"/>
                <a:gd name="T77" fmla="*/ 0 h 148"/>
                <a:gd name="T78" fmla="*/ 170 w 244"/>
                <a:gd name="T79" fmla="*/ 0 h 148"/>
                <a:gd name="T80" fmla="*/ 178 w 244"/>
                <a:gd name="T81" fmla="*/ 9 h 148"/>
                <a:gd name="T82" fmla="*/ 203 w 244"/>
                <a:gd name="T83" fmla="*/ 19 h 148"/>
                <a:gd name="T84" fmla="*/ 229 w 244"/>
                <a:gd name="T85" fmla="*/ 23 h 148"/>
                <a:gd name="T86" fmla="*/ 239 w 244"/>
                <a:gd name="T87" fmla="*/ 34 h 148"/>
                <a:gd name="T88" fmla="*/ 240 w 244"/>
                <a:gd name="T89" fmla="*/ 41 h 148"/>
                <a:gd name="T90" fmla="*/ 242 w 244"/>
                <a:gd name="T91" fmla="*/ 52 h 148"/>
                <a:gd name="T92" fmla="*/ 243 w 244"/>
                <a:gd name="T93" fmla="*/ 6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4" h="148">
                  <a:moveTo>
                    <a:pt x="243" y="64"/>
                  </a:moveTo>
                  <a:cubicBezTo>
                    <a:pt x="239" y="64"/>
                    <a:pt x="235" y="67"/>
                    <a:pt x="232" y="68"/>
                  </a:cubicBezTo>
                  <a:cubicBezTo>
                    <a:pt x="217" y="73"/>
                    <a:pt x="202" y="77"/>
                    <a:pt x="187" y="80"/>
                  </a:cubicBezTo>
                  <a:cubicBezTo>
                    <a:pt x="183" y="81"/>
                    <a:pt x="180" y="82"/>
                    <a:pt x="177" y="84"/>
                  </a:cubicBezTo>
                  <a:cubicBezTo>
                    <a:pt x="173" y="88"/>
                    <a:pt x="176" y="90"/>
                    <a:pt x="177" y="93"/>
                  </a:cubicBezTo>
                  <a:cubicBezTo>
                    <a:pt x="177" y="97"/>
                    <a:pt x="176" y="101"/>
                    <a:pt x="173" y="104"/>
                  </a:cubicBezTo>
                  <a:cubicBezTo>
                    <a:pt x="171" y="106"/>
                    <a:pt x="171" y="110"/>
                    <a:pt x="170" y="113"/>
                  </a:cubicBezTo>
                  <a:cubicBezTo>
                    <a:pt x="164" y="113"/>
                    <a:pt x="163" y="108"/>
                    <a:pt x="159" y="106"/>
                  </a:cubicBezTo>
                  <a:cubicBezTo>
                    <a:pt x="154" y="101"/>
                    <a:pt x="152" y="102"/>
                    <a:pt x="151" y="109"/>
                  </a:cubicBezTo>
                  <a:cubicBezTo>
                    <a:pt x="151" y="115"/>
                    <a:pt x="148" y="117"/>
                    <a:pt x="143" y="116"/>
                  </a:cubicBezTo>
                  <a:cubicBezTo>
                    <a:pt x="142" y="116"/>
                    <a:pt x="141" y="116"/>
                    <a:pt x="141" y="116"/>
                  </a:cubicBezTo>
                  <a:cubicBezTo>
                    <a:pt x="132" y="114"/>
                    <a:pt x="127" y="115"/>
                    <a:pt x="124" y="126"/>
                  </a:cubicBezTo>
                  <a:cubicBezTo>
                    <a:pt x="122" y="136"/>
                    <a:pt x="105" y="143"/>
                    <a:pt x="95" y="140"/>
                  </a:cubicBezTo>
                  <a:cubicBezTo>
                    <a:pt x="88" y="137"/>
                    <a:pt x="83" y="136"/>
                    <a:pt x="77" y="143"/>
                  </a:cubicBezTo>
                  <a:cubicBezTo>
                    <a:pt x="75" y="145"/>
                    <a:pt x="72" y="146"/>
                    <a:pt x="69" y="148"/>
                  </a:cubicBezTo>
                  <a:cubicBezTo>
                    <a:pt x="67" y="146"/>
                    <a:pt x="65" y="145"/>
                    <a:pt x="62" y="145"/>
                  </a:cubicBezTo>
                  <a:cubicBezTo>
                    <a:pt x="56" y="146"/>
                    <a:pt x="53" y="143"/>
                    <a:pt x="49" y="140"/>
                  </a:cubicBezTo>
                  <a:cubicBezTo>
                    <a:pt x="45" y="136"/>
                    <a:pt x="43" y="130"/>
                    <a:pt x="36" y="132"/>
                  </a:cubicBezTo>
                  <a:cubicBezTo>
                    <a:pt x="35" y="132"/>
                    <a:pt x="34" y="131"/>
                    <a:pt x="34" y="130"/>
                  </a:cubicBezTo>
                  <a:cubicBezTo>
                    <a:pt x="34" y="124"/>
                    <a:pt x="29" y="123"/>
                    <a:pt x="25" y="120"/>
                  </a:cubicBezTo>
                  <a:cubicBezTo>
                    <a:pt x="22" y="118"/>
                    <a:pt x="19" y="116"/>
                    <a:pt x="15" y="113"/>
                  </a:cubicBezTo>
                  <a:cubicBezTo>
                    <a:pt x="14" y="112"/>
                    <a:pt x="11" y="111"/>
                    <a:pt x="11" y="108"/>
                  </a:cubicBezTo>
                  <a:cubicBezTo>
                    <a:pt x="12" y="103"/>
                    <a:pt x="9" y="99"/>
                    <a:pt x="7" y="95"/>
                  </a:cubicBezTo>
                  <a:cubicBezTo>
                    <a:pt x="4" y="90"/>
                    <a:pt x="2" y="84"/>
                    <a:pt x="1" y="78"/>
                  </a:cubicBezTo>
                  <a:cubicBezTo>
                    <a:pt x="0" y="71"/>
                    <a:pt x="0" y="71"/>
                    <a:pt x="7" y="70"/>
                  </a:cubicBezTo>
                  <a:cubicBezTo>
                    <a:pt x="18" y="70"/>
                    <a:pt x="28" y="69"/>
                    <a:pt x="36" y="61"/>
                  </a:cubicBezTo>
                  <a:cubicBezTo>
                    <a:pt x="40" y="57"/>
                    <a:pt x="44" y="53"/>
                    <a:pt x="42" y="47"/>
                  </a:cubicBezTo>
                  <a:cubicBezTo>
                    <a:pt x="41" y="41"/>
                    <a:pt x="43" y="39"/>
                    <a:pt x="49" y="36"/>
                  </a:cubicBezTo>
                  <a:cubicBezTo>
                    <a:pt x="53" y="35"/>
                    <a:pt x="55" y="31"/>
                    <a:pt x="51" y="27"/>
                  </a:cubicBezTo>
                  <a:cubicBezTo>
                    <a:pt x="48" y="22"/>
                    <a:pt x="52" y="20"/>
                    <a:pt x="54" y="17"/>
                  </a:cubicBezTo>
                  <a:cubicBezTo>
                    <a:pt x="59" y="12"/>
                    <a:pt x="64" y="9"/>
                    <a:pt x="71" y="12"/>
                  </a:cubicBezTo>
                  <a:cubicBezTo>
                    <a:pt x="75" y="14"/>
                    <a:pt x="80" y="16"/>
                    <a:pt x="84" y="14"/>
                  </a:cubicBezTo>
                  <a:cubicBezTo>
                    <a:pt x="87" y="13"/>
                    <a:pt x="89" y="15"/>
                    <a:pt x="91" y="17"/>
                  </a:cubicBezTo>
                  <a:cubicBezTo>
                    <a:pt x="94" y="21"/>
                    <a:pt x="98" y="22"/>
                    <a:pt x="102" y="24"/>
                  </a:cubicBezTo>
                  <a:cubicBezTo>
                    <a:pt x="109" y="29"/>
                    <a:pt x="115" y="27"/>
                    <a:pt x="120" y="21"/>
                  </a:cubicBezTo>
                  <a:cubicBezTo>
                    <a:pt x="126" y="15"/>
                    <a:pt x="132" y="11"/>
                    <a:pt x="136" y="4"/>
                  </a:cubicBezTo>
                  <a:cubicBezTo>
                    <a:pt x="138" y="1"/>
                    <a:pt x="140" y="1"/>
                    <a:pt x="143" y="2"/>
                  </a:cubicBezTo>
                  <a:cubicBezTo>
                    <a:pt x="148" y="2"/>
                    <a:pt x="153" y="2"/>
                    <a:pt x="159" y="3"/>
                  </a:cubicBezTo>
                  <a:cubicBezTo>
                    <a:pt x="163" y="5"/>
                    <a:pt x="167" y="5"/>
                    <a:pt x="169" y="0"/>
                  </a:cubicBezTo>
                  <a:cubicBezTo>
                    <a:pt x="169" y="0"/>
                    <a:pt x="170" y="0"/>
                    <a:pt x="170" y="0"/>
                  </a:cubicBezTo>
                  <a:cubicBezTo>
                    <a:pt x="173" y="3"/>
                    <a:pt x="176" y="6"/>
                    <a:pt x="178" y="9"/>
                  </a:cubicBezTo>
                  <a:cubicBezTo>
                    <a:pt x="185" y="16"/>
                    <a:pt x="193" y="20"/>
                    <a:pt x="203" y="19"/>
                  </a:cubicBezTo>
                  <a:cubicBezTo>
                    <a:pt x="212" y="18"/>
                    <a:pt x="220" y="23"/>
                    <a:pt x="229" y="23"/>
                  </a:cubicBezTo>
                  <a:cubicBezTo>
                    <a:pt x="239" y="23"/>
                    <a:pt x="239" y="24"/>
                    <a:pt x="239" y="34"/>
                  </a:cubicBezTo>
                  <a:cubicBezTo>
                    <a:pt x="239" y="36"/>
                    <a:pt x="239" y="39"/>
                    <a:pt x="240" y="41"/>
                  </a:cubicBezTo>
                  <a:cubicBezTo>
                    <a:pt x="243" y="45"/>
                    <a:pt x="244" y="48"/>
                    <a:pt x="242" y="52"/>
                  </a:cubicBezTo>
                  <a:cubicBezTo>
                    <a:pt x="240" y="57"/>
                    <a:pt x="244" y="60"/>
                    <a:pt x="243" y="64"/>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57" name="Freeform 47">
              <a:extLst>
                <a:ext uri="{FF2B5EF4-FFF2-40B4-BE49-F238E27FC236}">
                  <a16:creationId xmlns:a16="http://schemas.microsoft.com/office/drawing/2014/main" id="{EBC7465F-DD08-4DCB-8A73-1A80F1F3214E}"/>
                </a:ext>
              </a:extLst>
            </p:cNvPr>
            <p:cNvSpPr>
              <a:spLocks/>
            </p:cNvSpPr>
            <p:nvPr/>
          </p:nvSpPr>
          <p:spPr bwMode="auto">
            <a:xfrm>
              <a:off x="1546" y="1731"/>
              <a:ext cx="111" cy="109"/>
            </a:xfrm>
            <a:custGeom>
              <a:avLst/>
              <a:gdLst>
                <a:gd name="T0" fmla="*/ 41 w 48"/>
                <a:gd name="T1" fmla="*/ 14 h 47"/>
                <a:gd name="T2" fmla="*/ 33 w 48"/>
                <a:gd name="T3" fmla="*/ 11 h 47"/>
                <a:gd name="T4" fmla="*/ 19 w 48"/>
                <a:gd name="T5" fmla="*/ 0 h 47"/>
                <a:gd name="T6" fmla="*/ 13 w 48"/>
                <a:gd name="T7" fmla="*/ 25 h 47"/>
                <a:gd name="T8" fmla="*/ 8 w 48"/>
                <a:gd name="T9" fmla="*/ 31 h 47"/>
                <a:gd name="T10" fmla="*/ 5 w 48"/>
                <a:gd name="T11" fmla="*/ 41 h 47"/>
                <a:gd name="T12" fmla="*/ 8 w 48"/>
                <a:gd name="T13" fmla="*/ 47 h 47"/>
                <a:gd name="T14" fmla="*/ 12 w 48"/>
                <a:gd name="T15" fmla="*/ 44 h 47"/>
                <a:gd name="T16" fmla="*/ 19 w 48"/>
                <a:gd name="T17" fmla="*/ 28 h 47"/>
                <a:gd name="T18" fmla="*/ 22 w 48"/>
                <a:gd name="T19" fmla="*/ 19 h 47"/>
                <a:gd name="T20" fmla="*/ 27 w 48"/>
                <a:gd name="T21" fmla="*/ 17 h 47"/>
                <a:gd name="T22" fmla="*/ 37 w 48"/>
                <a:gd name="T23" fmla="*/ 19 h 47"/>
                <a:gd name="T24" fmla="*/ 48 w 48"/>
                <a:gd name="T25" fmla="*/ 21 h 47"/>
                <a:gd name="T26" fmla="*/ 41 w 48"/>
                <a:gd name="T27"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7">
                  <a:moveTo>
                    <a:pt x="41" y="14"/>
                  </a:moveTo>
                  <a:cubicBezTo>
                    <a:pt x="36" y="17"/>
                    <a:pt x="35" y="14"/>
                    <a:pt x="33" y="11"/>
                  </a:cubicBezTo>
                  <a:cubicBezTo>
                    <a:pt x="29" y="6"/>
                    <a:pt x="26" y="0"/>
                    <a:pt x="19" y="0"/>
                  </a:cubicBezTo>
                  <a:cubicBezTo>
                    <a:pt x="18" y="9"/>
                    <a:pt x="11" y="16"/>
                    <a:pt x="13" y="25"/>
                  </a:cubicBezTo>
                  <a:cubicBezTo>
                    <a:pt x="14" y="27"/>
                    <a:pt x="12" y="30"/>
                    <a:pt x="8" y="31"/>
                  </a:cubicBezTo>
                  <a:cubicBezTo>
                    <a:pt x="0" y="33"/>
                    <a:pt x="1" y="33"/>
                    <a:pt x="5" y="41"/>
                  </a:cubicBezTo>
                  <a:cubicBezTo>
                    <a:pt x="6" y="43"/>
                    <a:pt x="5" y="46"/>
                    <a:pt x="8" y="47"/>
                  </a:cubicBezTo>
                  <a:cubicBezTo>
                    <a:pt x="10" y="46"/>
                    <a:pt x="10" y="45"/>
                    <a:pt x="12" y="44"/>
                  </a:cubicBezTo>
                  <a:cubicBezTo>
                    <a:pt x="23" y="42"/>
                    <a:pt x="25" y="36"/>
                    <a:pt x="19" y="28"/>
                  </a:cubicBezTo>
                  <a:cubicBezTo>
                    <a:pt x="15" y="22"/>
                    <a:pt x="15" y="21"/>
                    <a:pt x="22" y="19"/>
                  </a:cubicBezTo>
                  <a:cubicBezTo>
                    <a:pt x="24" y="18"/>
                    <a:pt x="25" y="18"/>
                    <a:pt x="27" y="17"/>
                  </a:cubicBezTo>
                  <a:cubicBezTo>
                    <a:pt x="31" y="15"/>
                    <a:pt x="34" y="14"/>
                    <a:pt x="37" y="19"/>
                  </a:cubicBezTo>
                  <a:cubicBezTo>
                    <a:pt x="39" y="23"/>
                    <a:pt x="43" y="24"/>
                    <a:pt x="48" y="21"/>
                  </a:cubicBezTo>
                  <a:cubicBezTo>
                    <a:pt x="46" y="18"/>
                    <a:pt x="45" y="13"/>
                    <a:pt x="41" y="14"/>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58" name="Freeform 48">
              <a:extLst>
                <a:ext uri="{FF2B5EF4-FFF2-40B4-BE49-F238E27FC236}">
                  <a16:creationId xmlns:a16="http://schemas.microsoft.com/office/drawing/2014/main" id="{22A67B79-3B41-4093-956B-F37ED4E4E56A}"/>
                </a:ext>
              </a:extLst>
            </p:cNvPr>
            <p:cNvSpPr>
              <a:spLocks/>
            </p:cNvSpPr>
            <p:nvPr/>
          </p:nvSpPr>
          <p:spPr bwMode="auto">
            <a:xfrm>
              <a:off x="1588" y="1731"/>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lnTo>
                    <a:pt x="0" y="0"/>
                  </a:ln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59" name="Freeform 49">
              <a:extLst>
                <a:ext uri="{FF2B5EF4-FFF2-40B4-BE49-F238E27FC236}">
                  <a16:creationId xmlns:a16="http://schemas.microsoft.com/office/drawing/2014/main" id="{E4AC98F2-B9AB-4AEC-9BE8-BD3937DF8F72}"/>
                </a:ext>
              </a:extLst>
            </p:cNvPr>
            <p:cNvSpPr>
              <a:spLocks/>
            </p:cNvSpPr>
            <p:nvPr/>
          </p:nvSpPr>
          <p:spPr bwMode="auto">
            <a:xfrm>
              <a:off x="2166" y="1026"/>
              <a:ext cx="72" cy="100"/>
            </a:xfrm>
            <a:custGeom>
              <a:avLst/>
              <a:gdLst>
                <a:gd name="T0" fmla="*/ 17 w 31"/>
                <a:gd name="T1" fmla="*/ 0 h 43"/>
                <a:gd name="T2" fmla="*/ 12 w 31"/>
                <a:gd name="T3" fmla="*/ 6 h 43"/>
                <a:gd name="T4" fmla="*/ 5 w 31"/>
                <a:gd name="T5" fmla="*/ 11 h 43"/>
                <a:gd name="T6" fmla="*/ 7 w 31"/>
                <a:gd name="T7" fmla="*/ 26 h 43"/>
                <a:gd name="T8" fmla="*/ 10 w 31"/>
                <a:gd name="T9" fmla="*/ 37 h 43"/>
                <a:gd name="T10" fmla="*/ 8 w 31"/>
                <a:gd name="T11" fmla="*/ 43 h 43"/>
                <a:gd name="T12" fmla="*/ 26 w 31"/>
                <a:gd name="T13" fmla="*/ 33 h 43"/>
                <a:gd name="T14" fmla="*/ 26 w 31"/>
                <a:gd name="T15" fmla="*/ 14 h 43"/>
                <a:gd name="T16" fmla="*/ 17 w 31"/>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3">
                  <a:moveTo>
                    <a:pt x="17" y="0"/>
                  </a:moveTo>
                  <a:cubicBezTo>
                    <a:pt x="15" y="3"/>
                    <a:pt x="14" y="5"/>
                    <a:pt x="12" y="6"/>
                  </a:cubicBezTo>
                  <a:cubicBezTo>
                    <a:pt x="9" y="7"/>
                    <a:pt x="7" y="9"/>
                    <a:pt x="5" y="11"/>
                  </a:cubicBezTo>
                  <a:cubicBezTo>
                    <a:pt x="0" y="16"/>
                    <a:pt x="0" y="23"/>
                    <a:pt x="7" y="26"/>
                  </a:cubicBezTo>
                  <a:cubicBezTo>
                    <a:pt x="14" y="30"/>
                    <a:pt x="14" y="30"/>
                    <a:pt x="10" y="37"/>
                  </a:cubicBezTo>
                  <a:cubicBezTo>
                    <a:pt x="9" y="39"/>
                    <a:pt x="9" y="41"/>
                    <a:pt x="8" y="43"/>
                  </a:cubicBezTo>
                  <a:cubicBezTo>
                    <a:pt x="16" y="42"/>
                    <a:pt x="21" y="39"/>
                    <a:pt x="26" y="33"/>
                  </a:cubicBezTo>
                  <a:cubicBezTo>
                    <a:pt x="30" y="26"/>
                    <a:pt x="31" y="20"/>
                    <a:pt x="26" y="14"/>
                  </a:cubicBezTo>
                  <a:cubicBezTo>
                    <a:pt x="22" y="10"/>
                    <a:pt x="18" y="7"/>
                    <a:pt x="17" y="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60" name="Freeform 50">
              <a:extLst>
                <a:ext uri="{FF2B5EF4-FFF2-40B4-BE49-F238E27FC236}">
                  <a16:creationId xmlns:a16="http://schemas.microsoft.com/office/drawing/2014/main" id="{83E1D6EE-15CE-47BF-A8A5-96408A318B0A}"/>
                </a:ext>
              </a:extLst>
            </p:cNvPr>
            <p:cNvSpPr>
              <a:spLocks/>
            </p:cNvSpPr>
            <p:nvPr/>
          </p:nvSpPr>
          <p:spPr bwMode="auto">
            <a:xfrm>
              <a:off x="1541" y="1529"/>
              <a:ext cx="79" cy="75"/>
            </a:xfrm>
            <a:custGeom>
              <a:avLst/>
              <a:gdLst>
                <a:gd name="T0" fmla="*/ 5 w 34"/>
                <a:gd name="T1" fmla="*/ 15 h 32"/>
                <a:gd name="T2" fmla="*/ 17 w 34"/>
                <a:gd name="T3" fmla="*/ 10 h 32"/>
                <a:gd name="T4" fmla="*/ 22 w 34"/>
                <a:gd name="T5" fmla="*/ 28 h 32"/>
                <a:gd name="T6" fmla="*/ 27 w 34"/>
                <a:gd name="T7" fmla="*/ 29 h 32"/>
                <a:gd name="T8" fmla="*/ 31 w 34"/>
                <a:gd name="T9" fmla="*/ 23 h 32"/>
                <a:gd name="T10" fmla="*/ 30 w 34"/>
                <a:gd name="T11" fmla="*/ 14 h 32"/>
                <a:gd name="T12" fmla="*/ 18 w 34"/>
                <a:gd name="T13" fmla="*/ 3 h 32"/>
                <a:gd name="T14" fmla="*/ 1 w 34"/>
                <a:gd name="T15" fmla="*/ 8 h 32"/>
                <a:gd name="T16" fmla="*/ 1 w 34"/>
                <a:gd name="T17" fmla="*/ 13 h 32"/>
                <a:gd name="T18" fmla="*/ 5 w 34"/>
                <a:gd name="T1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2">
                  <a:moveTo>
                    <a:pt x="5" y="15"/>
                  </a:moveTo>
                  <a:cubicBezTo>
                    <a:pt x="10" y="15"/>
                    <a:pt x="13" y="11"/>
                    <a:pt x="17" y="10"/>
                  </a:cubicBezTo>
                  <a:cubicBezTo>
                    <a:pt x="15" y="26"/>
                    <a:pt x="14" y="23"/>
                    <a:pt x="22" y="28"/>
                  </a:cubicBezTo>
                  <a:cubicBezTo>
                    <a:pt x="24" y="29"/>
                    <a:pt x="25" y="32"/>
                    <a:pt x="27" y="29"/>
                  </a:cubicBezTo>
                  <a:cubicBezTo>
                    <a:pt x="29" y="27"/>
                    <a:pt x="34" y="27"/>
                    <a:pt x="31" y="23"/>
                  </a:cubicBezTo>
                  <a:cubicBezTo>
                    <a:pt x="30" y="20"/>
                    <a:pt x="30" y="17"/>
                    <a:pt x="30" y="14"/>
                  </a:cubicBezTo>
                  <a:cubicBezTo>
                    <a:pt x="29" y="6"/>
                    <a:pt x="26" y="6"/>
                    <a:pt x="18" y="3"/>
                  </a:cubicBezTo>
                  <a:cubicBezTo>
                    <a:pt x="9" y="0"/>
                    <a:pt x="6" y="6"/>
                    <a:pt x="1" y="8"/>
                  </a:cubicBezTo>
                  <a:cubicBezTo>
                    <a:pt x="0" y="9"/>
                    <a:pt x="0" y="12"/>
                    <a:pt x="1" y="13"/>
                  </a:cubicBezTo>
                  <a:cubicBezTo>
                    <a:pt x="2" y="15"/>
                    <a:pt x="3" y="16"/>
                    <a:pt x="5" y="15"/>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61" name="Freeform 51">
              <a:extLst>
                <a:ext uri="{FF2B5EF4-FFF2-40B4-BE49-F238E27FC236}">
                  <a16:creationId xmlns:a16="http://schemas.microsoft.com/office/drawing/2014/main" id="{E6B98A04-64FA-440B-9DE8-18FF6DB857B8}"/>
                </a:ext>
              </a:extLst>
            </p:cNvPr>
            <p:cNvSpPr>
              <a:spLocks/>
            </p:cNvSpPr>
            <p:nvPr/>
          </p:nvSpPr>
          <p:spPr bwMode="auto">
            <a:xfrm>
              <a:off x="1474" y="1539"/>
              <a:ext cx="79" cy="85"/>
            </a:xfrm>
            <a:custGeom>
              <a:avLst/>
              <a:gdLst>
                <a:gd name="T0" fmla="*/ 22 w 34"/>
                <a:gd name="T1" fmla="*/ 15 h 37"/>
                <a:gd name="T2" fmla="*/ 21 w 34"/>
                <a:gd name="T3" fmla="*/ 11 h 37"/>
                <a:gd name="T4" fmla="*/ 22 w 34"/>
                <a:gd name="T5" fmla="*/ 0 h 37"/>
                <a:gd name="T6" fmla="*/ 8 w 34"/>
                <a:gd name="T7" fmla="*/ 6 h 37"/>
                <a:gd name="T8" fmla="*/ 4 w 34"/>
                <a:gd name="T9" fmla="*/ 8 h 37"/>
                <a:gd name="T10" fmla="*/ 1 w 34"/>
                <a:gd name="T11" fmla="*/ 8 h 37"/>
                <a:gd name="T12" fmla="*/ 2 w 34"/>
                <a:gd name="T13" fmla="*/ 13 h 37"/>
                <a:gd name="T14" fmla="*/ 12 w 34"/>
                <a:gd name="T15" fmla="*/ 14 h 37"/>
                <a:gd name="T16" fmla="*/ 17 w 34"/>
                <a:gd name="T17" fmla="*/ 15 h 37"/>
                <a:gd name="T18" fmla="*/ 26 w 34"/>
                <a:gd name="T19" fmla="*/ 28 h 37"/>
                <a:gd name="T20" fmla="*/ 34 w 34"/>
                <a:gd name="T21" fmla="*/ 37 h 37"/>
                <a:gd name="T22" fmla="*/ 22 w 34"/>
                <a:gd name="T23"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7">
                  <a:moveTo>
                    <a:pt x="22" y="15"/>
                  </a:moveTo>
                  <a:cubicBezTo>
                    <a:pt x="20" y="14"/>
                    <a:pt x="20" y="12"/>
                    <a:pt x="21" y="11"/>
                  </a:cubicBezTo>
                  <a:cubicBezTo>
                    <a:pt x="26" y="8"/>
                    <a:pt x="22" y="4"/>
                    <a:pt x="22" y="0"/>
                  </a:cubicBezTo>
                  <a:cubicBezTo>
                    <a:pt x="13" y="0"/>
                    <a:pt x="13" y="0"/>
                    <a:pt x="8" y="6"/>
                  </a:cubicBezTo>
                  <a:cubicBezTo>
                    <a:pt x="7" y="7"/>
                    <a:pt x="6" y="9"/>
                    <a:pt x="4" y="8"/>
                  </a:cubicBezTo>
                  <a:cubicBezTo>
                    <a:pt x="3" y="7"/>
                    <a:pt x="2" y="6"/>
                    <a:pt x="1" y="8"/>
                  </a:cubicBezTo>
                  <a:cubicBezTo>
                    <a:pt x="0" y="9"/>
                    <a:pt x="1" y="11"/>
                    <a:pt x="2" y="13"/>
                  </a:cubicBezTo>
                  <a:cubicBezTo>
                    <a:pt x="5" y="15"/>
                    <a:pt x="8" y="17"/>
                    <a:pt x="12" y="14"/>
                  </a:cubicBezTo>
                  <a:cubicBezTo>
                    <a:pt x="14" y="12"/>
                    <a:pt x="16" y="13"/>
                    <a:pt x="17" y="15"/>
                  </a:cubicBezTo>
                  <a:cubicBezTo>
                    <a:pt x="20" y="20"/>
                    <a:pt x="24" y="23"/>
                    <a:pt x="26" y="28"/>
                  </a:cubicBezTo>
                  <a:cubicBezTo>
                    <a:pt x="27" y="31"/>
                    <a:pt x="28" y="34"/>
                    <a:pt x="34" y="37"/>
                  </a:cubicBezTo>
                  <a:cubicBezTo>
                    <a:pt x="30" y="28"/>
                    <a:pt x="31" y="18"/>
                    <a:pt x="22" y="15"/>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62" name="Freeform 52">
              <a:extLst>
                <a:ext uri="{FF2B5EF4-FFF2-40B4-BE49-F238E27FC236}">
                  <a16:creationId xmlns:a16="http://schemas.microsoft.com/office/drawing/2014/main" id="{AF2C4DF7-C934-4118-9B7E-781E0E68C492}"/>
                </a:ext>
              </a:extLst>
            </p:cNvPr>
            <p:cNvSpPr>
              <a:spLocks/>
            </p:cNvSpPr>
            <p:nvPr/>
          </p:nvSpPr>
          <p:spPr bwMode="auto">
            <a:xfrm>
              <a:off x="1393" y="1573"/>
              <a:ext cx="33" cy="51"/>
            </a:xfrm>
            <a:custGeom>
              <a:avLst/>
              <a:gdLst>
                <a:gd name="T0" fmla="*/ 10 w 14"/>
                <a:gd name="T1" fmla="*/ 2 h 22"/>
                <a:gd name="T2" fmla="*/ 6 w 14"/>
                <a:gd name="T3" fmla="*/ 2 h 22"/>
                <a:gd name="T4" fmla="*/ 1 w 14"/>
                <a:gd name="T5" fmla="*/ 9 h 22"/>
                <a:gd name="T6" fmla="*/ 5 w 14"/>
                <a:gd name="T7" fmla="*/ 20 h 22"/>
                <a:gd name="T8" fmla="*/ 10 w 14"/>
                <a:gd name="T9" fmla="*/ 21 h 22"/>
                <a:gd name="T10" fmla="*/ 13 w 14"/>
                <a:gd name="T11" fmla="*/ 11 h 22"/>
                <a:gd name="T12" fmla="*/ 10 w 14"/>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4" h="22">
                  <a:moveTo>
                    <a:pt x="10" y="2"/>
                  </a:moveTo>
                  <a:cubicBezTo>
                    <a:pt x="9" y="1"/>
                    <a:pt x="7" y="0"/>
                    <a:pt x="6" y="2"/>
                  </a:cubicBezTo>
                  <a:cubicBezTo>
                    <a:pt x="5" y="5"/>
                    <a:pt x="1" y="6"/>
                    <a:pt x="1" y="9"/>
                  </a:cubicBezTo>
                  <a:cubicBezTo>
                    <a:pt x="0" y="13"/>
                    <a:pt x="2" y="17"/>
                    <a:pt x="5" y="20"/>
                  </a:cubicBezTo>
                  <a:cubicBezTo>
                    <a:pt x="6" y="21"/>
                    <a:pt x="8" y="22"/>
                    <a:pt x="10" y="21"/>
                  </a:cubicBezTo>
                  <a:cubicBezTo>
                    <a:pt x="14" y="19"/>
                    <a:pt x="12" y="14"/>
                    <a:pt x="13" y="11"/>
                  </a:cubicBezTo>
                  <a:cubicBezTo>
                    <a:pt x="13" y="8"/>
                    <a:pt x="13" y="4"/>
                    <a:pt x="10" y="2"/>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63" name="Freeform 53">
              <a:extLst>
                <a:ext uri="{FF2B5EF4-FFF2-40B4-BE49-F238E27FC236}">
                  <a16:creationId xmlns:a16="http://schemas.microsoft.com/office/drawing/2014/main" id="{0ECF4BE2-9E86-4B39-821F-9747EB798BD4}"/>
                </a:ext>
              </a:extLst>
            </p:cNvPr>
            <p:cNvSpPr>
              <a:spLocks/>
            </p:cNvSpPr>
            <p:nvPr/>
          </p:nvSpPr>
          <p:spPr bwMode="auto">
            <a:xfrm>
              <a:off x="1868" y="1165"/>
              <a:ext cx="23" cy="47"/>
            </a:xfrm>
            <a:custGeom>
              <a:avLst/>
              <a:gdLst>
                <a:gd name="T0" fmla="*/ 10 w 10"/>
                <a:gd name="T1" fmla="*/ 0 h 20"/>
                <a:gd name="T2" fmla="*/ 3 w 10"/>
                <a:gd name="T3" fmla="*/ 12 h 20"/>
                <a:gd name="T4" fmla="*/ 10 w 10"/>
                <a:gd name="T5" fmla="*/ 20 h 20"/>
                <a:gd name="T6" fmla="*/ 10 w 10"/>
                <a:gd name="T7" fmla="*/ 0 h 20"/>
              </a:gdLst>
              <a:ahLst/>
              <a:cxnLst>
                <a:cxn ang="0">
                  <a:pos x="T0" y="T1"/>
                </a:cxn>
                <a:cxn ang="0">
                  <a:pos x="T2" y="T3"/>
                </a:cxn>
                <a:cxn ang="0">
                  <a:pos x="T4" y="T5"/>
                </a:cxn>
                <a:cxn ang="0">
                  <a:pos x="T6" y="T7"/>
                </a:cxn>
              </a:cxnLst>
              <a:rect l="0" t="0" r="r" b="b"/>
              <a:pathLst>
                <a:path w="10" h="20">
                  <a:moveTo>
                    <a:pt x="10" y="0"/>
                  </a:moveTo>
                  <a:cubicBezTo>
                    <a:pt x="1" y="0"/>
                    <a:pt x="4" y="8"/>
                    <a:pt x="3" y="12"/>
                  </a:cubicBezTo>
                  <a:cubicBezTo>
                    <a:pt x="0" y="19"/>
                    <a:pt x="4" y="20"/>
                    <a:pt x="10" y="20"/>
                  </a:cubicBezTo>
                  <a:cubicBezTo>
                    <a:pt x="5" y="13"/>
                    <a:pt x="8" y="6"/>
                    <a:pt x="10" y="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64" name="Freeform 54">
              <a:extLst>
                <a:ext uri="{FF2B5EF4-FFF2-40B4-BE49-F238E27FC236}">
                  <a16:creationId xmlns:a16="http://schemas.microsoft.com/office/drawing/2014/main" id="{8AF20606-EAA2-4CC8-B255-6CEC52FE2A97}"/>
                </a:ext>
              </a:extLst>
            </p:cNvPr>
            <p:cNvSpPr>
              <a:spLocks/>
            </p:cNvSpPr>
            <p:nvPr/>
          </p:nvSpPr>
          <p:spPr bwMode="auto">
            <a:xfrm>
              <a:off x="1784" y="1219"/>
              <a:ext cx="24" cy="41"/>
            </a:xfrm>
            <a:custGeom>
              <a:avLst/>
              <a:gdLst>
                <a:gd name="T0" fmla="*/ 4 w 10"/>
                <a:gd name="T1" fmla="*/ 4 h 18"/>
                <a:gd name="T2" fmla="*/ 0 w 10"/>
                <a:gd name="T3" fmla="*/ 1 h 18"/>
                <a:gd name="T4" fmla="*/ 2 w 10"/>
                <a:gd name="T5" fmla="*/ 18 h 18"/>
                <a:gd name="T6" fmla="*/ 10 w 10"/>
                <a:gd name="T7" fmla="*/ 9 h 18"/>
                <a:gd name="T8" fmla="*/ 4 w 10"/>
                <a:gd name="T9" fmla="*/ 4 h 18"/>
              </a:gdLst>
              <a:ahLst/>
              <a:cxnLst>
                <a:cxn ang="0">
                  <a:pos x="T0" y="T1"/>
                </a:cxn>
                <a:cxn ang="0">
                  <a:pos x="T2" y="T3"/>
                </a:cxn>
                <a:cxn ang="0">
                  <a:pos x="T4" y="T5"/>
                </a:cxn>
                <a:cxn ang="0">
                  <a:pos x="T6" y="T7"/>
                </a:cxn>
                <a:cxn ang="0">
                  <a:pos x="T8" y="T9"/>
                </a:cxn>
              </a:cxnLst>
              <a:rect l="0" t="0" r="r" b="b"/>
              <a:pathLst>
                <a:path w="10" h="18">
                  <a:moveTo>
                    <a:pt x="4" y="4"/>
                  </a:moveTo>
                  <a:cubicBezTo>
                    <a:pt x="4" y="3"/>
                    <a:pt x="4" y="0"/>
                    <a:pt x="0" y="1"/>
                  </a:cubicBezTo>
                  <a:cubicBezTo>
                    <a:pt x="4" y="6"/>
                    <a:pt x="0" y="11"/>
                    <a:pt x="2" y="18"/>
                  </a:cubicBezTo>
                  <a:cubicBezTo>
                    <a:pt x="5" y="14"/>
                    <a:pt x="9" y="12"/>
                    <a:pt x="10" y="9"/>
                  </a:cubicBezTo>
                  <a:cubicBezTo>
                    <a:pt x="10" y="5"/>
                    <a:pt x="4" y="8"/>
                    <a:pt x="4" y="4"/>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65" name="Freeform 55">
              <a:extLst>
                <a:ext uri="{FF2B5EF4-FFF2-40B4-BE49-F238E27FC236}">
                  <a16:creationId xmlns:a16="http://schemas.microsoft.com/office/drawing/2014/main" id="{7CC39FA7-2F52-436A-B6A5-C329609C5B01}"/>
                </a:ext>
              </a:extLst>
            </p:cNvPr>
            <p:cNvSpPr>
              <a:spLocks/>
            </p:cNvSpPr>
            <p:nvPr/>
          </p:nvSpPr>
          <p:spPr bwMode="auto">
            <a:xfrm>
              <a:off x="1565" y="1706"/>
              <a:ext cx="25" cy="23"/>
            </a:xfrm>
            <a:custGeom>
              <a:avLst/>
              <a:gdLst>
                <a:gd name="T0" fmla="*/ 9 w 11"/>
                <a:gd name="T1" fmla="*/ 1 h 10"/>
                <a:gd name="T2" fmla="*/ 8 w 11"/>
                <a:gd name="T3" fmla="*/ 1 h 10"/>
                <a:gd name="T4" fmla="*/ 8 w 11"/>
                <a:gd name="T5" fmla="*/ 0 h 10"/>
                <a:gd name="T6" fmla="*/ 0 w 11"/>
                <a:gd name="T7" fmla="*/ 2 h 10"/>
                <a:gd name="T8" fmla="*/ 10 w 11"/>
                <a:gd name="T9" fmla="*/ 10 h 10"/>
                <a:gd name="T10" fmla="*/ 9 w 11"/>
                <a:gd name="T11" fmla="*/ 1 h 10"/>
              </a:gdLst>
              <a:ahLst/>
              <a:cxnLst>
                <a:cxn ang="0">
                  <a:pos x="T0" y="T1"/>
                </a:cxn>
                <a:cxn ang="0">
                  <a:pos x="T2" y="T3"/>
                </a:cxn>
                <a:cxn ang="0">
                  <a:pos x="T4" y="T5"/>
                </a:cxn>
                <a:cxn ang="0">
                  <a:pos x="T6" y="T7"/>
                </a:cxn>
                <a:cxn ang="0">
                  <a:pos x="T8" y="T9"/>
                </a:cxn>
                <a:cxn ang="0">
                  <a:pos x="T10" y="T11"/>
                </a:cxn>
              </a:cxnLst>
              <a:rect l="0" t="0" r="r" b="b"/>
              <a:pathLst>
                <a:path w="11" h="10">
                  <a:moveTo>
                    <a:pt x="9" y="1"/>
                  </a:moveTo>
                  <a:cubicBezTo>
                    <a:pt x="8" y="1"/>
                    <a:pt x="8" y="1"/>
                    <a:pt x="8" y="1"/>
                  </a:cubicBezTo>
                  <a:cubicBezTo>
                    <a:pt x="8" y="0"/>
                    <a:pt x="8" y="0"/>
                    <a:pt x="8" y="0"/>
                  </a:cubicBezTo>
                  <a:cubicBezTo>
                    <a:pt x="5" y="0"/>
                    <a:pt x="3" y="2"/>
                    <a:pt x="0" y="2"/>
                  </a:cubicBezTo>
                  <a:cubicBezTo>
                    <a:pt x="3" y="5"/>
                    <a:pt x="7" y="8"/>
                    <a:pt x="10" y="10"/>
                  </a:cubicBezTo>
                  <a:cubicBezTo>
                    <a:pt x="8" y="8"/>
                    <a:pt x="11" y="4"/>
                    <a:pt x="9" y="1"/>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66" name="Freeform 56">
              <a:extLst>
                <a:ext uri="{FF2B5EF4-FFF2-40B4-BE49-F238E27FC236}">
                  <a16:creationId xmlns:a16="http://schemas.microsoft.com/office/drawing/2014/main" id="{3C904C03-E5BE-478C-8346-E9612135B771}"/>
                </a:ext>
              </a:extLst>
            </p:cNvPr>
            <p:cNvSpPr>
              <a:spLocks/>
            </p:cNvSpPr>
            <p:nvPr/>
          </p:nvSpPr>
          <p:spPr bwMode="auto">
            <a:xfrm>
              <a:off x="1588" y="1729"/>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1"/>
                    <a:pt x="1" y="1"/>
                  </a:cubicBezTo>
                  <a:cubicBezTo>
                    <a:pt x="0" y="1"/>
                    <a:pt x="0" y="0"/>
                    <a:pt x="0" y="0"/>
                  </a:cubicBezTo>
                  <a:cubicBezTo>
                    <a:pt x="0" y="0"/>
                    <a:pt x="0" y="1"/>
                    <a:pt x="0" y="1"/>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67" name="Freeform 57">
              <a:extLst>
                <a:ext uri="{FF2B5EF4-FFF2-40B4-BE49-F238E27FC236}">
                  <a16:creationId xmlns:a16="http://schemas.microsoft.com/office/drawing/2014/main" id="{B5D4105A-4EE7-47B7-BAB8-D9BFCBBF1007}"/>
                </a:ext>
              </a:extLst>
            </p:cNvPr>
            <p:cNvSpPr>
              <a:spLocks/>
            </p:cNvSpPr>
            <p:nvPr/>
          </p:nvSpPr>
          <p:spPr bwMode="auto">
            <a:xfrm>
              <a:off x="2303" y="1221"/>
              <a:ext cx="19" cy="30"/>
            </a:xfrm>
            <a:custGeom>
              <a:avLst/>
              <a:gdLst>
                <a:gd name="T0" fmla="*/ 5 w 8"/>
                <a:gd name="T1" fmla="*/ 0 h 13"/>
                <a:gd name="T2" fmla="*/ 0 w 8"/>
                <a:gd name="T3" fmla="*/ 11 h 13"/>
                <a:gd name="T4" fmla="*/ 1 w 8"/>
                <a:gd name="T5" fmla="*/ 13 h 13"/>
                <a:gd name="T6" fmla="*/ 4 w 8"/>
                <a:gd name="T7" fmla="*/ 12 h 13"/>
                <a:gd name="T8" fmla="*/ 5 w 8"/>
                <a:gd name="T9" fmla="*/ 0 h 13"/>
              </a:gdLst>
              <a:ahLst/>
              <a:cxnLst>
                <a:cxn ang="0">
                  <a:pos x="T0" y="T1"/>
                </a:cxn>
                <a:cxn ang="0">
                  <a:pos x="T2" y="T3"/>
                </a:cxn>
                <a:cxn ang="0">
                  <a:pos x="T4" y="T5"/>
                </a:cxn>
                <a:cxn ang="0">
                  <a:pos x="T6" y="T7"/>
                </a:cxn>
                <a:cxn ang="0">
                  <a:pos x="T8" y="T9"/>
                </a:cxn>
              </a:cxnLst>
              <a:rect l="0" t="0" r="r" b="b"/>
              <a:pathLst>
                <a:path w="8" h="13">
                  <a:moveTo>
                    <a:pt x="5" y="0"/>
                  </a:moveTo>
                  <a:cubicBezTo>
                    <a:pt x="3" y="5"/>
                    <a:pt x="2" y="8"/>
                    <a:pt x="0" y="11"/>
                  </a:cubicBezTo>
                  <a:cubicBezTo>
                    <a:pt x="0" y="12"/>
                    <a:pt x="0" y="12"/>
                    <a:pt x="1" y="13"/>
                  </a:cubicBezTo>
                  <a:cubicBezTo>
                    <a:pt x="2" y="13"/>
                    <a:pt x="3" y="13"/>
                    <a:pt x="4" y="12"/>
                  </a:cubicBezTo>
                  <a:cubicBezTo>
                    <a:pt x="6" y="9"/>
                    <a:pt x="8" y="6"/>
                    <a:pt x="5" y="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68" name="Freeform 58">
              <a:extLst>
                <a:ext uri="{FF2B5EF4-FFF2-40B4-BE49-F238E27FC236}">
                  <a16:creationId xmlns:a16="http://schemas.microsoft.com/office/drawing/2014/main" id="{AF8D71A8-66A9-448D-B07B-47EBC9F0895C}"/>
                </a:ext>
              </a:extLst>
            </p:cNvPr>
            <p:cNvSpPr>
              <a:spLocks/>
            </p:cNvSpPr>
            <p:nvPr/>
          </p:nvSpPr>
          <p:spPr bwMode="auto">
            <a:xfrm>
              <a:off x="1386" y="1543"/>
              <a:ext cx="21" cy="21"/>
            </a:xfrm>
            <a:custGeom>
              <a:avLst/>
              <a:gdLst>
                <a:gd name="T0" fmla="*/ 3 w 9"/>
                <a:gd name="T1" fmla="*/ 0 h 9"/>
                <a:gd name="T2" fmla="*/ 9 w 9"/>
                <a:gd name="T3" fmla="*/ 9 h 9"/>
                <a:gd name="T4" fmla="*/ 3 w 9"/>
                <a:gd name="T5" fmla="*/ 0 h 9"/>
              </a:gdLst>
              <a:ahLst/>
              <a:cxnLst>
                <a:cxn ang="0">
                  <a:pos x="T0" y="T1"/>
                </a:cxn>
                <a:cxn ang="0">
                  <a:pos x="T2" y="T3"/>
                </a:cxn>
                <a:cxn ang="0">
                  <a:pos x="T4" y="T5"/>
                </a:cxn>
              </a:cxnLst>
              <a:rect l="0" t="0" r="r" b="b"/>
              <a:pathLst>
                <a:path w="9" h="9">
                  <a:moveTo>
                    <a:pt x="3" y="0"/>
                  </a:moveTo>
                  <a:cubicBezTo>
                    <a:pt x="0" y="6"/>
                    <a:pt x="3" y="8"/>
                    <a:pt x="9" y="9"/>
                  </a:cubicBezTo>
                  <a:cubicBezTo>
                    <a:pt x="7" y="5"/>
                    <a:pt x="5" y="3"/>
                    <a:pt x="3" y="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69" name="Freeform 59">
              <a:extLst>
                <a:ext uri="{FF2B5EF4-FFF2-40B4-BE49-F238E27FC236}">
                  <a16:creationId xmlns:a16="http://schemas.microsoft.com/office/drawing/2014/main" id="{52FE467C-ACF5-472A-9A80-3ADE011CC3DF}"/>
                </a:ext>
              </a:extLst>
            </p:cNvPr>
            <p:cNvSpPr>
              <a:spLocks/>
            </p:cNvSpPr>
            <p:nvPr/>
          </p:nvSpPr>
          <p:spPr bwMode="auto">
            <a:xfrm>
              <a:off x="1553" y="1671"/>
              <a:ext cx="16" cy="14"/>
            </a:xfrm>
            <a:custGeom>
              <a:avLst/>
              <a:gdLst>
                <a:gd name="T0" fmla="*/ 0 w 7"/>
                <a:gd name="T1" fmla="*/ 2 h 6"/>
                <a:gd name="T2" fmla="*/ 5 w 7"/>
                <a:gd name="T3" fmla="*/ 5 h 6"/>
                <a:gd name="T4" fmla="*/ 7 w 7"/>
                <a:gd name="T5" fmla="*/ 3 h 6"/>
                <a:gd name="T6" fmla="*/ 3 w 7"/>
                <a:gd name="T7" fmla="*/ 1 h 6"/>
                <a:gd name="T8" fmla="*/ 0 w 7"/>
                <a:gd name="T9" fmla="*/ 2 h 6"/>
              </a:gdLst>
              <a:ahLst/>
              <a:cxnLst>
                <a:cxn ang="0">
                  <a:pos x="T0" y="T1"/>
                </a:cxn>
                <a:cxn ang="0">
                  <a:pos x="T2" y="T3"/>
                </a:cxn>
                <a:cxn ang="0">
                  <a:pos x="T4" y="T5"/>
                </a:cxn>
                <a:cxn ang="0">
                  <a:pos x="T6" y="T7"/>
                </a:cxn>
                <a:cxn ang="0">
                  <a:pos x="T8" y="T9"/>
                </a:cxn>
              </a:cxnLst>
              <a:rect l="0" t="0" r="r" b="b"/>
              <a:pathLst>
                <a:path w="7" h="6">
                  <a:moveTo>
                    <a:pt x="0" y="2"/>
                  </a:moveTo>
                  <a:cubicBezTo>
                    <a:pt x="1" y="5"/>
                    <a:pt x="2" y="6"/>
                    <a:pt x="5" y="5"/>
                  </a:cubicBezTo>
                  <a:cubicBezTo>
                    <a:pt x="6" y="5"/>
                    <a:pt x="7" y="5"/>
                    <a:pt x="7" y="3"/>
                  </a:cubicBezTo>
                  <a:cubicBezTo>
                    <a:pt x="6" y="1"/>
                    <a:pt x="4" y="1"/>
                    <a:pt x="3" y="1"/>
                  </a:cubicBezTo>
                  <a:cubicBezTo>
                    <a:pt x="1" y="0"/>
                    <a:pt x="0" y="1"/>
                    <a:pt x="0" y="2"/>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70" name="Freeform 60">
              <a:extLst>
                <a:ext uri="{FF2B5EF4-FFF2-40B4-BE49-F238E27FC236}">
                  <a16:creationId xmlns:a16="http://schemas.microsoft.com/office/drawing/2014/main" id="{A88B1937-1B1F-4703-918D-AE1ED664BCFB}"/>
                </a:ext>
              </a:extLst>
            </p:cNvPr>
            <p:cNvSpPr>
              <a:spLocks/>
            </p:cNvSpPr>
            <p:nvPr/>
          </p:nvSpPr>
          <p:spPr bwMode="auto">
            <a:xfrm>
              <a:off x="1458" y="1585"/>
              <a:ext cx="16" cy="14"/>
            </a:xfrm>
            <a:custGeom>
              <a:avLst/>
              <a:gdLst>
                <a:gd name="T0" fmla="*/ 3 w 7"/>
                <a:gd name="T1" fmla="*/ 1 h 6"/>
                <a:gd name="T2" fmla="*/ 0 w 7"/>
                <a:gd name="T3" fmla="*/ 2 h 6"/>
                <a:gd name="T4" fmla="*/ 4 w 7"/>
                <a:gd name="T5" fmla="*/ 6 h 6"/>
                <a:gd name="T6" fmla="*/ 6 w 7"/>
                <a:gd name="T7" fmla="*/ 2 h 6"/>
                <a:gd name="T8" fmla="*/ 3 w 7"/>
                <a:gd name="T9" fmla="*/ 1 h 6"/>
              </a:gdLst>
              <a:ahLst/>
              <a:cxnLst>
                <a:cxn ang="0">
                  <a:pos x="T0" y="T1"/>
                </a:cxn>
                <a:cxn ang="0">
                  <a:pos x="T2" y="T3"/>
                </a:cxn>
                <a:cxn ang="0">
                  <a:pos x="T4" y="T5"/>
                </a:cxn>
                <a:cxn ang="0">
                  <a:pos x="T6" y="T7"/>
                </a:cxn>
                <a:cxn ang="0">
                  <a:pos x="T8" y="T9"/>
                </a:cxn>
              </a:cxnLst>
              <a:rect l="0" t="0" r="r" b="b"/>
              <a:pathLst>
                <a:path w="7" h="6">
                  <a:moveTo>
                    <a:pt x="3" y="1"/>
                  </a:moveTo>
                  <a:cubicBezTo>
                    <a:pt x="1" y="0"/>
                    <a:pt x="0" y="1"/>
                    <a:pt x="0" y="2"/>
                  </a:cubicBezTo>
                  <a:cubicBezTo>
                    <a:pt x="1" y="4"/>
                    <a:pt x="2" y="6"/>
                    <a:pt x="4" y="6"/>
                  </a:cubicBezTo>
                  <a:cubicBezTo>
                    <a:pt x="7" y="6"/>
                    <a:pt x="5" y="3"/>
                    <a:pt x="6" y="2"/>
                  </a:cubicBezTo>
                  <a:cubicBezTo>
                    <a:pt x="5" y="3"/>
                    <a:pt x="4" y="1"/>
                    <a:pt x="3" y="1"/>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71" name="Freeform 61">
              <a:extLst>
                <a:ext uri="{FF2B5EF4-FFF2-40B4-BE49-F238E27FC236}">
                  <a16:creationId xmlns:a16="http://schemas.microsoft.com/office/drawing/2014/main" id="{731BB250-0574-4814-82FD-19CDD637146E}"/>
                </a:ext>
              </a:extLst>
            </p:cNvPr>
            <p:cNvSpPr>
              <a:spLocks/>
            </p:cNvSpPr>
            <p:nvPr/>
          </p:nvSpPr>
          <p:spPr bwMode="auto">
            <a:xfrm>
              <a:off x="1472" y="1590"/>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0" y="0"/>
                    <a:pt x="0" y="0"/>
                    <a:pt x="0" y="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72" name="Freeform 62">
              <a:extLst>
                <a:ext uri="{FF2B5EF4-FFF2-40B4-BE49-F238E27FC236}">
                  <a16:creationId xmlns:a16="http://schemas.microsoft.com/office/drawing/2014/main" id="{C83EFC61-5407-40E2-8770-C8E30BF4BE91}"/>
                </a:ext>
              </a:extLst>
            </p:cNvPr>
            <p:cNvSpPr>
              <a:spLocks/>
            </p:cNvSpPr>
            <p:nvPr/>
          </p:nvSpPr>
          <p:spPr bwMode="auto">
            <a:xfrm>
              <a:off x="831" y="1346"/>
              <a:ext cx="632" cy="573"/>
            </a:xfrm>
            <a:custGeom>
              <a:avLst/>
              <a:gdLst>
                <a:gd name="T0" fmla="*/ 252 w 273"/>
                <a:gd name="T1" fmla="*/ 202 h 247"/>
                <a:gd name="T2" fmla="*/ 241 w 273"/>
                <a:gd name="T3" fmla="*/ 216 h 247"/>
                <a:gd name="T4" fmla="*/ 239 w 273"/>
                <a:gd name="T5" fmla="*/ 221 h 247"/>
                <a:gd name="T6" fmla="*/ 216 w 273"/>
                <a:gd name="T7" fmla="*/ 222 h 247"/>
                <a:gd name="T8" fmla="*/ 182 w 273"/>
                <a:gd name="T9" fmla="*/ 242 h 247"/>
                <a:gd name="T10" fmla="*/ 164 w 273"/>
                <a:gd name="T11" fmla="*/ 232 h 247"/>
                <a:gd name="T12" fmla="*/ 134 w 273"/>
                <a:gd name="T13" fmla="*/ 235 h 247"/>
                <a:gd name="T14" fmla="*/ 113 w 273"/>
                <a:gd name="T15" fmla="*/ 226 h 247"/>
                <a:gd name="T16" fmla="*/ 91 w 273"/>
                <a:gd name="T17" fmla="*/ 210 h 247"/>
                <a:gd name="T18" fmla="*/ 68 w 273"/>
                <a:gd name="T19" fmla="*/ 190 h 247"/>
                <a:gd name="T20" fmla="*/ 53 w 273"/>
                <a:gd name="T21" fmla="*/ 174 h 247"/>
                <a:gd name="T22" fmla="*/ 59 w 273"/>
                <a:gd name="T23" fmla="*/ 162 h 247"/>
                <a:gd name="T24" fmla="*/ 56 w 273"/>
                <a:gd name="T25" fmla="*/ 149 h 247"/>
                <a:gd name="T26" fmla="*/ 29 w 273"/>
                <a:gd name="T27" fmla="*/ 137 h 247"/>
                <a:gd name="T28" fmla="*/ 16 w 273"/>
                <a:gd name="T29" fmla="*/ 118 h 247"/>
                <a:gd name="T30" fmla="*/ 9 w 273"/>
                <a:gd name="T31" fmla="*/ 106 h 247"/>
                <a:gd name="T32" fmla="*/ 6 w 273"/>
                <a:gd name="T33" fmla="*/ 75 h 247"/>
                <a:gd name="T34" fmla="*/ 14 w 273"/>
                <a:gd name="T35" fmla="*/ 64 h 247"/>
                <a:gd name="T36" fmla="*/ 24 w 273"/>
                <a:gd name="T37" fmla="*/ 38 h 247"/>
                <a:gd name="T38" fmla="*/ 30 w 273"/>
                <a:gd name="T39" fmla="*/ 5 h 247"/>
                <a:gd name="T40" fmla="*/ 61 w 273"/>
                <a:gd name="T41" fmla="*/ 18 h 247"/>
                <a:gd name="T42" fmla="*/ 59 w 273"/>
                <a:gd name="T43" fmla="*/ 11 h 247"/>
                <a:gd name="T44" fmla="*/ 77 w 273"/>
                <a:gd name="T45" fmla="*/ 6 h 247"/>
                <a:gd name="T46" fmla="*/ 94 w 273"/>
                <a:gd name="T47" fmla="*/ 17 h 247"/>
                <a:gd name="T48" fmla="*/ 105 w 273"/>
                <a:gd name="T49" fmla="*/ 46 h 247"/>
                <a:gd name="T50" fmla="*/ 129 w 273"/>
                <a:gd name="T51" fmla="*/ 47 h 247"/>
                <a:gd name="T52" fmla="*/ 139 w 273"/>
                <a:gd name="T53" fmla="*/ 55 h 247"/>
                <a:gd name="T54" fmla="*/ 157 w 273"/>
                <a:gd name="T55" fmla="*/ 75 h 247"/>
                <a:gd name="T56" fmla="*/ 163 w 273"/>
                <a:gd name="T57" fmla="*/ 96 h 247"/>
                <a:gd name="T58" fmla="*/ 177 w 273"/>
                <a:gd name="T59" fmla="*/ 103 h 247"/>
                <a:gd name="T60" fmla="*/ 161 w 273"/>
                <a:gd name="T61" fmla="*/ 75 h 247"/>
                <a:gd name="T62" fmla="*/ 159 w 273"/>
                <a:gd name="T63" fmla="*/ 62 h 247"/>
                <a:gd name="T64" fmla="*/ 147 w 273"/>
                <a:gd name="T65" fmla="*/ 49 h 247"/>
                <a:gd name="T66" fmla="*/ 183 w 273"/>
                <a:gd name="T67" fmla="*/ 68 h 247"/>
                <a:gd name="T68" fmla="*/ 190 w 273"/>
                <a:gd name="T69" fmla="*/ 88 h 247"/>
                <a:gd name="T70" fmla="*/ 209 w 273"/>
                <a:gd name="T71" fmla="*/ 82 h 247"/>
                <a:gd name="T72" fmla="*/ 227 w 273"/>
                <a:gd name="T73" fmla="*/ 112 h 247"/>
                <a:gd name="T74" fmla="*/ 192 w 273"/>
                <a:gd name="T75" fmla="*/ 109 h 247"/>
                <a:gd name="T76" fmla="*/ 219 w 273"/>
                <a:gd name="T77" fmla="*/ 121 h 247"/>
                <a:gd name="T78" fmla="*/ 221 w 273"/>
                <a:gd name="T79" fmla="*/ 135 h 247"/>
                <a:gd name="T80" fmla="*/ 204 w 273"/>
                <a:gd name="T81" fmla="*/ 143 h 247"/>
                <a:gd name="T82" fmla="*/ 205 w 273"/>
                <a:gd name="T83" fmla="*/ 149 h 247"/>
                <a:gd name="T84" fmla="*/ 221 w 273"/>
                <a:gd name="T85" fmla="*/ 140 h 247"/>
                <a:gd name="T86" fmla="*/ 229 w 273"/>
                <a:gd name="T87" fmla="*/ 125 h 247"/>
                <a:gd name="T88" fmla="*/ 238 w 273"/>
                <a:gd name="T89" fmla="*/ 124 h 247"/>
                <a:gd name="T90" fmla="*/ 262 w 273"/>
                <a:gd name="T91" fmla="*/ 141 h 247"/>
                <a:gd name="T92" fmla="*/ 267 w 273"/>
                <a:gd name="T93" fmla="*/ 165 h 247"/>
                <a:gd name="T94" fmla="*/ 237 w 273"/>
                <a:gd name="T95" fmla="*/ 182 h 247"/>
                <a:gd name="T96" fmla="*/ 250 w 273"/>
                <a:gd name="T97" fmla="*/ 19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3" h="247">
                  <a:moveTo>
                    <a:pt x="258" y="202"/>
                  </a:moveTo>
                  <a:cubicBezTo>
                    <a:pt x="256" y="203"/>
                    <a:pt x="254" y="203"/>
                    <a:pt x="252" y="202"/>
                  </a:cubicBezTo>
                  <a:cubicBezTo>
                    <a:pt x="250" y="202"/>
                    <a:pt x="247" y="202"/>
                    <a:pt x="247" y="205"/>
                  </a:cubicBezTo>
                  <a:cubicBezTo>
                    <a:pt x="247" y="210"/>
                    <a:pt x="243" y="212"/>
                    <a:pt x="241" y="216"/>
                  </a:cubicBezTo>
                  <a:cubicBezTo>
                    <a:pt x="244" y="218"/>
                    <a:pt x="246" y="217"/>
                    <a:pt x="249" y="218"/>
                  </a:cubicBezTo>
                  <a:cubicBezTo>
                    <a:pt x="247" y="223"/>
                    <a:pt x="243" y="223"/>
                    <a:pt x="239" y="221"/>
                  </a:cubicBezTo>
                  <a:cubicBezTo>
                    <a:pt x="233" y="220"/>
                    <a:pt x="228" y="220"/>
                    <a:pt x="223" y="220"/>
                  </a:cubicBezTo>
                  <a:cubicBezTo>
                    <a:pt x="220" y="219"/>
                    <a:pt x="218" y="219"/>
                    <a:pt x="216" y="222"/>
                  </a:cubicBezTo>
                  <a:cubicBezTo>
                    <a:pt x="212" y="229"/>
                    <a:pt x="206" y="233"/>
                    <a:pt x="200" y="239"/>
                  </a:cubicBezTo>
                  <a:cubicBezTo>
                    <a:pt x="195" y="245"/>
                    <a:pt x="189" y="247"/>
                    <a:pt x="182" y="242"/>
                  </a:cubicBezTo>
                  <a:cubicBezTo>
                    <a:pt x="178" y="240"/>
                    <a:pt x="174" y="239"/>
                    <a:pt x="171" y="235"/>
                  </a:cubicBezTo>
                  <a:cubicBezTo>
                    <a:pt x="169" y="233"/>
                    <a:pt x="167" y="231"/>
                    <a:pt x="164" y="232"/>
                  </a:cubicBezTo>
                  <a:cubicBezTo>
                    <a:pt x="160" y="234"/>
                    <a:pt x="155" y="232"/>
                    <a:pt x="151" y="230"/>
                  </a:cubicBezTo>
                  <a:cubicBezTo>
                    <a:pt x="144" y="227"/>
                    <a:pt x="139" y="230"/>
                    <a:pt x="134" y="235"/>
                  </a:cubicBezTo>
                  <a:cubicBezTo>
                    <a:pt x="131" y="235"/>
                    <a:pt x="126" y="237"/>
                    <a:pt x="124" y="233"/>
                  </a:cubicBezTo>
                  <a:cubicBezTo>
                    <a:pt x="122" y="228"/>
                    <a:pt x="118" y="227"/>
                    <a:pt x="113" y="226"/>
                  </a:cubicBezTo>
                  <a:cubicBezTo>
                    <a:pt x="109" y="225"/>
                    <a:pt x="105" y="222"/>
                    <a:pt x="102" y="218"/>
                  </a:cubicBezTo>
                  <a:cubicBezTo>
                    <a:pt x="99" y="215"/>
                    <a:pt x="95" y="212"/>
                    <a:pt x="91" y="210"/>
                  </a:cubicBezTo>
                  <a:cubicBezTo>
                    <a:pt x="84" y="205"/>
                    <a:pt x="75" y="203"/>
                    <a:pt x="73" y="193"/>
                  </a:cubicBezTo>
                  <a:cubicBezTo>
                    <a:pt x="73" y="191"/>
                    <a:pt x="71" y="190"/>
                    <a:pt x="68" y="190"/>
                  </a:cubicBezTo>
                  <a:cubicBezTo>
                    <a:pt x="64" y="191"/>
                    <a:pt x="60" y="190"/>
                    <a:pt x="58" y="185"/>
                  </a:cubicBezTo>
                  <a:cubicBezTo>
                    <a:pt x="57" y="181"/>
                    <a:pt x="53" y="179"/>
                    <a:pt x="53" y="174"/>
                  </a:cubicBezTo>
                  <a:cubicBezTo>
                    <a:pt x="53" y="170"/>
                    <a:pt x="54" y="167"/>
                    <a:pt x="58" y="166"/>
                  </a:cubicBezTo>
                  <a:cubicBezTo>
                    <a:pt x="59" y="165"/>
                    <a:pt x="62" y="164"/>
                    <a:pt x="59" y="162"/>
                  </a:cubicBezTo>
                  <a:cubicBezTo>
                    <a:pt x="54" y="159"/>
                    <a:pt x="57" y="157"/>
                    <a:pt x="59" y="154"/>
                  </a:cubicBezTo>
                  <a:cubicBezTo>
                    <a:pt x="61" y="151"/>
                    <a:pt x="60" y="148"/>
                    <a:pt x="56" y="149"/>
                  </a:cubicBezTo>
                  <a:cubicBezTo>
                    <a:pt x="46" y="152"/>
                    <a:pt x="41" y="146"/>
                    <a:pt x="36" y="140"/>
                  </a:cubicBezTo>
                  <a:cubicBezTo>
                    <a:pt x="34" y="138"/>
                    <a:pt x="32" y="136"/>
                    <a:pt x="29" y="137"/>
                  </a:cubicBezTo>
                  <a:cubicBezTo>
                    <a:pt x="23" y="140"/>
                    <a:pt x="19" y="137"/>
                    <a:pt x="17" y="132"/>
                  </a:cubicBezTo>
                  <a:cubicBezTo>
                    <a:pt x="15" y="127"/>
                    <a:pt x="10" y="123"/>
                    <a:pt x="16" y="118"/>
                  </a:cubicBezTo>
                  <a:cubicBezTo>
                    <a:pt x="17" y="116"/>
                    <a:pt x="16" y="114"/>
                    <a:pt x="15" y="113"/>
                  </a:cubicBezTo>
                  <a:cubicBezTo>
                    <a:pt x="13" y="110"/>
                    <a:pt x="11" y="108"/>
                    <a:pt x="9" y="106"/>
                  </a:cubicBezTo>
                  <a:cubicBezTo>
                    <a:pt x="9" y="103"/>
                    <a:pt x="10" y="100"/>
                    <a:pt x="10" y="97"/>
                  </a:cubicBezTo>
                  <a:cubicBezTo>
                    <a:pt x="8" y="90"/>
                    <a:pt x="11" y="82"/>
                    <a:pt x="6" y="75"/>
                  </a:cubicBezTo>
                  <a:cubicBezTo>
                    <a:pt x="0" y="65"/>
                    <a:pt x="0" y="65"/>
                    <a:pt x="11" y="64"/>
                  </a:cubicBezTo>
                  <a:cubicBezTo>
                    <a:pt x="12" y="64"/>
                    <a:pt x="13" y="64"/>
                    <a:pt x="14" y="64"/>
                  </a:cubicBezTo>
                  <a:cubicBezTo>
                    <a:pt x="26" y="62"/>
                    <a:pt x="30" y="57"/>
                    <a:pt x="28" y="45"/>
                  </a:cubicBezTo>
                  <a:cubicBezTo>
                    <a:pt x="28" y="41"/>
                    <a:pt x="29" y="38"/>
                    <a:pt x="24" y="38"/>
                  </a:cubicBezTo>
                  <a:cubicBezTo>
                    <a:pt x="24" y="38"/>
                    <a:pt x="24" y="38"/>
                    <a:pt x="24" y="38"/>
                  </a:cubicBezTo>
                  <a:cubicBezTo>
                    <a:pt x="27" y="27"/>
                    <a:pt x="25" y="16"/>
                    <a:pt x="30" y="5"/>
                  </a:cubicBezTo>
                  <a:cubicBezTo>
                    <a:pt x="39" y="12"/>
                    <a:pt x="48" y="15"/>
                    <a:pt x="57" y="18"/>
                  </a:cubicBezTo>
                  <a:cubicBezTo>
                    <a:pt x="58" y="18"/>
                    <a:pt x="60" y="19"/>
                    <a:pt x="61" y="18"/>
                  </a:cubicBezTo>
                  <a:cubicBezTo>
                    <a:pt x="62" y="16"/>
                    <a:pt x="62" y="14"/>
                    <a:pt x="61" y="13"/>
                  </a:cubicBezTo>
                  <a:cubicBezTo>
                    <a:pt x="60" y="12"/>
                    <a:pt x="60" y="12"/>
                    <a:pt x="59" y="11"/>
                  </a:cubicBezTo>
                  <a:cubicBezTo>
                    <a:pt x="56" y="7"/>
                    <a:pt x="57" y="4"/>
                    <a:pt x="61" y="2"/>
                  </a:cubicBezTo>
                  <a:cubicBezTo>
                    <a:pt x="66" y="0"/>
                    <a:pt x="73" y="2"/>
                    <a:pt x="77" y="6"/>
                  </a:cubicBezTo>
                  <a:cubicBezTo>
                    <a:pt x="82" y="11"/>
                    <a:pt x="86" y="17"/>
                    <a:pt x="94" y="17"/>
                  </a:cubicBezTo>
                  <a:cubicBezTo>
                    <a:pt x="94" y="17"/>
                    <a:pt x="94" y="17"/>
                    <a:pt x="94" y="17"/>
                  </a:cubicBezTo>
                  <a:cubicBezTo>
                    <a:pt x="92" y="26"/>
                    <a:pt x="98" y="33"/>
                    <a:pt x="99" y="41"/>
                  </a:cubicBezTo>
                  <a:cubicBezTo>
                    <a:pt x="100" y="44"/>
                    <a:pt x="103" y="45"/>
                    <a:pt x="105" y="46"/>
                  </a:cubicBezTo>
                  <a:cubicBezTo>
                    <a:pt x="113" y="50"/>
                    <a:pt x="120" y="49"/>
                    <a:pt x="128" y="46"/>
                  </a:cubicBezTo>
                  <a:cubicBezTo>
                    <a:pt x="128" y="46"/>
                    <a:pt x="129" y="46"/>
                    <a:pt x="129" y="47"/>
                  </a:cubicBezTo>
                  <a:cubicBezTo>
                    <a:pt x="131" y="51"/>
                    <a:pt x="134" y="55"/>
                    <a:pt x="139" y="55"/>
                  </a:cubicBezTo>
                  <a:cubicBezTo>
                    <a:pt x="139" y="55"/>
                    <a:pt x="139" y="55"/>
                    <a:pt x="139" y="55"/>
                  </a:cubicBezTo>
                  <a:cubicBezTo>
                    <a:pt x="142" y="59"/>
                    <a:pt x="145" y="62"/>
                    <a:pt x="149" y="63"/>
                  </a:cubicBezTo>
                  <a:cubicBezTo>
                    <a:pt x="155" y="66"/>
                    <a:pt x="157" y="70"/>
                    <a:pt x="157" y="75"/>
                  </a:cubicBezTo>
                  <a:cubicBezTo>
                    <a:pt x="158" y="79"/>
                    <a:pt x="159" y="82"/>
                    <a:pt x="159" y="86"/>
                  </a:cubicBezTo>
                  <a:cubicBezTo>
                    <a:pt x="158" y="90"/>
                    <a:pt x="160" y="94"/>
                    <a:pt x="163" y="96"/>
                  </a:cubicBezTo>
                  <a:cubicBezTo>
                    <a:pt x="167" y="100"/>
                    <a:pt x="171" y="103"/>
                    <a:pt x="175" y="106"/>
                  </a:cubicBezTo>
                  <a:cubicBezTo>
                    <a:pt x="177" y="105"/>
                    <a:pt x="177" y="104"/>
                    <a:pt x="177" y="103"/>
                  </a:cubicBezTo>
                  <a:cubicBezTo>
                    <a:pt x="177" y="102"/>
                    <a:pt x="176" y="101"/>
                    <a:pt x="176" y="100"/>
                  </a:cubicBezTo>
                  <a:cubicBezTo>
                    <a:pt x="166" y="94"/>
                    <a:pt x="163" y="85"/>
                    <a:pt x="161" y="75"/>
                  </a:cubicBezTo>
                  <a:cubicBezTo>
                    <a:pt x="161" y="72"/>
                    <a:pt x="161" y="69"/>
                    <a:pt x="161" y="66"/>
                  </a:cubicBezTo>
                  <a:cubicBezTo>
                    <a:pt x="161" y="64"/>
                    <a:pt x="161" y="62"/>
                    <a:pt x="159" y="62"/>
                  </a:cubicBezTo>
                  <a:cubicBezTo>
                    <a:pt x="153" y="61"/>
                    <a:pt x="149" y="55"/>
                    <a:pt x="144" y="53"/>
                  </a:cubicBezTo>
                  <a:cubicBezTo>
                    <a:pt x="143" y="50"/>
                    <a:pt x="144" y="48"/>
                    <a:pt x="147" y="49"/>
                  </a:cubicBezTo>
                  <a:cubicBezTo>
                    <a:pt x="154" y="52"/>
                    <a:pt x="162" y="51"/>
                    <a:pt x="170" y="52"/>
                  </a:cubicBezTo>
                  <a:cubicBezTo>
                    <a:pt x="181" y="54"/>
                    <a:pt x="184" y="57"/>
                    <a:pt x="183" y="68"/>
                  </a:cubicBezTo>
                  <a:cubicBezTo>
                    <a:pt x="183" y="71"/>
                    <a:pt x="183" y="74"/>
                    <a:pt x="183" y="76"/>
                  </a:cubicBezTo>
                  <a:cubicBezTo>
                    <a:pt x="182" y="81"/>
                    <a:pt x="186" y="87"/>
                    <a:pt x="190" y="88"/>
                  </a:cubicBezTo>
                  <a:cubicBezTo>
                    <a:pt x="192" y="89"/>
                    <a:pt x="193" y="87"/>
                    <a:pt x="194" y="86"/>
                  </a:cubicBezTo>
                  <a:cubicBezTo>
                    <a:pt x="198" y="79"/>
                    <a:pt x="203" y="81"/>
                    <a:pt x="209" y="82"/>
                  </a:cubicBezTo>
                  <a:cubicBezTo>
                    <a:pt x="217" y="85"/>
                    <a:pt x="222" y="92"/>
                    <a:pt x="227" y="98"/>
                  </a:cubicBezTo>
                  <a:cubicBezTo>
                    <a:pt x="231" y="102"/>
                    <a:pt x="227" y="107"/>
                    <a:pt x="227" y="112"/>
                  </a:cubicBezTo>
                  <a:cubicBezTo>
                    <a:pt x="222" y="117"/>
                    <a:pt x="216" y="112"/>
                    <a:pt x="210" y="111"/>
                  </a:cubicBezTo>
                  <a:cubicBezTo>
                    <a:pt x="206" y="104"/>
                    <a:pt x="200" y="107"/>
                    <a:pt x="192" y="109"/>
                  </a:cubicBezTo>
                  <a:cubicBezTo>
                    <a:pt x="198" y="114"/>
                    <a:pt x="205" y="114"/>
                    <a:pt x="211" y="114"/>
                  </a:cubicBezTo>
                  <a:cubicBezTo>
                    <a:pt x="213" y="117"/>
                    <a:pt x="215" y="120"/>
                    <a:pt x="219" y="121"/>
                  </a:cubicBezTo>
                  <a:cubicBezTo>
                    <a:pt x="220" y="124"/>
                    <a:pt x="221" y="126"/>
                    <a:pt x="224" y="127"/>
                  </a:cubicBezTo>
                  <a:cubicBezTo>
                    <a:pt x="225" y="131"/>
                    <a:pt x="223" y="133"/>
                    <a:pt x="221" y="135"/>
                  </a:cubicBezTo>
                  <a:cubicBezTo>
                    <a:pt x="219" y="136"/>
                    <a:pt x="217" y="138"/>
                    <a:pt x="217" y="141"/>
                  </a:cubicBezTo>
                  <a:cubicBezTo>
                    <a:pt x="213" y="141"/>
                    <a:pt x="208" y="140"/>
                    <a:pt x="204" y="143"/>
                  </a:cubicBezTo>
                  <a:cubicBezTo>
                    <a:pt x="203" y="144"/>
                    <a:pt x="202" y="145"/>
                    <a:pt x="203" y="147"/>
                  </a:cubicBezTo>
                  <a:cubicBezTo>
                    <a:pt x="203" y="148"/>
                    <a:pt x="205" y="148"/>
                    <a:pt x="205" y="149"/>
                  </a:cubicBezTo>
                  <a:cubicBezTo>
                    <a:pt x="209" y="144"/>
                    <a:pt x="217" y="148"/>
                    <a:pt x="220" y="141"/>
                  </a:cubicBezTo>
                  <a:cubicBezTo>
                    <a:pt x="220" y="141"/>
                    <a:pt x="221" y="140"/>
                    <a:pt x="221" y="140"/>
                  </a:cubicBezTo>
                  <a:cubicBezTo>
                    <a:pt x="225" y="138"/>
                    <a:pt x="228" y="137"/>
                    <a:pt x="231" y="134"/>
                  </a:cubicBezTo>
                  <a:cubicBezTo>
                    <a:pt x="235" y="130"/>
                    <a:pt x="229" y="128"/>
                    <a:pt x="229" y="125"/>
                  </a:cubicBezTo>
                  <a:cubicBezTo>
                    <a:pt x="229" y="122"/>
                    <a:pt x="229" y="120"/>
                    <a:pt x="230" y="118"/>
                  </a:cubicBezTo>
                  <a:cubicBezTo>
                    <a:pt x="234" y="118"/>
                    <a:pt x="238" y="119"/>
                    <a:pt x="238" y="124"/>
                  </a:cubicBezTo>
                  <a:cubicBezTo>
                    <a:pt x="238" y="126"/>
                    <a:pt x="238" y="129"/>
                    <a:pt x="241" y="129"/>
                  </a:cubicBezTo>
                  <a:cubicBezTo>
                    <a:pt x="250" y="129"/>
                    <a:pt x="255" y="137"/>
                    <a:pt x="262" y="141"/>
                  </a:cubicBezTo>
                  <a:cubicBezTo>
                    <a:pt x="269" y="145"/>
                    <a:pt x="271" y="150"/>
                    <a:pt x="272" y="158"/>
                  </a:cubicBezTo>
                  <a:cubicBezTo>
                    <a:pt x="273" y="163"/>
                    <a:pt x="273" y="166"/>
                    <a:pt x="267" y="165"/>
                  </a:cubicBezTo>
                  <a:cubicBezTo>
                    <a:pt x="260" y="164"/>
                    <a:pt x="258" y="173"/>
                    <a:pt x="251" y="171"/>
                  </a:cubicBezTo>
                  <a:cubicBezTo>
                    <a:pt x="251" y="180"/>
                    <a:pt x="245" y="181"/>
                    <a:pt x="237" y="182"/>
                  </a:cubicBezTo>
                  <a:cubicBezTo>
                    <a:pt x="234" y="183"/>
                    <a:pt x="233" y="185"/>
                    <a:pt x="236" y="189"/>
                  </a:cubicBezTo>
                  <a:cubicBezTo>
                    <a:pt x="240" y="193"/>
                    <a:pt x="244" y="195"/>
                    <a:pt x="250" y="195"/>
                  </a:cubicBezTo>
                  <a:cubicBezTo>
                    <a:pt x="254" y="195"/>
                    <a:pt x="257" y="196"/>
                    <a:pt x="258" y="202"/>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73" name="Freeform 63">
              <a:extLst>
                <a:ext uri="{FF2B5EF4-FFF2-40B4-BE49-F238E27FC236}">
                  <a16:creationId xmlns:a16="http://schemas.microsoft.com/office/drawing/2014/main" id="{FE4CDE66-246F-4E0F-9C48-8E034C0E96D2}"/>
                </a:ext>
              </a:extLst>
            </p:cNvPr>
            <p:cNvSpPr>
              <a:spLocks/>
            </p:cNvSpPr>
            <p:nvPr/>
          </p:nvSpPr>
          <p:spPr bwMode="auto">
            <a:xfrm>
              <a:off x="1393" y="1759"/>
              <a:ext cx="58" cy="44"/>
            </a:xfrm>
            <a:custGeom>
              <a:avLst/>
              <a:gdLst>
                <a:gd name="T0" fmla="*/ 25 w 25"/>
                <a:gd name="T1" fmla="*/ 10 h 19"/>
                <a:gd name="T2" fmla="*/ 0 w 25"/>
                <a:gd name="T3" fmla="*/ 12 h 19"/>
                <a:gd name="T4" fmla="*/ 4 w 25"/>
                <a:gd name="T5" fmla="*/ 7 h 19"/>
                <a:gd name="T6" fmla="*/ 25 w 25"/>
                <a:gd name="T7" fmla="*/ 10 h 19"/>
              </a:gdLst>
              <a:ahLst/>
              <a:cxnLst>
                <a:cxn ang="0">
                  <a:pos x="T0" y="T1"/>
                </a:cxn>
                <a:cxn ang="0">
                  <a:pos x="T2" y="T3"/>
                </a:cxn>
                <a:cxn ang="0">
                  <a:pos x="T4" y="T5"/>
                </a:cxn>
                <a:cxn ang="0">
                  <a:pos x="T6" y="T7"/>
                </a:cxn>
              </a:cxnLst>
              <a:rect l="0" t="0" r="r" b="b"/>
              <a:pathLst>
                <a:path w="25" h="19">
                  <a:moveTo>
                    <a:pt x="25" y="10"/>
                  </a:moveTo>
                  <a:cubicBezTo>
                    <a:pt x="17" y="19"/>
                    <a:pt x="8" y="11"/>
                    <a:pt x="0" y="12"/>
                  </a:cubicBezTo>
                  <a:cubicBezTo>
                    <a:pt x="0" y="8"/>
                    <a:pt x="4" y="6"/>
                    <a:pt x="4" y="7"/>
                  </a:cubicBezTo>
                  <a:cubicBezTo>
                    <a:pt x="11" y="11"/>
                    <a:pt x="19" y="0"/>
                    <a:pt x="25" y="1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74" name="Freeform 64">
              <a:extLst>
                <a:ext uri="{FF2B5EF4-FFF2-40B4-BE49-F238E27FC236}">
                  <a16:creationId xmlns:a16="http://schemas.microsoft.com/office/drawing/2014/main" id="{4F5BFA20-CDBC-404C-990C-4742FD90B3FF}"/>
                </a:ext>
              </a:extLst>
            </p:cNvPr>
            <p:cNvSpPr>
              <a:spLocks/>
            </p:cNvSpPr>
            <p:nvPr/>
          </p:nvSpPr>
          <p:spPr bwMode="auto">
            <a:xfrm>
              <a:off x="4754" y="3224"/>
              <a:ext cx="292" cy="241"/>
            </a:xfrm>
            <a:custGeom>
              <a:avLst/>
              <a:gdLst>
                <a:gd name="T0" fmla="*/ 123 w 126"/>
                <a:gd name="T1" fmla="*/ 6 h 104"/>
                <a:gd name="T2" fmla="*/ 113 w 126"/>
                <a:gd name="T3" fmla="*/ 6 h 104"/>
                <a:gd name="T4" fmla="*/ 107 w 126"/>
                <a:gd name="T5" fmla="*/ 4 h 104"/>
                <a:gd name="T6" fmla="*/ 102 w 126"/>
                <a:gd name="T7" fmla="*/ 2 h 104"/>
                <a:gd name="T8" fmla="*/ 87 w 126"/>
                <a:gd name="T9" fmla="*/ 10 h 104"/>
                <a:gd name="T10" fmla="*/ 71 w 126"/>
                <a:gd name="T11" fmla="*/ 16 h 104"/>
                <a:gd name="T12" fmla="*/ 67 w 126"/>
                <a:gd name="T13" fmla="*/ 29 h 104"/>
                <a:gd name="T14" fmla="*/ 56 w 126"/>
                <a:gd name="T15" fmla="*/ 32 h 104"/>
                <a:gd name="T16" fmla="*/ 40 w 126"/>
                <a:gd name="T17" fmla="*/ 28 h 104"/>
                <a:gd name="T18" fmla="*/ 38 w 126"/>
                <a:gd name="T19" fmla="*/ 29 h 104"/>
                <a:gd name="T20" fmla="*/ 13 w 126"/>
                <a:gd name="T21" fmla="*/ 64 h 104"/>
                <a:gd name="T22" fmla="*/ 10 w 126"/>
                <a:gd name="T23" fmla="*/ 69 h 104"/>
                <a:gd name="T24" fmla="*/ 7 w 126"/>
                <a:gd name="T25" fmla="*/ 79 h 104"/>
                <a:gd name="T26" fmla="*/ 18 w 126"/>
                <a:gd name="T27" fmla="*/ 81 h 104"/>
                <a:gd name="T28" fmla="*/ 9 w 126"/>
                <a:gd name="T29" fmla="*/ 87 h 104"/>
                <a:gd name="T30" fmla="*/ 9 w 126"/>
                <a:gd name="T31" fmla="*/ 89 h 104"/>
                <a:gd name="T32" fmla="*/ 9 w 126"/>
                <a:gd name="T33" fmla="*/ 104 h 104"/>
                <a:gd name="T34" fmla="*/ 14 w 126"/>
                <a:gd name="T35" fmla="*/ 104 h 104"/>
                <a:gd name="T36" fmla="*/ 27 w 126"/>
                <a:gd name="T37" fmla="*/ 102 h 104"/>
                <a:gd name="T38" fmla="*/ 46 w 126"/>
                <a:gd name="T39" fmla="*/ 92 h 104"/>
                <a:gd name="T40" fmla="*/ 54 w 126"/>
                <a:gd name="T41" fmla="*/ 90 h 104"/>
                <a:gd name="T42" fmla="*/ 77 w 126"/>
                <a:gd name="T43" fmla="*/ 81 h 104"/>
                <a:gd name="T44" fmla="*/ 104 w 126"/>
                <a:gd name="T45" fmla="*/ 55 h 104"/>
                <a:gd name="T46" fmla="*/ 116 w 126"/>
                <a:gd name="T47" fmla="*/ 36 h 104"/>
                <a:gd name="T48" fmla="*/ 114 w 126"/>
                <a:gd name="T49" fmla="*/ 29 h 104"/>
                <a:gd name="T50" fmla="*/ 111 w 126"/>
                <a:gd name="T51" fmla="*/ 19 h 104"/>
                <a:gd name="T52" fmla="*/ 113 w 126"/>
                <a:gd name="T53" fmla="*/ 18 h 104"/>
                <a:gd name="T54" fmla="*/ 123 w 126"/>
                <a:gd name="T55" fmla="*/ 15 h 104"/>
                <a:gd name="T56" fmla="*/ 123 w 126"/>
                <a:gd name="T57" fmla="*/ 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6" h="104">
                  <a:moveTo>
                    <a:pt x="123" y="6"/>
                  </a:moveTo>
                  <a:cubicBezTo>
                    <a:pt x="119" y="2"/>
                    <a:pt x="116" y="4"/>
                    <a:pt x="113" y="6"/>
                  </a:cubicBezTo>
                  <a:cubicBezTo>
                    <a:pt x="110" y="8"/>
                    <a:pt x="108" y="8"/>
                    <a:pt x="107" y="4"/>
                  </a:cubicBezTo>
                  <a:cubicBezTo>
                    <a:pt x="107" y="0"/>
                    <a:pt x="104" y="0"/>
                    <a:pt x="102" y="2"/>
                  </a:cubicBezTo>
                  <a:cubicBezTo>
                    <a:pt x="97" y="5"/>
                    <a:pt x="91" y="6"/>
                    <a:pt x="87" y="10"/>
                  </a:cubicBezTo>
                  <a:cubicBezTo>
                    <a:pt x="83" y="15"/>
                    <a:pt x="77" y="18"/>
                    <a:pt x="71" y="16"/>
                  </a:cubicBezTo>
                  <a:cubicBezTo>
                    <a:pt x="69" y="21"/>
                    <a:pt x="70" y="25"/>
                    <a:pt x="67" y="29"/>
                  </a:cubicBezTo>
                  <a:cubicBezTo>
                    <a:pt x="64" y="32"/>
                    <a:pt x="62" y="37"/>
                    <a:pt x="56" y="32"/>
                  </a:cubicBezTo>
                  <a:cubicBezTo>
                    <a:pt x="52" y="29"/>
                    <a:pt x="44" y="34"/>
                    <a:pt x="40" y="28"/>
                  </a:cubicBezTo>
                  <a:cubicBezTo>
                    <a:pt x="39" y="28"/>
                    <a:pt x="38" y="29"/>
                    <a:pt x="38" y="29"/>
                  </a:cubicBezTo>
                  <a:cubicBezTo>
                    <a:pt x="28" y="40"/>
                    <a:pt x="10" y="44"/>
                    <a:pt x="13" y="64"/>
                  </a:cubicBezTo>
                  <a:cubicBezTo>
                    <a:pt x="13" y="66"/>
                    <a:pt x="12" y="67"/>
                    <a:pt x="10" y="69"/>
                  </a:cubicBezTo>
                  <a:cubicBezTo>
                    <a:pt x="5" y="71"/>
                    <a:pt x="7" y="76"/>
                    <a:pt x="7" y="79"/>
                  </a:cubicBezTo>
                  <a:cubicBezTo>
                    <a:pt x="11" y="82"/>
                    <a:pt x="15" y="77"/>
                    <a:pt x="18" y="81"/>
                  </a:cubicBezTo>
                  <a:cubicBezTo>
                    <a:pt x="17" y="86"/>
                    <a:pt x="13" y="86"/>
                    <a:pt x="9" y="87"/>
                  </a:cubicBezTo>
                  <a:cubicBezTo>
                    <a:pt x="9" y="88"/>
                    <a:pt x="9" y="89"/>
                    <a:pt x="9" y="89"/>
                  </a:cubicBezTo>
                  <a:cubicBezTo>
                    <a:pt x="0" y="97"/>
                    <a:pt x="0" y="97"/>
                    <a:pt x="9" y="104"/>
                  </a:cubicBezTo>
                  <a:cubicBezTo>
                    <a:pt x="11" y="104"/>
                    <a:pt x="12" y="104"/>
                    <a:pt x="14" y="104"/>
                  </a:cubicBezTo>
                  <a:cubicBezTo>
                    <a:pt x="18" y="101"/>
                    <a:pt x="22" y="102"/>
                    <a:pt x="27" y="102"/>
                  </a:cubicBezTo>
                  <a:cubicBezTo>
                    <a:pt x="33" y="99"/>
                    <a:pt x="41" y="98"/>
                    <a:pt x="46" y="92"/>
                  </a:cubicBezTo>
                  <a:cubicBezTo>
                    <a:pt x="48" y="89"/>
                    <a:pt x="51" y="89"/>
                    <a:pt x="54" y="90"/>
                  </a:cubicBezTo>
                  <a:cubicBezTo>
                    <a:pt x="64" y="92"/>
                    <a:pt x="70" y="89"/>
                    <a:pt x="77" y="81"/>
                  </a:cubicBezTo>
                  <a:cubicBezTo>
                    <a:pt x="86" y="72"/>
                    <a:pt x="96" y="64"/>
                    <a:pt x="104" y="55"/>
                  </a:cubicBezTo>
                  <a:cubicBezTo>
                    <a:pt x="110" y="49"/>
                    <a:pt x="112" y="42"/>
                    <a:pt x="116" y="36"/>
                  </a:cubicBezTo>
                  <a:cubicBezTo>
                    <a:pt x="118" y="33"/>
                    <a:pt x="115" y="31"/>
                    <a:pt x="114" y="29"/>
                  </a:cubicBezTo>
                  <a:cubicBezTo>
                    <a:pt x="113" y="25"/>
                    <a:pt x="109" y="23"/>
                    <a:pt x="111" y="19"/>
                  </a:cubicBezTo>
                  <a:cubicBezTo>
                    <a:pt x="112" y="18"/>
                    <a:pt x="113" y="18"/>
                    <a:pt x="113" y="18"/>
                  </a:cubicBezTo>
                  <a:cubicBezTo>
                    <a:pt x="118" y="20"/>
                    <a:pt x="122" y="19"/>
                    <a:pt x="123" y="15"/>
                  </a:cubicBezTo>
                  <a:cubicBezTo>
                    <a:pt x="124" y="13"/>
                    <a:pt x="126" y="9"/>
                    <a:pt x="123" y="6"/>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75" name="Freeform 65">
              <a:extLst>
                <a:ext uri="{FF2B5EF4-FFF2-40B4-BE49-F238E27FC236}">
                  <a16:creationId xmlns:a16="http://schemas.microsoft.com/office/drawing/2014/main" id="{429A4E69-69B3-4F60-85FA-9DC5C11F26A0}"/>
                </a:ext>
              </a:extLst>
            </p:cNvPr>
            <p:cNvSpPr>
              <a:spLocks/>
            </p:cNvSpPr>
            <p:nvPr/>
          </p:nvSpPr>
          <p:spPr bwMode="auto">
            <a:xfrm>
              <a:off x="3990" y="3282"/>
              <a:ext cx="331" cy="176"/>
            </a:xfrm>
            <a:custGeom>
              <a:avLst/>
              <a:gdLst>
                <a:gd name="T0" fmla="*/ 135 w 143"/>
                <a:gd name="T1" fmla="*/ 47 h 76"/>
                <a:gd name="T2" fmla="*/ 123 w 143"/>
                <a:gd name="T3" fmla="*/ 34 h 76"/>
                <a:gd name="T4" fmla="*/ 114 w 143"/>
                <a:gd name="T5" fmla="*/ 25 h 76"/>
                <a:gd name="T6" fmla="*/ 107 w 143"/>
                <a:gd name="T7" fmla="*/ 25 h 76"/>
                <a:gd name="T8" fmla="*/ 96 w 143"/>
                <a:gd name="T9" fmla="*/ 19 h 76"/>
                <a:gd name="T10" fmla="*/ 93 w 143"/>
                <a:gd name="T11" fmla="*/ 13 h 76"/>
                <a:gd name="T12" fmla="*/ 79 w 143"/>
                <a:gd name="T13" fmla="*/ 4 h 76"/>
                <a:gd name="T14" fmla="*/ 71 w 143"/>
                <a:gd name="T15" fmla="*/ 3 h 76"/>
                <a:gd name="T16" fmla="*/ 56 w 143"/>
                <a:gd name="T17" fmla="*/ 5 h 76"/>
                <a:gd name="T18" fmla="*/ 48 w 143"/>
                <a:gd name="T19" fmla="*/ 5 h 76"/>
                <a:gd name="T20" fmla="*/ 34 w 143"/>
                <a:gd name="T21" fmla="*/ 6 h 76"/>
                <a:gd name="T22" fmla="*/ 6 w 143"/>
                <a:gd name="T23" fmla="*/ 13 h 76"/>
                <a:gd name="T24" fmla="*/ 4 w 143"/>
                <a:gd name="T25" fmla="*/ 24 h 76"/>
                <a:gd name="T26" fmla="*/ 20 w 143"/>
                <a:gd name="T27" fmla="*/ 34 h 76"/>
                <a:gd name="T28" fmla="*/ 41 w 143"/>
                <a:gd name="T29" fmla="*/ 35 h 76"/>
                <a:gd name="T30" fmla="*/ 53 w 143"/>
                <a:gd name="T31" fmla="*/ 39 h 76"/>
                <a:gd name="T32" fmla="*/ 72 w 143"/>
                <a:gd name="T33" fmla="*/ 51 h 76"/>
                <a:gd name="T34" fmla="*/ 76 w 143"/>
                <a:gd name="T35" fmla="*/ 54 h 76"/>
                <a:gd name="T36" fmla="*/ 93 w 143"/>
                <a:gd name="T37" fmla="*/ 73 h 76"/>
                <a:gd name="T38" fmla="*/ 95 w 143"/>
                <a:gd name="T39" fmla="*/ 73 h 76"/>
                <a:gd name="T40" fmla="*/ 101 w 143"/>
                <a:gd name="T41" fmla="*/ 72 h 76"/>
                <a:gd name="T42" fmla="*/ 120 w 143"/>
                <a:gd name="T43" fmla="*/ 72 h 76"/>
                <a:gd name="T44" fmla="*/ 135 w 143"/>
                <a:gd name="T45" fmla="*/ 64 h 76"/>
                <a:gd name="T46" fmla="*/ 135 w 143"/>
                <a:gd name="T47" fmla="*/ 4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3" h="76">
                  <a:moveTo>
                    <a:pt x="135" y="47"/>
                  </a:moveTo>
                  <a:cubicBezTo>
                    <a:pt x="129" y="44"/>
                    <a:pt x="125" y="40"/>
                    <a:pt x="123" y="34"/>
                  </a:cubicBezTo>
                  <a:cubicBezTo>
                    <a:pt x="122" y="29"/>
                    <a:pt x="117" y="28"/>
                    <a:pt x="114" y="25"/>
                  </a:cubicBezTo>
                  <a:cubicBezTo>
                    <a:pt x="112" y="22"/>
                    <a:pt x="109" y="25"/>
                    <a:pt x="107" y="25"/>
                  </a:cubicBezTo>
                  <a:cubicBezTo>
                    <a:pt x="102" y="26"/>
                    <a:pt x="98" y="25"/>
                    <a:pt x="96" y="19"/>
                  </a:cubicBezTo>
                  <a:cubicBezTo>
                    <a:pt x="96" y="17"/>
                    <a:pt x="96" y="13"/>
                    <a:pt x="93" y="13"/>
                  </a:cubicBezTo>
                  <a:cubicBezTo>
                    <a:pt x="85" y="15"/>
                    <a:pt x="83" y="8"/>
                    <a:pt x="79" y="4"/>
                  </a:cubicBezTo>
                  <a:cubicBezTo>
                    <a:pt x="76" y="0"/>
                    <a:pt x="74" y="0"/>
                    <a:pt x="71" y="3"/>
                  </a:cubicBezTo>
                  <a:cubicBezTo>
                    <a:pt x="67" y="7"/>
                    <a:pt x="62" y="7"/>
                    <a:pt x="56" y="5"/>
                  </a:cubicBezTo>
                  <a:cubicBezTo>
                    <a:pt x="54" y="4"/>
                    <a:pt x="51" y="4"/>
                    <a:pt x="48" y="5"/>
                  </a:cubicBezTo>
                  <a:cubicBezTo>
                    <a:pt x="43" y="6"/>
                    <a:pt x="38" y="5"/>
                    <a:pt x="34" y="6"/>
                  </a:cubicBezTo>
                  <a:cubicBezTo>
                    <a:pt x="23" y="5"/>
                    <a:pt x="14" y="7"/>
                    <a:pt x="6" y="13"/>
                  </a:cubicBezTo>
                  <a:cubicBezTo>
                    <a:pt x="2" y="16"/>
                    <a:pt x="0" y="19"/>
                    <a:pt x="4" y="24"/>
                  </a:cubicBezTo>
                  <a:cubicBezTo>
                    <a:pt x="9" y="29"/>
                    <a:pt x="14" y="34"/>
                    <a:pt x="20" y="34"/>
                  </a:cubicBezTo>
                  <a:cubicBezTo>
                    <a:pt x="27" y="34"/>
                    <a:pt x="33" y="38"/>
                    <a:pt x="41" y="35"/>
                  </a:cubicBezTo>
                  <a:cubicBezTo>
                    <a:pt x="45" y="34"/>
                    <a:pt x="50" y="36"/>
                    <a:pt x="53" y="39"/>
                  </a:cubicBezTo>
                  <a:cubicBezTo>
                    <a:pt x="59" y="44"/>
                    <a:pt x="66" y="47"/>
                    <a:pt x="72" y="51"/>
                  </a:cubicBezTo>
                  <a:cubicBezTo>
                    <a:pt x="74" y="52"/>
                    <a:pt x="76" y="53"/>
                    <a:pt x="76" y="54"/>
                  </a:cubicBezTo>
                  <a:cubicBezTo>
                    <a:pt x="79" y="63"/>
                    <a:pt x="89" y="66"/>
                    <a:pt x="93" y="73"/>
                  </a:cubicBezTo>
                  <a:cubicBezTo>
                    <a:pt x="94" y="76"/>
                    <a:pt x="95" y="74"/>
                    <a:pt x="95" y="73"/>
                  </a:cubicBezTo>
                  <a:cubicBezTo>
                    <a:pt x="97" y="71"/>
                    <a:pt x="99" y="71"/>
                    <a:pt x="101" y="72"/>
                  </a:cubicBezTo>
                  <a:cubicBezTo>
                    <a:pt x="108" y="74"/>
                    <a:pt x="113" y="73"/>
                    <a:pt x="120" y="72"/>
                  </a:cubicBezTo>
                  <a:cubicBezTo>
                    <a:pt x="126" y="70"/>
                    <a:pt x="131" y="68"/>
                    <a:pt x="135" y="64"/>
                  </a:cubicBezTo>
                  <a:cubicBezTo>
                    <a:pt x="142" y="58"/>
                    <a:pt x="143" y="51"/>
                    <a:pt x="135" y="47"/>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76" name="Freeform 66">
              <a:extLst>
                <a:ext uri="{FF2B5EF4-FFF2-40B4-BE49-F238E27FC236}">
                  <a16:creationId xmlns:a16="http://schemas.microsoft.com/office/drawing/2014/main" id="{2B4579A5-5823-4689-9D59-86DFB75CCF5C}"/>
                </a:ext>
              </a:extLst>
            </p:cNvPr>
            <p:cNvSpPr>
              <a:spLocks/>
            </p:cNvSpPr>
            <p:nvPr/>
          </p:nvSpPr>
          <p:spPr bwMode="auto">
            <a:xfrm>
              <a:off x="4826" y="3078"/>
              <a:ext cx="206" cy="86"/>
            </a:xfrm>
            <a:custGeom>
              <a:avLst/>
              <a:gdLst>
                <a:gd name="T0" fmla="*/ 9 w 89"/>
                <a:gd name="T1" fmla="*/ 31 h 37"/>
                <a:gd name="T2" fmla="*/ 22 w 89"/>
                <a:gd name="T3" fmla="*/ 29 h 37"/>
                <a:gd name="T4" fmla="*/ 29 w 89"/>
                <a:gd name="T5" fmla="*/ 21 h 37"/>
                <a:gd name="T6" fmla="*/ 40 w 89"/>
                <a:gd name="T7" fmla="*/ 28 h 37"/>
                <a:gd name="T8" fmla="*/ 82 w 89"/>
                <a:gd name="T9" fmla="*/ 22 h 37"/>
                <a:gd name="T10" fmla="*/ 89 w 89"/>
                <a:gd name="T11" fmla="*/ 15 h 37"/>
                <a:gd name="T12" fmla="*/ 81 w 89"/>
                <a:gd name="T13" fmla="*/ 6 h 37"/>
                <a:gd name="T14" fmla="*/ 62 w 89"/>
                <a:gd name="T15" fmla="*/ 6 h 37"/>
                <a:gd name="T16" fmla="*/ 52 w 89"/>
                <a:gd name="T17" fmla="*/ 6 h 37"/>
                <a:gd name="T18" fmla="*/ 37 w 89"/>
                <a:gd name="T19" fmla="*/ 8 h 37"/>
                <a:gd name="T20" fmla="*/ 35 w 89"/>
                <a:gd name="T21" fmla="*/ 11 h 37"/>
                <a:gd name="T22" fmla="*/ 32 w 89"/>
                <a:gd name="T23" fmla="*/ 14 h 37"/>
                <a:gd name="T24" fmla="*/ 30 w 89"/>
                <a:gd name="T25" fmla="*/ 10 h 37"/>
                <a:gd name="T26" fmla="*/ 30 w 89"/>
                <a:gd name="T27" fmla="*/ 8 h 37"/>
                <a:gd name="T28" fmla="*/ 22 w 89"/>
                <a:gd name="T29" fmla="*/ 12 h 37"/>
                <a:gd name="T30" fmla="*/ 12 w 89"/>
                <a:gd name="T31" fmla="*/ 17 h 37"/>
                <a:gd name="T32" fmla="*/ 6 w 89"/>
                <a:gd name="T33" fmla="*/ 19 h 37"/>
                <a:gd name="T34" fmla="*/ 3 w 89"/>
                <a:gd name="T35" fmla="*/ 29 h 37"/>
                <a:gd name="T36" fmla="*/ 9 w 89"/>
                <a:gd name="T37"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 h="37">
                  <a:moveTo>
                    <a:pt x="9" y="31"/>
                  </a:moveTo>
                  <a:cubicBezTo>
                    <a:pt x="15" y="37"/>
                    <a:pt x="18" y="37"/>
                    <a:pt x="22" y="29"/>
                  </a:cubicBezTo>
                  <a:cubicBezTo>
                    <a:pt x="24" y="26"/>
                    <a:pt x="25" y="22"/>
                    <a:pt x="29" y="21"/>
                  </a:cubicBezTo>
                  <a:cubicBezTo>
                    <a:pt x="31" y="27"/>
                    <a:pt x="34" y="29"/>
                    <a:pt x="40" y="28"/>
                  </a:cubicBezTo>
                  <a:cubicBezTo>
                    <a:pt x="54" y="27"/>
                    <a:pt x="68" y="23"/>
                    <a:pt x="82" y="22"/>
                  </a:cubicBezTo>
                  <a:cubicBezTo>
                    <a:pt x="87" y="22"/>
                    <a:pt x="89" y="20"/>
                    <a:pt x="89" y="15"/>
                  </a:cubicBezTo>
                  <a:cubicBezTo>
                    <a:pt x="89" y="9"/>
                    <a:pt x="87" y="6"/>
                    <a:pt x="81" y="6"/>
                  </a:cubicBezTo>
                  <a:cubicBezTo>
                    <a:pt x="75" y="6"/>
                    <a:pt x="68" y="6"/>
                    <a:pt x="62" y="6"/>
                  </a:cubicBezTo>
                  <a:cubicBezTo>
                    <a:pt x="59" y="6"/>
                    <a:pt x="54" y="7"/>
                    <a:pt x="52" y="6"/>
                  </a:cubicBezTo>
                  <a:cubicBezTo>
                    <a:pt x="46" y="0"/>
                    <a:pt x="41" y="4"/>
                    <a:pt x="37" y="8"/>
                  </a:cubicBezTo>
                  <a:cubicBezTo>
                    <a:pt x="36" y="9"/>
                    <a:pt x="36" y="10"/>
                    <a:pt x="35" y="11"/>
                  </a:cubicBezTo>
                  <a:cubicBezTo>
                    <a:pt x="34" y="12"/>
                    <a:pt x="35" y="15"/>
                    <a:pt x="32" y="14"/>
                  </a:cubicBezTo>
                  <a:cubicBezTo>
                    <a:pt x="29" y="14"/>
                    <a:pt x="31" y="12"/>
                    <a:pt x="30" y="10"/>
                  </a:cubicBezTo>
                  <a:cubicBezTo>
                    <a:pt x="30" y="10"/>
                    <a:pt x="30" y="9"/>
                    <a:pt x="30" y="8"/>
                  </a:cubicBezTo>
                  <a:cubicBezTo>
                    <a:pt x="26" y="7"/>
                    <a:pt x="24" y="9"/>
                    <a:pt x="22" y="12"/>
                  </a:cubicBezTo>
                  <a:cubicBezTo>
                    <a:pt x="19" y="15"/>
                    <a:pt x="16" y="18"/>
                    <a:pt x="12" y="17"/>
                  </a:cubicBezTo>
                  <a:cubicBezTo>
                    <a:pt x="10" y="18"/>
                    <a:pt x="8" y="19"/>
                    <a:pt x="6" y="19"/>
                  </a:cubicBezTo>
                  <a:cubicBezTo>
                    <a:pt x="1" y="21"/>
                    <a:pt x="0" y="24"/>
                    <a:pt x="3" y="29"/>
                  </a:cubicBezTo>
                  <a:cubicBezTo>
                    <a:pt x="6" y="28"/>
                    <a:pt x="7" y="29"/>
                    <a:pt x="9" y="31"/>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77" name="Freeform 67">
              <a:extLst>
                <a:ext uri="{FF2B5EF4-FFF2-40B4-BE49-F238E27FC236}">
                  <a16:creationId xmlns:a16="http://schemas.microsoft.com/office/drawing/2014/main" id="{AFBF5CA1-E0D2-4F39-8E3C-4C6D7A90A411}"/>
                </a:ext>
              </a:extLst>
            </p:cNvPr>
            <p:cNvSpPr>
              <a:spLocks/>
            </p:cNvSpPr>
            <p:nvPr/>
          </p:nvSpPr>
          <p:spPr bwMode="auto">
            <a:xfrm>
              <a:off x="4613" y="3475"/>
              <a:ext cx="137" cy="97"/>
            </a:xfrm>
            <a:custGeom>
              <a:avLst/>
              <a:gdLst>
                <a:gd name="T0" fmla="*/ 58 w 59"/>
                <a:gd name="T1" fmla="*/ 7 h 42"/>
                <a:gd name="T2" fmla="*/ 56 w 59"/>
                <a:gd name="T3" fmla="*/ 1 h 42"/>
                <a:gd name="T4" fmla="*/ 51 w 59"/>
                <a:gd name="T5" fmla="*/ 3 h 42"/>
                <a:gd name="T6" fmla="*/ 42 w 59"/>
                <a:gd name="T7" fmla="*/ 9 h 42"/>
                <a:gd name="T8" fmla="*/ 19 w 59"/>
                <a:gd name="T9" fmla="*/ 23 h 42"/>
                <a:gd name="T10" fmla="*/ 0 w 59"/>
                <a:gd name="T11" fmla="*/ 28 h 42"/>
                <a:gd name="T12" fmla="*/ 11 w 59"/>
                <a:gd name="T13" fmla="*/ 31 h 42"/>
                <a:gd name="T14" fmla="*/ 17 w 59"/>
                <a:gd name="T15" fmla="*/ 42 h 42"/>
                <a:gd name="T16" fmla="*/ 38 w 59"/>
                <a:gd name="T17" fmla="*/ 31 h 42"/>
                <a:gd name="T18" fmla="*/ 43 w 59"/>
                <a:gd name="T19" fmla="*/ 29 h 42"/>
                <a:gd name="T20" fmla="*/ 58 w 59"/>
                <a:gd name="T21" fmla="*/ 18 h 42"/>
                <a:gd name="T22" fmla="*/ 58 w 59"/>
                <a:gd name="T23"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42">
                  <a:moveTo>
                    <a:pt x="58" y="7"/>
                  </a:moveTo>
                  <a:cubicBezTo>
                    <a:pt x="59" y="5"/>
                    <a:pt x="57" y="2"/>
                    <a:pt x="56" y="1"/>
                  </a:cubicBezTo>
                  <a:cubicBezTo>
                    <a:pt x="54" y="0"/>
                    <a:pt x="52" y="1"/>
                    <a:pt x="51" y="3"/>
                  </a:cubicBezTo>
                  <a:cubicBezTo>
                    <a:pt x="48" y="5"/>
                    <a:pt x="45" y="7"/>
                    <a:pt x="42" y="9"/>
                  </a:cubicBezTo>
                  <a:cubicBezTo>
                    <a:pt x="36" y="16"/>
                    <a:pt x="29" y="22"/>
                    <a:pt x="19" y="23"/>
                  </a:cubicBezTo>
                  <a:cubicBezTo>
                    <a:pt x="13" y="24"/>
                    <a:pt x="7" y="26"/>
                    <a:pt x="0" y="28"/>
                  </a:cubicBezTo>
                  <a:cubicBezTo>
                    <a:pt x="4" y="33"/>
                    <a:pt x="9" y="28"/>
                    <a:pt x="11" y="31"/>
                  </a:cubicBezTo>
                  <a:cubicBezTo>
                    <a:pt x="13" y="34"/>
                    <a:pt x="14" y="39"/>
                    <a:pt x="17" y="42"/>
                  </a:cubicBezTo>
                  <a:cubicBezTo>
                    <a:pt x="23" y="37"/>
                    <a:pt x="30" y="33"/>
                    <a:pt x="38" y="31"/>
                  </a:cubicBezTo>
                  <a:cubicBezTo>
                    <a:pt x="40" y="30"/>
                    <a:pt x="42" y="31"/>
                    <a:pt x="43" y="29"/>
                  </a:cubicBezTo>
                  <a:cubicBezTo>
                    <a:pt x="46" y="22"/>
                    <a:pt x="52" y="20"/>
                    <a:pt x="58" y="18"/>
                  </a:cubicBezTo>
                  <a:cubicBezTo>
                    <a:pt x="58" y="14"/>
                    <a:pt x="55" y="11"/>
                    <a:pt x="58" y="7"/>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78" name="Freeform 68">
              <a:extLst>
                <a:ext uri="{FF2B5EF4-FFF2-40B4-BE49-F238E27FC236}">
                  <a16:creationId xmlns:a16="http://schemas.microsoft.com/office/drawing/2014/main" id="{4B76A4B4-513B-4D8A-A24D-8AE0AFEF6150}"/>
                </a:ext>
              </a:extLst>
            </p:cNvPr>
            <p:cNvSpPr>
              <a:spLocks/>
            </p:cNvSpPr>
            <p:nvPr/>
          </p:nvSpPr>
          <p:spPr bwMode="auto">
            <a:xfrm>
              <a:off x="4671" y="31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79" name="Freeform 69">
              <a:extLst>
                <a:ext uri="{FF2B5EF4-FFF2-40B4-BE49-F238E27FC236}">
                  <a16:creationId xmlns:a16="http://schemas.microsoft.com/office/drawing/2014/main" id="{DC9B992C-A421-47B1-8E2B-6688307B9ED8}"/>
                </a:ext>
              </a:extLst>
            </p:cNvPr>
            <p:cNvSpPr>
              <a:spLocks noEditPoints="1"/>
            </p:cNvSpPr>
            <p:nvPr/>
          </p:nvSpPr>
          <p:spPr bwMode="auto">
            <a:xfrm>
              <a:off x="4143" y="3078"/>
              <a:ext cx="683" cy="151"/>
            </a:xfrm>
            <a:custGeom>
              <a:avLst/>
              <a:gdLst>
                <a:gd name="T0" fmla="*/ 278 w 295"/>
                <a:gd name="T1" fmla="*/ 26 h 65"/>
                <a:gd name="T2" fmla="*/ 295 w 295"/>
                <a:gd name="T3" fmla="*/ 14 h 65"/>
                <a:gd name="T4" fmla="*/ 251 w 295"/>
                <a:gd name="T5" fmla="*/ 13 h 65"/>
                <a:gd name="T6" fmla="*/ 243 w 295"/>
                <a:gd name="T7" fmla="*/ 11 h 65"/>
                <a:gd name="T8" fmla="*/ 230 w 295"/>
                <a:gd name="T9" fmla="*/ 13 h 65"/>
                <a:gd name="T10" fmla="*/ 226 w 295"/>
                <a:gd name="T11" fmla="*/ 3 h 65"/>
                <a:gd name="T12" fmla="*/ 212 w 295"/>
                <a:gd name="T13" fmla="*/ 6 h 65"/>
                <a:gd name="T14" fmla="*/ 222 w 295"/>
                <a:gd name="T15" fmla="*/ 10 h 65"/>
                <a:gd name="T16" fmla="*/ 212 w 295"/>
                <a:gd name="T17" fmla="*/ 19 h 65"/>
                <a:gd name="T18" fmla="*/ 211 w 295"/>
                <a:gd name="T19" fmla="*/ 22 h 65"/>
                <a:gd name="T20" fmla="*/ 206 w 295"/>
                <a:gd name="T21" fmla="*/ 23 h 65"/>
                <a:gd name="T22" fmla="*/ 180 w 295"/>
                <a:gd name="T23" fmla="*/ 43 h 65"/>
                <a:gd name="T24" fmla="*/ 171 w 295"/>
                <a:gd name="T25" fmla="*/ 38 h 65"/>
                <a:gd name="T26" fmla="*/ 164 w 295"/>
                <a:gd name="T27" fmla="*/ 34 h 65"/>
                <a:gd name="T28" fmla="*/ 154 w 295"/>
                <a:gd name="T29" fmla="*/ 28 h 65"/>
                <a:gd name="T30" fmla="*/ 134 w 295"/>
                <a:gd name="T31" fmla="*/ 31 h 65"/>
                <a:gd name="T32" fmla="*/ 113 w 295"/>
                <a:gd name="T33" fmla="*/ 36 h 65"/>
                <a:gd name="T34" fmla="*/ 100 w 295"/>
                <a:gd name="T35" fmla="*/ 27 h 65"/>
                <a:gd name="T36" fmla="*/ 91 w 295"/>
                <a:gd name="T37" fmla="*/ 25 h 65"/>
                <a:gd name="T38" fmla="*/ 82 w 295"/>
                <a:gd name="T39" fmla="*/ 20 h 65"/>
                <a:gd name="T40" fmla="*/ 52 w 295"/>
                <a:gd name="T41" fmla="*/ 16 h 65"/>
                <a:gd name="T42" fmla="*/ 39 w 295"/>
                <a:gd name="T43" fmla="*/ 15 h 65"/>
                <a:gd name="T44" fmla="*/ 26 w 295"/>
                <a:gd name="T45" fmla="*/ 19 h 65"/>
                <a:gd name="T46" fmla="*/ 20 w 295"/>
                <a:gd name="T47" fmla="*/ 27 h 65"/>
                <a:gd name="T48" fmla="*/ 1 w 295"/>
                <a:gd name="T49" fmla="*/ 54 h 65"/>
                <a:gd name="T50" fmla="*/ 20 w 295"/>
                <a:gd name="T51" fmla="*/ 54 h 65"/>
                <a:gd name="T52" fmla="*/ 25 w 295"/>
                <a:gd name="T53" fmla="*/ 53 h 65"/>
                <a:gd name="T54" fmla="*/ 39 w 295"/>
                <a:gd name="T55" fmla="*/ 55 h 65"/>
                <a:gd name="T56" fmla="*/ 57 w 295"/>
                <a:gd name="T57" fmla="*/ 56 h 65"/>
                <a:gd name="T58" fmla="*/ 64 w 295"/>
                <a:gd name="T59" fmla="*/ 60 h 65"/>
                <a:gd name="T60" fmla="*/ 64 w 295"/>
                <a:gd name="T61" fmla="*/ 59 h 65"/>
                <a:gd name="T62" fmla="*/ 69 w 295"/>
                <a:gd name="T63" fmla="*/ 60 h 65"/>
                <a:gd name="T64" fmla="*/ 76 w 295"/>
                <a:gd name="T65" fmla="*/ 60 h 65"/>
                <a:gd name="T66" fmla="*/ 92 w 295"/>
                <a:gd name="T67" fmla="*/ 63 h 65"/>
                <a:gd name="T68" fmla="*/ 107 w 295"/>
                <a:gd name="T69" fmla="*/ 62 h 65"/>
                <a:gd name="T70" fmla="*/ 128 w 295"/>
                <a:gd name="T71" fmla="*/ 54 h 65"/>
                <a:gd name="T72" fmla="*/ 144 w 295"/>
                <a:gd name="T73" fmla="*/ 59 h 65"/>
                <a:gd name="T74" fmla="*/ 161 w 295"/>
                <a:gd name="T75" fmla="*/ 53 h 65"/>
                <a:gd name="T76" fmla="*/ 197 w 295"/>
                <a:gd name="T77" fmla="*/ 46 h 65"/>
                <a:gd name="T78" fmla="*/ 214 w 295"/>
                <a:gd name="T79" fmla="*/ 39 h 65"/>
                <a:gd name="T80" fmla="*/ 223 w 295"/>
                <a:gd name="T81" fmla="*/ 22 h 65"/>
                <a:gd name="T82" fmla="*/ 230 w 295"/>
                <a:gd name="T83" fmla="*/ 28 h 65"/>
                <a:gd name="T84" fmla="*/ 226 w 295"/>
                <a:gd name="T85" fmla="*/ 39 h 65"/>
                <a:gd name="T86" fmla="*/ 228 w 295"/>
                <a:gd name="T87" fmla="*/ 35 h 65"/>
                <a:gd name="T88" fmla="*/ 246 w 295"/>
                <a:gd name="T89" fmla="*/ 24 h 65"/>
                <a:gd name="T90" fmla="*/ 251 w 295"/>
                <a:gd name="T91" fmla="*/ 35 h 65"/>
                <a:gd name="T92" fmla="*/ 273 w 295"/>
                <a:gd name="T93" fmla="*/ 28 h 65"/>
                <a:gd name="T94" fmla="*/ 251 w 295"/>
                <a:gd name="T95" fmla="*/ 18 h 65"/>
                <a:gd name="T96" fmla="*/ 251 w 295"/>
                <a:gd name="T97" fmla="*/ 2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5" h="65">
                  <a:moveTo>
                    <a:pt x="273" y="28"/>
                  </a:moveTo>
                  <a:cubicBezTo>
                    <a:pt x="273" y="27"/>
                    <a:pt x="276" y="26"/>
                    <a:pt x="278" y="26"/>
                  </a:cubicBezTo>
                  <a:cubicBezTo>
                    <a:pt x="280" y="26"/>
                    <a:pt x="281" y="25"/>
                    <a:pt x="282" y="23"/>
                  </a:cubicBezTo>
                  <a:cubicBezTo>
                    <a:pt x="283" y="15"/>
                    <a:pt x="289" y="15"/>
                    <a:pt x="295" y="14"/>
                  </a:cubicBezTo>
                  <a:cubicBezTo>
                    <a:pt x="293" y="8"/>
                    <a:pt x="288" y="7"/>
                    <a:pt x="284" y="9"/>
                  </a:cubicBezTo>
                  <a:cubicBezTo>
                    <a:pt x="273" y="14"/>
                    <a:pt x="262" y="13"/>
                    <a:pt x="251" y="13"/>
                  </a:cubicBezTo>
                  <a:cubicBezTo>
                    <a:pt x="249" y="12"/>
                    <a:pt x="248" y="12"/>
                    <a:pt x="246" y="11"/>
                  </a:cubicBezTo>
                  <a:cubicBezTo>
                    <a:pt x="245" y="11"/>
                    <a:pt x="244" y="11"/>
                    <a:pt x="243" y="11"/>
                  </a:cubicBezTo>
                  <a:cubicBezTo>
                    <a:pt x="242" y="12"/>
                    <a:pt x="241" y="12"/>
                    <a:pt x="239" y="13"/>
                  </a:cubicBezTo>
                  <a:cubicBezTo>
                    <a:pt x="236" y="14"/>
                    <a:pt x="233" y="20"/>
                    <a:pt x="230" y="13"/>
                  </a:cubicBezTo>
                  <a:cubicBezTo>
                    <a:pt x="228" y="11"/>
                    <a:pt x="228" y="8"/>
                    <a:pt x="228" y="6"/>
                  </a:cubicBezTo>
                  <a:cubicBezTo>
                    <a:pt x="227" y="5"/>
                    <a:pt x="227" y="4"/>
                    <a:pt x="226" y="3"/>
                  </a:cubicBezTo>
                  <a:cubicBezTo>
                    <a:pt x="223" y="2"/>
                    <a:pt x="220" y="0"/>
                    <a:pt x="216" y="1"/>
                  </a:cubicBezTo>
                  <a:cubicBezTo>
                    <a:pt x="215" y="3"/>
                    <a:pt x="214" y="4"/>
                    <a:pt x="212" y="6"/>
                  </a:cubicBezTo>
                  <a:cubicBezTo>
                    <a:pt x="212" y="8"/>
                    <a:pt x="211" y="10"/>
                    <a:pt x="212" y="12"/>
                  </a:cubicBezTo>
                  <a:cubicBezTo>
                    <a:pt x="216" y="12"/>
                    <a:pt x="219" y="6"/>
                    <a:pt x="222" y="10"/>
                  </a:cubicBezTo>
                  <a:cubicBezTo>
                    <a:pt x="225" y="15"/>
                    <a:pt x="218" y="16"/>
                    <a:pt x="215" y="18"/>
                  </a:cubicBezTo>
                  <a:cubicBezTo>
                    <a:pt x="214" y="18"/>
                    <a:pt x="213" y="19"/>
                    <a:pt x="212" y="19"/>
                  </a:cubicBezTo>
                  <a:cubicBezTo>
                    <a:pt x="212" y="19"/>
                    <a:pt x="212" y="19"/>
                    <a:pt x="212" y="19"/>
                  </a:cubicBezTo>
                  <a:cubicBezTo>
                    <a:pt x="212" y="20"/>
                    <a:pt x="212" y="21"/>
                    <a:pt x="211" y="22"/>
                  </a:cubicBezTo>
                  <a:cubicBezTo>
                    <a:pt x="211" y="22"/>
                    <a:pt x="210" y="21"/>
                    <a:pt x="210" y="21"/>
                  </a:cubicBezTo>
                  <a:cubicBezTo>
                    <a:pt x="209" y="22"/>
                    <a:pt x="207" y="22"/>
                    <a:pt x="206" y="23"/>
                  </a:cubicBezTo>
                  <a:cubicBezTo>
                    <a:pt x="201" y="28"/>
                    <a:pt x="195" y="30"/>
                    <a:pt x="193" y="38"/>
                  </a:cubicBezTo>
                  <a:cubicBezTo>
                    <a:pt x="192" y="43"/>
                    <a:pt x="185" y="41"/>
                    <a:pt x="180" y="43"/>
                  </a:cubicBezTo>
                  <a:cubicBezTo>
                    <a:pt x="177" y="44"/>
                    <a:pt x="173" y="43"/>
                    <a:pt x="171" y="38"/>
                  </a:cubicBezTo>
                  <a:cubicBezTo>
                    <a:pt x="171" y="38"/>
                    <a:pt x="171" y="38"/>
                    <a:pt x="171" y="38"/>
                  </a:cubicBezTo>
                  <a:cubicBezTo>
                    <a:pt x="170" y="38"/>
                    <a:pt x="169" y="37"/>
                    <a:pt x="169" y="36"/>
                  </a:cubicBezTo>
                  <a:cubicBezTo>
                    <a:pt x="168" y="35"/>
                    <a:pt x="166" y="35"/>
                    <a:pt x="164" y="34"/>
                  </a:cubicBezTo>
                  <a:cubicBezTo>
                    <a:pt x="160" y="35"/>
                    <a:pt x="158" y="34"/>
                    <a:pt x="159" y="30"/>
                  </a:cubicBezTo>
                  <a:cubicBezTo>
                    <a:pt x="158" y="27"/>
                    <a:pt x="156" y="27"/>
                    <a:pt x="154" y="28"/>
                  </a:cubicBezTo>
                  <a:cubicBezTo>
                    <a:pt x="152" y="35"/>
                    <a:pt x="147" y="33"/>
                    <a:pt x="143" y="31"/>
                  </a:cubicBezTo>
                  <a:cubicBezTo>
                    <a:pt x="140" y="31"/>
                    <a:pt x="137" y="31"/>
                    <a:pt x="134" y="31"/>
                  </a:cubicBezTo>
                  <a:cubicBezTo>
                    <a:pt x="129" y="37"/>
                    <a:pt x="123" y="42"/>
                    <a:pt x="115" y="38"/>
                  </a:cubicBezTo>
                  <a:cubicBezTo>
                    <a:pt x="114" y="38"/>
                    <a:pt x="114" y="37"/>
                    <a:pt x="113" y="36"/>
                  </a:cubicBezTo>
                  <a:cubicBezTo>
                    <a:pt x="110" y="34"/>
                    <a:pt x="109" y="31"/>
                    <a:pt x="105" y="30"/>
                  </a:cubicBezTo>
                  <a:cubicBezTo>
                    <a:pt x="103" y="30"/>
                    <a:pt x="101" y="30"/>
                    <a:pt x="100" y="27"/>
                  </a:cubicBezTo>
                  <a:cubicBezTo>
                    <a:pt x="98" y="27"/>
                    <a:pt x="97" y="27"/>
                    <a:pt x="95" y="27"/>
                  </a:cubicBezTo>
                  <a:cubicBezTo>
                    <a:pt x="93" y="29"/>
                    <a:pt x="92" y="27"/>
                    <a:pt x="91" y="25"/>
                  </a:cubicBezTo>
                  <a:cubicBezTo>
                    <a:pt x="89" y="25"/>
                    <a:pt x="88" y="24"/>
                    <a:pt x="86" y="24"/>
                  </a:cubicBezTo>
                  <a:cubicBezTo>
                    <a:pt x="83" y="25"/>
                    <a:pt x="83" y="22"/>
                    <a:pt x="82" y="20"/>
                  </a:cubicBezTo>
                  <a:cubicBezTo>
                    <a:pt x="78" y="20"/>
                    <a:pt x="74" y="20"/>
                    <a:pt x="71" y="20"/>
                  </a:cubicBezTo>
                  <a:cubicBezTo>
                    <a:pt x="64" y="21"/>
                    <a:pt x="58" y="19"/>
                    <a:pt x="52" y="16"/>
                  </a:cubicBezTo>
                  <a:cubicBezTo>
                    <a:pt x="49" y="15"/>
                    <a:pt x="47" y="14"/>
                    <a:pt x="44" y="13"/>
                  </a:cubicBezTo>
                  <a:cubicBezTo>
                    <a:pt x="43" y="16"/>
                    <a:pt x="42" y="17"/>
                    <a:pt x="39" y="15"/>
                  </a:cubicBezTo>
                  <a:cubicBezTo>
                    <a:pt x="35" y="15"/>
                    <a:pt x="31" y="15"/>
                    <a:pt x="28" y="17"/>
                  </a:cubicBezTo>
                  <a:cubicBezTo>
                    <a:pt x="28" y="19"/>
                    <a:pt x="27" y="19"/>
                    <a:pt x="26" y="19"/>
                  </a:cubicBezTo>
                  <a:cubicBezTo>
                    <a:pt x="25" y="20"/>
                    <a:pt x="24" y="21"/>
                    <a:pt x="24" y="22"/>
                  </a:cubicBezTo>
                  <a:cubicBezTo>
                    <a:pt x="23" y="24"/>
                    <a:pt x="23" y="26"/>
                    <a:pt x="20" y="27"/>
                  </a:cubicBezTo>
                  <a:cubicBezTo>
                    <a:pt x="3" y="30"/>
                    <a:pt x="0" y="34"/>
                    <a:pt x="1" y="51"/>
                  </a:cubicBezTo>
                  <a:cubicBezTo>
                    <a:pt x="1" y="52"/>
                    <a:pt x="1" y="53"/>
                    <a:pt x="1" y="54"/>
                  </a:cubicBezTo>
                  <a:cubicBezTo>
                    <a:pt x="2" y="54"/>
                    <a:pt x="3" y="55"/>
                    <a:pt x="4" y="55"/>
                  </a:cubicBezTo>
                  <a:cubicBezTo>
                    <a:pt x="9" y="56"/>
                    <a:pt x="14" y="51"/>
                    <a:pt x="20" y="54"/>
                  </a:cubicBezTo>
                  <a:cubicBezTo>
                    <a:pt x="21" y="54"/>
                    <a:pt x="22" y="53"/>
                    <a:pt x="24" y="53"/>
                  </a:cubicBezTo>
                  <a:cubicBezTo>
                    <a:pt x="24" y="51"/>
                    <a:pt x="25" y="52"/>
                    <a:pt x="25" y="53"/>
                  </a:cubicBezTo>
                  <a:cubicBezTo>
                    <a:pt x="26" y="54"/>
                    <a:pt x="27" y="55"/>
                    <a:pt x="28" y="55"/>
                  </a:cubicBezTo>
                  <a:cubicBezTo>
                    <a:pt x="32" y="55"/>
                    <a:pt x="36" y="55"/>
                    <a:pt x="39" y="55"/>
                  </a:cubicBezTo>
                  <a:cubicBezTo>
                    <a:pt x="39" y="55"/>
                    <a:pt x="39" y="55"/>
                    <a:pt x="39" y="55"/>
                  </a:cubicBezTo>
                  <a:cubicBezTo>
                    <a:pt x="45" y="52"/>
                    <a:pt x="51" y="52"/>
                    <a:pt x="57" y="56"/>
                  </a:cubicBezTo>
                  <a:cubicBezTo>
                    <a:pt x="57" y="57"/>
                    <a:pt x="58" y="57"/>
                    <a:pt x="58" y="58"/>
                  </a:cubicBezTo>
                  <a:cubicBezTo>
                    <a:pt x="60" y="59"/>
                    <a:pt x="62" y="60"/>
                    <a:pt x="64" y="60"/>
                  </a:cubicBezTo>
                  <a:cubicBezTo>
                    <a:pt x="63" y="60"/>
                    <a:pt x="63" y="60"/>
                    <a:pt x="63" y="60"/>
                  </a:cubicBezTo>
                  <a:cubicBezTo>
                    <a:pt x="64" y="59"/>
                    <a:pt x="64" y="59"/>
                    <a:pt x="64" y="59"/>
                  </a:cubicBezTo>
                  <a:cubicBezTo>
                    <a:pt x="65" y="58"/>
                    <a:pt x="67" y="58"/>
                    <a:pt x="69" y="59"/>
                  </a:cubicBezTo>
                  <a:cubicBezTo>
                    <a:pt x="69" y="60"/>
                    <a:pt x="69" y="60"/>
                    <a:pt x="69" y="60"/>
                  </a:cubicBezTo>
                  <a:cubicBezTo>
                    <a:pt x="68" y="60"/>
                    <a:pt x="68" y="60"/>
                    <a:pt x="68" y="60"/>
                  </a:cubicBezTo>
                  <a:cubicBezTo>
                    <a:pt x="71" y="58"/>
                    <a:pt x="73" y="56"/>
                    <a:pt x="76" y="60"/>
                  </a:cubicBezTo>
                  <a:cubicBezTo>
                    <a:pt x="77" y="62"/>
                    <a:pt x="80" y="63"/>
                    <a:pt x="82" y="65"/>
                  </a:cubicBezTo>
                  <a:cubicBezTo>
                    <a:pt x="85" y="64"/>
                    <a:pt x="89" y="64"/>
                    <a:pt x="92" y="63"/>
                  </a:cubicBezTo>
                  <a:cubicBezTo>
                    <a:pt x="93" y="63"/>
                    <a:pt x="94" y="63"/>
                    <a:pt x="94" y="63"/>
                  </a:cubicBezTo>
                  <a:cubicBezTo>
                    <a:pt x="99" y="59"/>
                    <a:pt x="103" y="59"/>
                    <a:pt x="107" y="62"/>
                  </a:cubicBezTo>
                  <a:cubicBezTo>
                    <a:pt x="110" y="62"/>
                    <a:pt x="112" y="60"/>
                    <a:pt x="113" y="57"/>
                  </a:cubicBezTo>
                  <a:cubicBezTo>
                    <a:pt x="117" y="53"/>
                    <a:pt x="123" y="51"/>
                    <a:pt x="128" y="54"/>
                  </a:cubicBezTo>
                  <a:cubicBezTo>
                    <a:pt x="133" y="58"/>
                    <a:pt x="138" y="58"/>
                    <a:pt x="143" y="60"/>
                  </a:cubicBezTo>
                  <a:cubicBezTo>
                    <a:pt x="143" y="60"/>
                    <a:pt x="144" y="59"/>
                    <a:pt x="144" y="59"/>
                  </a:cubicBezTo>
                  <a:cubicBezTo>
                    <a:pt x="149" y="54"/>
                    <a:pt x="155" y="55"/>
                    <a:pt x="161" y="53"/>
                  </a:cubicBezTo>
                  <a:cubicBezTo>
                    <a:pt x="161" y="53"/>
                    <a:pt x="161" y="53"/>
                    <a:pt x="161" y="53"/>
                  </a:cubicBezTo>
                  <a:cubicBezTo>
                    <a:pt x="163" y="48"/>
                    <a:pt x="167" y="49"/>
                    <a:pt x="171" y="49"/>
                  </a:cubicBezTo>
                  <a:cubicBezTo>
                    <a:pt x="180" y="49"/>
                    <a:pt x="188" y="49"/>
                    <a:pt x="197" y="46"/>
                  </a:cubicBezTo>
                  <a:cubicBezTo>
                    <a:pt x="200" y="44"/>
                    <a:pt x="204" y="42"/>
                    <a:pt x="208" y="42"/>
                  </a:cubicBezTo>
                  <a:cubicBezTo>
                    <a:pt x="209" y="40"/>
                    <a:pt x="212" y="40"/>
                    <a:pt x="214" y="39"/>
                  </a:cubicBezTo>
                  <a:cubicBezTo>
                    <a:pt x="215" y="39"/>
                    <a:pt x="217" y="37"/>
                    <a:pt x="217" y="37"/>
                  </a:cubicBezTo>
                  <a:cubicBezTo>
                    <a:pt x="212" y="29"/>
                    <a:pt x="221" y="27"/>
                    <a:pt x="223" y="22"/>
                  </a:cubicBezTo>
                  <a:cubicBezTo>
                    <a:pt x="224" y="18"/>
                    <a:pt x="227" y="20"/>
                    <a:pt x="230" y="22"/>
                  </a:cubicBezTo>
                  <a:cubicBezTo>
                    <a:pt x="231" y="24"/>
                    <a:pt x="234" y="26"/>
                    <a:pt x="230" y="28"/>
                  </a:cubicBezTo>
                  <a:cubicBezTo>
                    <a:pt x="226" y="29"/>
                    <a:pt x="224" y="31"/>
                    <a:pt x="222" y="34"/>
                  </a:cubicBezTo>
                  <a:cubicBezTo>
                    <a:pt x="220" y="37"/>
                    <a:pt x="222" y="39"/>
                    <a:pt x="226" y="39"/>
                  </a:cubicBezTo>
                  <a:cubicBezTo>
                    <a:pt x="226" y="39"/>
                    <a:pt x="226" y="38"/>
                    <a:pt x="227" y="38"/>
                  </a:cubicBezTo>
                  <a:cubicBezTo>
                    <a:pt x="226" y="36"/>
                    <a:pt x="227" y="35"/>
                    <a:pt x="228" y="35"/>
                  </a:cubicBezTo>
                  <a:cubicBezTo>
                    <a:pt x="231" y="30"/>
                    <a:pt x="238" y="30"/>
                    <a:pt x="241" y="24"/>
                  </a:cubicBezTo>
                  <a:cubicBezTo>
                    <a:pt x="241" y="24"/>
                    <a:pt x="244" y="24"/>
                    <a:pt x="246" y="24"/>
                  </a:cubicBezTo>
                  <a:cubicBezTo>
                    <a:pt x="250" y="25"/>
                    <a:pt x="251" y="27"/>
                    <a:pt x="248" y="30"/>
                  </a:cubicBezTo>
                  <a:cubicBezTo>
                    <a:pt x="244" y="35"/>
                    <a:pt x="249" y="34"/>
                    <a:pt x="251" y="35"/>
                  </a:cubicBezTo>
                  <a:cubicBezTo>
                    <a:pt x="255" y="36"/>
                    <a:pt x="259" y="40"/>
                    <a:pt x="264" y="35"/>
                  </a:cubicBezTo>
                  <a:cubicBezTo>
                    <a:pt x="271" y="38"/>
                    <a:pt x="272" y="34"/>
                    <a:pt x="273" y="28"/>
                  </a:cubicBezTo>
                  <a:close/>
                  <a:moveTo>
                    <a:pt x="251" y="21"/>
                  </a:moveTo>
                  <a:cubicBezTo>
                    <a:pt x="251" y="20"/>
                    <a:pt x="251" y="19"/>
                    <a:pt x="251" y="18"/>
                  </a:cubicBezTo>
                  <a:cubicBezTo>
                    <a:pt x="254" y="16"/>
                    <a:pt x="258" y="17"/>
                    <a:pt x="261" y="18"/>
                  </a:cubicBezTo>
                  <a:cubicBezTo>
                    <a:pt x="259" y="22"/>
                    <a:pt x="257" y="26"/>
                    <a:pt x="251" y="21"/>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80" name="Freeform 70">
              <a:extLst>
                <a:ext uri="{FF2B5EF4-FFF2-40B4-BE49-F238E27FC236}">
                  <a16:creationId xmlns:a16="http://schemas.microsoft.com/office/drawing/2014/main" id="{548D5DF2-759E-4C04-AA46-59FA53D635C8}"/>
                </a:ext>
              </a:extLst>
            </p:cNvPr>
            <p:cNvSpPr>
              <a:spLocks/>
            </p:cNvSpPr>
            <p:nvPr/>
          </p:nvSpPr>
          <p:spPr bwMode="auto">
            <a:xfrm>
              <a:off x="4456" y="3465"/>
              <a:ext cx="58" cy="47"/>
            </a:xfrm>
            <a:custGeom>
              <a:avLst/>
              <a:gdLst>
                <a:gd name="T0" fmla="*/ 11 w 25"/>
                <a:gd name="T1" fmla="*/ 5 h 20"/>
                <a:gd name="T2" fmla="*/ 3 w 25"/>
                <a:gd name="T3" fmla="*/ 11 h 20"/>
                <a:gd name="T4" fmla="*/ 0 w 25"/>
                <a:gd name="T5" fmla="*/ 17 h 20"/>
                <a:gd name="T6" fmla="*/ 2 w 25"/>
                <a:gd name="T7" fmla="*/ 18 h 20"/>
                <a:gd name="T8" fmla="*/ 21 w 25"/>
                <a:gd name="T9" fmla="*/ 14 h 20"/>
                <a:gd name="T10" fmla="*/ 22 w 25"/>
                <a:gd name="T11" fmla="*/ 5 h 20"/>
                <a:gd name="T12" fmla="*/ 11 w 25"/>
                <a:gd name="T13" fmla="*/ 5 h 20"/>
              </a:gdLst>
              <a:ahLst/>
              <a:cxnLst>
                <a:cxn ang="0">
                  <a:pos x="T0" y="T1"/>
                </a:cxn>
                <a:cxn ang="0">
                  <a:pos x="T2" y="T3"/>
                </a:cxn>
                <a:cxn ang="0">
                  <a:pos x="T4" y="T5"/>
                </a:cxn>
                <a:cxn ang="0">
                  <a:pos x="T6" y="T7"/>
                </a:cxn>
                <a:cxn ang="0">
                  <a:pos x="T8" y="T9"/>
                </a:cxn>
                <a:cxn ang="0">
                  <a:pos x="T10" y="T11"/>
                </a:cxn>
                <a:cxn ang="0">
                  <a:pos x="T12" y="T13"/>
                </a:cxn>
              </a:cxnLst>
              <a:rect l="0" t="0" r="r" b="b"/>
              <a:pathLst>
                <a:path w="25" h="20">
                  <a:moveTo>
                    <a:pt x="11" y="5"/>
                  </a:moveTo>
                  <a:cubicBezTo>
                    <a:pt x="9" y="8"/>
                    <a:pt x="7" y="10"/>
                    <a:pt x="3" y="11"/>
                  </a:cubicBezTo>
                  <a:cubicBezTo>
                    <a:pt x="1" y="11"/>
                    <a:pt x="1" y="15"/>
                    <a:pt x="0" y="17"/>
                  </a:cubicBezTo>
                  <a:cubicBezTo>
                    <a:pt x="0" y="17"/>
                    <a:pt x="1" y="17"/>
                    <a:pt x="2" y="18"/>
                  </a:cubicBezTo>
                  <a:cubicBezTo>
                    <a:pt x="9" y="20"/>
                    <a:pt x="15" y="20"/>
                    <a:pt x="21" y="14"/>
                  </a:cubicBezTo>
                  <a:cubicBezTo>
                    <a:pt x="24" y="11"/>
                    <a:pt x="25" y="8"/>
                    <a:pt x="22" y="5"/>
                  </a:cubicBezTo>
                  <a:cubicBezTo>
                    <a:pt x="19" y="3"/>
                    <a:pt x="14" y="0"/>
                    <a:pt x="11" y="5"/>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81" name="Freeform 71">
              <a:extLst>
                <a:ext uri="{FF2B5EF4-FFF2-40B4-BE49-F238E27FC236}">
                  <a16:creationId xmlns:a16="http://schemas.microsoft.com/office/drawing/2014/main" id="{F73E9786-8F76-41BF-921E-A58C7A7C1F9B}"/>
                </a:ext>
              </a:extLst>
            </p:cNvPr>
            <p:cNvSpPr>
              <a:spLocks/>
            </p:cNvSpPr>
            <p:nvPr/>
          </p:nvSpPr>
          <p:spPr bwMode="auto">
            <a:xfrm>
              <a:off x="4446" y="3502"/>
              <a:ext cx="10" cy="5"/>
            </a:xfrm>
            <a:custGeom>
              <a:avLst/>
              <a:gdLst>
                <a:gd name="T0" fmla="*/ 0 w 4"/>
                <a:gd name="T1" fmla="*/ 1 h 2"/>
                <a:gd name="T2" fmla="*/ 0 w 4"/>
                <a:gd name="T3" fmla="*/ 2 h 2"/>
                <a:gd name="T4" fmla="*/ 4 w 4"/>
                <a:gd name="T5" fmla="*/ 1 h 2"/>
                <a:gd name="T6" fmla="*/ 0 w 4"/>
                <a:gd name="T7" fmla="*/ 1 h 2"/>
              </a:gdLst>
              <a:ahLst/>
              <a:cxnLst>
                <a:cxn ang="0">
                  <a:pos x="T0" y="T1"/>
                </a:cxn>
                <a:cxn ang="0">
                  <a:pos x="T2" y="T3"/>
                </a:cxn>
                <a:cxn ang="0">
                  <a:pos x="T4" y="T5"/>
                </a:cxn>
                <a:cxn ang="0">
                  <a:pos x="T6" y="T7"/>
                </a:cxn>
              </a:cxnLst>
              <a:rect l="0" t="0" r="r" b="b"/>
              <a:pathLst>
                <a:path w="4" h="2">
                  <a:moveTo>
                    <a:pt x="0" y="1"/>
                  </a:moveTo>
                  <a:cubicBezTo>
                    <a:pt x="0" y="2"/>
                    <a:pt x="0" y="2"/>
                    <a:pt x="0" y="2"/>
                  </a:cubicBezTo>
                  <a:cubicBezTo>
                    <a:pt x="2" y="2"/>
                    <a:pt x="3" y="1"/>
                    <a:pt x="4" y="1"/>
                  </a:cubicBezTo>
                  <a:cubicBezTo>
                    <a:pt x="3" y="0"/>
                    <a:pt x="2" y="0"/>
                    <a:pt x="0" y="1"/>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82" name="Freeform 72">
              <a:extLst>
                <a:ext uri="{FF2B5EF4-FFF2-40B4-BE49-F238E27FC236}">
                  <a16:creationId xmlns:a16="http://schemas.microsoft.com/office/drawing/2014/main" id="{22F28F9C-4B42-44F7-911A-E63578864A3F}"/>
                </a:ext>
              </a:extLst>
            </p:cNvPr>
            <p:cNvSpPr>
              <a:spLocks/>
            </p:cNvSpPr>
            <p:nvPr/>
          </p:nvSpPr>
          <p:spPr bwMode="auto">
            <a:xfrm>
              <a:off x="6736" y="1833"/>
              <a:ext cx="166" cy="102"/>
            </a:xfrm>
            <a:custGeom>
              <a:avLst/>
              <a:gdLst>
                <a:gd name="T0" fmla="*/ 18 w 72"/>
                <a:gd name="T1" fmla="*/ 17 h 44"/>
                <a:gd name="T2" fmla="*/ 21 w 72"/>
                <a:gd name="T3" fmla="*/ 16 h 44"/>
                <a:gd name="T4" fmla="*/ 30 w 72"/>
                <a:gd name="T5" fmla="*/ 21 h 44"/>
                <a:gd name="T6" fmla="*/ 34 w 72"/>
                <a:gd name="T7" fmla="*/ 33 h 44"/>
                <a:gd name="T8" fmla="*/ 42 w 72"/>
                <a:gd name="T9" fmla="*/ 38 h 44"/>
                <a:gd name="T10" fmla="*/ 49 w 72"/>
                <a:gd name="T11" fmla="*/ 39 h 44"/>
                <a:gd name="T12" fmla="*/ 72 w 72"/>
                <a:gd name="T13" fmla="*/ 34 h 44"/>
                <a:gd name="T14" fmla="*/ 67 w 72"/>
                <a:gd name="T15" fmla="*/ 31 h 44"/>
                <a:gd name="T16" fmla="*/ 51 w 72"/>
                <a:gd name="T17" fmla="*/ 21 h 44"/>
                <a:gd name="T18" fmla="*/ 27 w 72"/>
                <a:gd name="T19" fmla="*/ 8 h 44"/>
                <a:gd name="T20" fmla="*/ 25 w 72"/>
                <a:gd name="T21" fmla="*/ 7 h 44"/>
                <a:gd name="T22" fmla="*/ 0 w 72"/>
                <a:gd name="T23" fmla="*/ 0 h 44"/>
                <a:gd name="T24" fmla="*/ 18 w 72"/>
                <a:gd name="T25" fmla="*/ 1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44">
                  <a:moveTo>
                    <a:pt x="18" y="17"/>
                  </a:moveTo>
                  <a:cubicBezTo>
                    <a:pt x="19" y="17"/>
                    <a:pt x="21" y="17"/>
                    <a:pt x="21" y="16"/>
                  </a:cubicBezTo>
                  <a:cubicBezTo>
                    <a:pt x="27" y="11"/>
                    <a:pt x="29" y="16"/>
                    <a:pt x="30" y="21"/>
                  </a:cubicBezTo>
                  <a:cubicBezTo>
                    <a:pt x="32" y="25"/>
                    <a:pt x="34" y="28"/>
                    <a:pt x="34" y="33"/>
                  </a:cubicBezTo>
                  <a:cubicBezTo>
                    <a:pt x="33" y="39"/>
                    <a:pt x="37" y="40"/>
                    <a:pt x="42" y="38"/>
                  </a:cubicBezTo>
                  <a:cubicBezTo>
                    <a:pt x="44" y="37"/>
                    <a:pt x="46" y="37"/>
                    <a:pt x="49" y="39"/>
                  </a:cubicBezTo>
                  <a:cubicBezTo>
                    <a:pt x="58" y="44"/>
                    <a:pt x="65" y="39"/>
                    <a:pt x="72" y="34"/>
                  </a:cubicBezTo>
                  <a:cubicBezTo>
                    <a:pt x="71" y="31"/>
                    <a:pt x="68" y="31"/>
                    <a:pt x="67" y="31"/>
                  </a:cubicBezTo>
                  <a:cubicBezTo>
                    <a:pt x="58" y="32"/>
                    <a:pt x="55" y="25"/>
                    <a:pt x="51" y="21"/>
                  </a:cubicBezTo>
                  <a:cubicBezTo>
                    <a:pt x="44" y="14"/>
                    <a:pt x="39" y="4"/>
                    <a:pt x="27" y="8"/>
                  </a:cubicBezTo>
                  <a:cubicBezTo>
                    <a:pt x="26" y="8"/>
                    <a:pt x="25" y="8"/>
                    <a:pt x="25" y="7"/>
                  </a:cubicBezTo>
                  <a:cubicBezTo>
                    <a:pt x="18" y="1"/>
                    <a:pt x="9" y="5"/>
                    <a:pt x="0" y="0"/>
                  </a:cubicBezTo>
                  <a:cubicBezTo>
                    <a:pt x="3" y="11"/>
                    <a:pt x="13" y="11"/>
                    <a:pt x="18" y="17"/>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83" name="Freeform 73">
              <a:extLst>
                <a:ext uri="{FF2B5EF4-FFF2-40B4-BE49-F238E27FC236}">
                  <a16:creationId xmlns:a16="http://schemas.microsoft.com/office/drawing/2014/main" id="{9653F29F-9B07-4C6A-B005-F6A443272A5A}"/>
                </a:ext>
              </a:extLst>
            </p:cNvPr>
            <p:cNvSpPr>
              <a:spLocks/>
            </p:cNvSpPr>
            <p:nvPr/>
          </p:nvSpPr>
          <p:spPr bwMode="auto">
            <a:xfrm>
              <a:off x="6641" y="1886"/>
              <a:ext cx="32" cy="33"/>
            </a:xfrm>
            <a:custGeom>
              <a:avLst/>
              <a:gdLst>
                <a:gd name="T0" fmla="*/ 8 w 14"/>
                <a:gd name="T1" fmla="*/ 13 h 14"/>
                <a:gd name="T2" fmla="*/ 14 w 14"/>
                <a:gd name="T3" fmla="*/ 7 h 14"/>
                <a:gd name="T4" fmla="*/ 5 w 14"/>
                <a:gd name="T5" fmla="*/ 0 h 14"/>
                <a:gd name="T6" fmla="*/ 0 w 14"/>
                <a:gd name="T7" fmla="*/ 6 h 14"/>
                <a:gd name="T8" fmla="*/ 8 w 14"/>
                <a:gd name="T9" fmla="*/ 13 h 14"/>
              </a:gdLst>
              <a:ahLst/>
              <a:cxnLst>
                <a:cxn ang="0">
                  <a:pos x="T0" y="T1"/>
                </a:cxn>
                <a:cxn ang="0">
                  <a:pos x="T2" y="T3"/>
                </a:cxn>
                <a:cxn ang="0">
                  <a:pos x="T4" y="T5"/>
                </a:cxn>
                <a:cxn ang="0">
                  <a:pos x="T6" y="T7"/>
                </a:cxn>
                <a:cxn ang="0">
                  <a:pos x="T8" y="T9"/>
                </a:cxn>
              </a:cxnLst>
              <a:rect l="0" t="0" r="r" b="b"/>
              <a:pathLst>
                <a:path w="14" h="14">
                  <a:moveTo>
                    <a:pt x="8" y="13"/>
                  </a:moveTo>
                  <a:cubicBezTo>
                    <a:pt x="11" y="13"/>
                    <a:pt x="13" y="10"/>
                    <a:pt x="14" y="7"/>
                  </a:cubicBezTo>
                  <a:cubicBezTo>
                    <a:pt x="14" y="5"/>
                    <a:pt x="9" y="0"/>
                    <a:pt x="5" y="0"/>
                  </a:cubicBezTo>
                  <a:cubicBezTo>
                    <a:pt x="2" y="0"/>
                    <a:pt x="0" y="2"/>
                    <a:pt x="0" y="6"/>
                  </a:cubicBezTo>
                  <a:cubicBezTo>
                    <a:pt x="0" y="9"/>
                    <a:pt x="5" y="14"/>
                    <a:pt x="8" y="13"/>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84" name="Freeform 74">
              <a:extLst>
                <a:ext uri="{FF2B5EF4-FFF2-40B4-BE49-F238E27FC236}">
                  <a16:creationId xmlns:a16="http://schemas.microsoft.com/office/drawing/2014/main" id="{2923CCC5-E98F-4431-A2FA-26DBF47B1163}"/>
                </a:ext>
              </a:extLst>
            </p:cNvPr>
            <p:cNvSpPr>
              <a:spLocks/>
            </p:cNvSpPr>
            <p:nvPr/>
          </p:nvSpPr>
          <p:spPr bwMode="auto">
            <a:xfrm>
              <a:off x="6608" y="1975"/>
              <a:ext cx="1077" cy="1282"/>
            </a:xfrm>
            <a:custGeom>
              <a:avLst/>
              <a:gdLst>
                <a:gd name="T0" fmla="*/ 464 w 465"/>
                <a:gd name="T1" fmla="*/ 405 h 553"/>
                <a:gd name="T2" fmla="*/ 454 w 465"/>
                <a:gd name="T3" fmla="*/ 372 h 553"/>
                <a:gd name="T4" fmla="*/ 463 w 465"/>
                <a:gd name="T5" fmla="*/ 100 h 553"/>
                <a:gd name="T6" fmla="*/ 442 w 465"/>
                <a:gd name="T7" fmla="*/ 83 h 553"/>
                <a:gd name="T8" fmla="*/ 430 w 465"/>
                <a:gd name="T9" fmla="*/ 70 h 553"/>
                <a:gd name="T10" fmla="*/ 401 w 465"/>
                <a:gd name="T11" fmla="*/ 64 h 553"/>
                <a:gd name="T12" fmla="*/ 366 w 465"/>
                <a:gd name="T13" fmla="*/ 61 h 553"/>
                <a:gd name="T14" fmla="*/ 313 w 465"/>
                <a:gd name="T15" fmla="*/ 36 h 553"/>
                <a:gd name="T16" fmla="*/ 286 w 465"/>
                <a:gd name="T17" fmla="*/ 22 h 553"/>
                <a:gd name="T18" fmla="*/ 222 w 465"/>
                <a:gd name="T19" fmla="*/ 4 h 553"/>
                <a:gd name="T20" fmla="*/ 183 w 465"/>
                <a:gd name="T21" fmla="*/ 31 h 553"/>
                <a:gd name="T22" fmla="*/ 177 w 465"/>
                <a:gd name="T23" fmla="*/ 47 h 553"/>
                <a:gd name="T24" fmla="*/ 138 w 465"/>
                <a:gd name="T25" fmla="*/ 54 h 553"/>
                <a:gd name="T26" fmla="*/ 109 w 465"/>
                <a:gd name="T27" fmla="*/ 87 h 553"/>
                <a:gd name="T28" fmla="*/ 95 w 465"/>
                <a:gd name="T29" fmla="*/ 109 h 553"/>
                <a:gd name="T30" fmla="*/ 71 w 465"/>
                <a:gd name="T31" fmla="*/ 130 h 553"/>
                <a:gd name="T32" fmla="*/ 28 w 465"/>
                <a:gd name="T33" fmla="*/ 135 h 553"/>
                <a:gd name="T34" fmla="*/ 12 w 465"/>
                <a:gd name="T35" fmla="*/ 110 h 553"/>
                <a:gd name="T36" fmla="*/ 4 w 465"/>
                <a:gd name="T37" fmla="*/ 102 h 553"/>
                <a:gd name="T38" fmla="*/ 3 w 465"/>
                <a:gd name="T39" fmla="*/ 80 h 553"/>
                <a:gd name="T40" fmla="*/ 2 w 465"/>
                <a:gd name="T41" fmla="*/ 75 h 553"/>
                <a:gd name="T42" fmla="*/ 1 w 465"/>
                <a:gd name="T43" fmla="*/ 97 h 553"/>
                <a:gd name="T44" fmla="*/ 7 w 465"/>
                <a:gd name="T45" fmla="*/ 131 h 553"/>
                <a:gd name="T46" fmla="*/ 8 w 465"/>
                <a:gd name="T47" fmla="*/ 152 h 553"/>
                <a:gd name="T48" fmla="*/ 46 w 465"/>
                <a:gd name="T49" fmla="*/ 166 h 553"/>
                <a:gd name="T50" fmla="*/ 20 w 465"/>
                <a:gd name="T51" fmla="*/ 200 h 553"/>
                <a:gd name="T52" fmla="*/ 54 w 465"/>
                <a:gd name="T53" fmla="*/ 216 h 553"/>
                <a:gd name="T54" fmla="*/ 92 w 465"/>
                <a:gd name="T55" fmla="*/ 218 h 553"/>
                <a:gd name="T56" fmla="*/ 123 w 465"/>
                <a:gd name="T57" fmla="*/ 232 h 553"/>
                <a:gd name="T58" fmla="*/ 162 w 465"/>
                <a:gd name="T59" fmla="*/ 247 h 553"/>
                <a:gd name="T60" fmla="*/ 195 w 465"/>
                <a:gd name="T61" fmla="*/ 257 h 553"/>
                <a:gd name="T62" fmla="*/ 226 w 465"/>
                <a:gd name="T63" fmla="*/ 277 h 553"/>
                <a:gd name="T64" fmla="*/ 251 w 465"/>
                <a:gd name="T65" fmla="*/ 294 h 553"/>
                <a:gd name="T66" fmla="*/ 252 w 465"/>
                <a:gd name="T67" fmla="*/ 307 h 553"/>
                <a:gd name="T68" fmla="*/ 282 w 465"/>
                <a:gd name="T69" fmla="*/ 358 h 553"/>
                <a:gd name="T70" fmla="*/ 296 w 465"/>
                <a:gd name="T71" fmla="*/ 374 h 553"/>
                <a:gd name="T72" fmla="*/ 288 w 465"/>
                <a:gd name="T73" fmla="*/ 394 h 553"/>
                <a:gd name="T74" fmla="*/ 299 w 465"/>
                <a:gd name="T75" fmla="*/ 411 h 553"/>
                <a:gd name="T76" fmla="*/ 307 w 465"/>
                <a:gd name="T77" fmla="*/ 413 h 553"/>
                <a:gd name="T78" fmla="*/ 298 w 465"/>
                <a:gd name="T79" fmla="*/ 418 h 553"/>
                <a:gd name="T80" fmla="*/ 313 w 465"/>
                <a:gd name="T81" fmla="*/ 430 h 553"/>
                <a:gd name="T82" fmla="*/ 324 w 465"/>
                <a:gd name="T83" fmla="*/ 443 h 553"/>
                <a:gd name="T84" fmla="*/ 315 w 465"/>
                <a:gd name="T85" fmla="*/ 457 h 553"/>
                <a:gd name="T86" fmla="*/ 309 w 465"/>
                <a:gd name="T87" fmla="*/ 435 h 553"/>
                <a:gd name="T88" fmla="*/ 274 w 465"/>
                <a:gd name="T89" fmla="*/ 430 h 553"/>
                <a:gd name="T90" fmla="*/ 230 w 465"/>
                <a:gd name="T91" fmla="*/ 478 h 553"/>
                <a:gd name="T92" fmla="*/ 261 w 465"/>
                <a:gd name="T93" fmla="*/ 501 h 553"/>
                <a:gd name="T94" fmla="*/ 286 w 465"/>
                <a:gd name="T95" fmla="*/ 497 h 553"/>
                <a:gd name="T96" fmla="*/ 318 w 465"/>
                <a:gd name="T97" fmla="*/ 490 h 553"/>
                <a:gd name="T98" fmla="*/ 354 w 465"/>
                <a:gd name="T99" fmla="*/ 485 h 553"/>
                <a:gd name="T100" fmla="*/ 390 w 465"/>
                <a:gd name="T101" fmla="*/ 486 h 553"/>
                <a:gd name="T102" fmla="*/ 433 w 465"/>
                <a:gd name="T103" fmla="*/ 527 h 553"/>
                <a:gd name="T104" fmla="*/ 460 w 465"/>
                <a:gd name="T105" fmla="*/ 552 h 553"/>
                <a:gd name="T106" fmla="*/ 464 w 465"/>
                <a:gd name="T107" fmla="*/ 542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5" h="553">
                  <a:moveTo>
                    <a:pt x="464" y="542"/>
                  </a:moveTo>
                  <a:cubicBezTo>
                    <a:pt x="464" y="497"/>
                    <a:pt x="464" y="451"/>
                    <a:pt x="464" y="405"/>
                  </a:cubicBezTo>
                  <a:cubicBezTo>
                    <a:pt x="464" y="399"/>
                    <a:pt x="465" y="394"/>
                    <a:pt x="458" y="390"/>
                  </a:cubicBezTo>
                  <a:cubicBezTo>
                    <a:pt x="452" y="386"/>
                    <a:pt x="451" y="376"/>
                    <a:pt x="454" y="372"/>
                  </a:cubicBezTo>
                  <a:cubicBezTo>
                    <a:pt x="461" y="363"/>
                    <a:pt x="463" y="351"/>
                    <a:pt x="463" y="340"/>
                  </a:cubicBezTo>
                  <a:cubicBezTo>
                    <a:pt x="463" y="260"/>
                    <a:pt x="463" y="180"/>
                    <a:pt x="463" y="100"/>
                  </a:cubicBezTo>
                  <a:cubicBezTo>
                    <a:pt x="463" y="82"/>
                    <a:pt x="463" y="82"/>
                    <a:pt x="444" y="84"/>
                  </a:cubicBezTo>
                  <a:cubicBezTo>
                    <a:pt x="443" y="84"/>
                    <a:pt x="443" y="83"/>
                    <a:pt x="442" y="83"/>
                  </a:cubicBezTo>
                  <a:cubicBezTo>
                    <a:pt x="443" y="75"/>
                    <a:pt x="442" y="73"/>
                    <a:pt x="435" y="71"/>
                  </a:cubicBezTo>
                  <a:cubicBezTo>
                    <a:pt x="433" y="70"/>
                    <a:pt x="431" y="70"/>
                    <a:pt x="430" y="70"/>
                  </a:cubicBezTo>
                  <a:cubicBezTo>
                    <a:pt x="425" y="71"/>
                    <a:pt x="420" y="65"/>
                    <a:pt x="416" y="72"/>
                  </a:cubicBezTo>
                  <a:cubicBezTo>
                    <a:pt x="411" y="70"/>
                    <a:pt x="406" y="68"/>
                    <a:pt x="401" y="64"/>
                  </a:cubicBezTo>
                  <a:cubicBezTo>
                    <a:pt x="399" y="62"/>
                    <a:pt x="397" y="65"/>
                    <a:pt x="395" y="65"/>
                  </a:cubicBezTo>
                  <a:cubicBezTo>
                    <a:pt x="385" y="66"/>
                    <a:pt x="375" y="67"/>
                    <a:pt x="366" y="61"/>
                  </a:cubicBezTo>
                  <a:cubicBezTo>
                    <a:pt x="353" y="53"/>
                    <a:pt x="339" y="47"/>
                    <a:pt x="326" y="41"/>
                  </a:cubicBezTo>
                  <a:cubicBezTo>
                    <a:pt x="322" y="39"/>
                    <a:pt x="318" y="36"/>
                    <a:pt x="313" y="36"/>
                  </a:cubicBezTo>
                  <a:cubicBezTo>
                    <a:pt x="308" y="37"/>
                    <a:pt x="303" y="34"/>
                    <a:pt x="300" y="30"/>
                  </a:cubicBezTo>
                  <a:cubicBezTo>
                    <a:pt x="297" y="25"/>
                    <a:pt x="292" y="23"/>
                    <a:pt x="286" y="22"/>
                  </a:cubicBezTo>
                  <a:cubicBezTo>
                    <a:pt x="272" y="19"/>
                    <a:pt x="259" y="15"/>
                    <a:pt x="248" y="7"/>
                  </a:cubicBezTo>
                  <a:cubicBezTo>
                    <a:pt x="239" y="0"/>
                    <a:pt x="232" y="0"/>
                    <a:pt x="222" y="4"/>
                  </a:cubicBezTo>
                  <a:cubicBezTo>
                    <a:pt x="209" y="9"/>
                    <a:pt x="198" y="19"/>
                    <a:pt x="184" y="23"/>
                  </a:cubicBezTo>
                  <a:cubicBezTo>
                    <a:pt x="180" y="24"/>
                    <a:pt x="178" y="28"/>
                    <a:pt x="183" y="31"/>
                  </a:cubicBezTo>
                  <a:cubicBezTo>
                    <a:pt x="187" y="34"/>
                    <a:pt x="188" y="39"/>
                    <a:pt x="190" y="42"/>
                  </a:cubicBezTo>
                  <a:cubicBezTo>
                    <a:pt x="186" y="46"/>
                    <a:pt x="181" y="46"/>
                    <a:pt x="177" y="47"/>
                  </a:cubicBezTo>
                  <a:cubicBezTo>
                    <a:pt x="174" y="48"/>
                    <a:pt x="170" y="48"/>
                    <a:pt x="167" y="50"/>
                  </a:cubicBezTo>
                  <a:cubicBezTo>
                    <a:pt x="158" y="57"/>
                    <a:pt x="149" y="59"/>
                    <a:pt x="138" y="54"/>
                  </a:cubicBezTo>
                  <a:cubicBezTo>
                    <a:pt x="131" y="51"/>
                    <a:pt x="128" y="55"/>
                    <a:pt x="126" y="62"/>
                  </a:cubicBezTo>
                  <a:cubicBezTo>
                    <a:pt x="123" y="72"/>
                    <a:pt x="122" y="83"/>
                    <a:pt x="109" y="87"/>
                  </a:cubicBezTo>
                  <a:cubicBezTo>
                    <a:pt x="101" y="89"/>
                    <a:pt x="96" y="96"/>
                    <a:pt x="97" y="105"/>
                  </a:cubicBezTo>
                  <a:cubicBezTo>
                    <a:pt x="97" y="107"/>
                    <a:pt x="97" y="108"/>
                    <a:pt x="95" y="109"/>
                  </a:cubicBezTo>
                  <a:cubicBezTo>
                    <a:pt x="88" y="111"/>
                    <a:pt x="84" y="118"/>
                    <a:pt x="78" y="122"/>
                  </a:cubicBezTo>
                  <a:cubicBezTo>
                    <a:pt x="75" y="124"/>
                    <a:pt x="72" y="126"/>
                    <a:pt x="71" y="130"/>
                  </a:cubicBezTo>
                  <a:cubicBezTo>
                    <a:pt x="70" y="134"/>
                    <a:pt x="66" y="137"/>
                    <a:pt x="61" y="138"/>
                  </a:cubicBezTo>
                  <a:cubicBezTo>
                    <a:pt x="49" y="142"/>
                    <a:pt x="39" y="138"/>
                    <a:pt x="28" y="135"/>
                  </a:cubicBezTo>
                  <a:cubicBezTo>
                    <a:pt x="22" y="133"/>
                    <a:pt x="15" y="120"/>
                    <a:pt x="16" y="114"/>
                  </a:cubicBezTo>
                  <a:cubicBezTo>
                    <a:pt x="17" y="110"/>
                    <a:pt x="17" y="110"/>
                    <a:pt x="12" y="110"/>
                  </a:cubicBezTo>
                  <a:cubicBezTo>
                    <a:pt x="10" y="110"/>
                    <a:pt x="9" y="110"/>
                    <a:pt x="8" y="108"/>
                  </a:cubicBezTo>
                  <a:cubicBezTo>
                    <a:pt x="6" y="106"/>
                    <a:pt x="7" y="103"/>
                    <a:pt x="4" y="102"/>
                  </a:cubicBezTo>
                  <a:cubicBezTo>
                    <a:pt x="4" y="102"/>
                    <a:pt x="4" y="102"/>
                    <a:pt x="4" y="102"/>
                  </a:cubicBezTo>
                  <a:cubicBezTo>
                    <a:pt x="5" y="95"/>
                    <a:pt x="6" y="87"/>
                    <a:pt x="3" y="80"/>
                  </a:cubicBezTo>
                  <a:cubicBezTo>
                    <a:pt x="1" y="80"/>
                    <a:pt x="1" y="78"/>
                    <a:pt x="2" y="76"/>
                  </a:cubicBezTo>
                  <a:cubicBezTo>
                    <a:pt x="2" y="76"/>
                    <a:pt x="2" y="76"/>
                    <a:pt x="2" y="75"/>
                  </a:cubicBezTo>
                  <a:cubicBezTo>
                    <a:pt x="0" y="77"/>
                    <a:pt x="0" y="79"/>
                    <a:pt x="0" y="81"/>
                  </a:cubicBezTo>
                  <a:cubicBezTo>
                    <a:pt x="2" y="86"/>
                    <a:pt x="3" y="92"/>
                    <a:pt x="1" y="97"/>
                  </a:cubicBezTo>
                  <a:cubicBezTo>
                    <a:pt x="1" y="100"/>
                    <a:pt x="0" y="102"/>
                    <a:pt x="5" y="102"/>
                  </a:cubicBezTo>
                  <a:cubicBezTo>
                    <a:pt x="5" y="111"/>
                    <a:pt x="5" y="121"/>
                    <a:pt x="7" y="131"/>
                  </a:cubicBezTo>
                  <a:cubicBezTo>
                    <a:pt x="8" y="136"/>
                    <a:pt x="9" y="140"/>
                    <a:pt x="5" y="145"/>
                  </a:cubicBezTo>
                  <a:cubicBezTo>
                    <a:pt x="3" y="148"/>
                    <a:pt x="5" y="151"/>
                    <a:pt x="8" y="152"/>
                  </a:cubicBezTo>
                  <a:cubicBezTo>
                    <a:pt x="13" y="154"/>
                    <a:pt x="17" y="156"/>
                    <a:pt x="22" y="157"/>
                  </a:cubicBezTo>
                  <a:cubicBezTo>
                    <a:pt x="30" y="158"/>
                    <a:pt x="37" y="162"/>
                    <a:pt x="46" y="166"/>
                  </a:cubicBezTo>
                  <a:cubicBezTo>
                    <a:pt x="39" y="176"/>
                    <a:pt x="34" y="186"/>
                    <a:pt x="25" y="194"/>
                  </a:cubicBezTo>
                  <a:cubicBezTo>
                    <a:pt x="23" y="196"/>
                    <a:pt x="21" y="197"/>
                    <a:pt x="20" y="200"/>
                  </a:cubicBezTo>
                  <a:cubicBezTo>
                    <a:pt x="22" y="200"/>
                    <a:pt x="23" y="201"/>
                    <a:pt x="23" y="203"/>
                  </a:cubicBezTo>
                  <a:cubicBezTo>
                    <a:pt x="32" y="210"/>
                    <a:pt x="41" y="218"/>
                    <a:pt x="54" y="216"/>
                  </a:cubicBezTo>
                  <a:cubicBezTo>
                    <a:pt x="57" y="215"/>
                    <a:pt x="61" y="215"/>
                    <a:pt x="64" y="216"/>
                  </a:cubicBezTo>
                  <a:cubicBezTo>
                    <a:pt x="73" y="217"/>
                    <a:pt x="82" y="219"/>
                    <a:pt x="92" y="218"/>
                  </a:cubicBezTo>
                  <a:cubicBezTo>
                    <a:pt x="94" y="218"/>
                    <a:pt x="97" y="219"/>
                    <a:pt x="99" y="221"/>
                  </a:cubicBezTo>
                  <a:cubicBezTo>
                    <a:pt x="106" y="227"/>
                    <a:pt x="114" y="229"/>
                    <a:pt x="123" y="232"/>
                  </a:cubicBezTo>
                  <a:cubicBezTo>
                    <a:pt x="127" y="233"/>
                    <a:pt x="130" y="234"/>
                    <a:pt x="133" y="236"/>
                  </a:cubicBezTo>
                  <a:cubicBezTo>
                    <a:pt x="142" y="240"/>
                    <a:pt x="152" y="246"/>
                    <a:pt x="162" y="247"/>
                  </a:cubicBezTo>
                  <a:cubicBezTo>
                    <a:pt x="172" y="249"/>
                    <a:pt x="181" y="256"/>
                    <a:pt x="192" y="255"/>
                  </a:cubicBezTo>
                  <a:cubicBezTo>
                    <a:pt x="193" y="255"/>
                    <a:pt x="194" y="256"/>
                    <a:pt x="195" y="257"/>
                  </a:cubicBezTo>
                  <a:cubicBezTo>
                    <a:pt x="201" y="263"/>
                    <a:pt x="210" y="266"/>
                    <a:pt x="218" y="269"/>
                  </a:cubicBezTo>
                  <a:cubicBezTo>
                    <a:pt x="222" y="271"/>
                    <a:pt x="225" y="273"/>
                    <a:pt x="226" y="277"/>
                  </a:cubicBezTo>
                  <a:cubicBezTo>
                    <a:pt x="227" y="281"/>
                    <a:pt x="229" y="282"/>
                    <a:pt x="234" y="282"/>
                  </a:cubicBezTo>
                  <a:cubicBezTo>
                    <a:pt x="241" y="282"/>
                    <a:pt x="244" y="291"/>
                    <a:pt x="251" y="294"/>
                  </a:cubicBezTo>
                  <a:cubicBezTo>
                    <a:pt x="253" y="295"/>
                    <a:pt x="248" y="298"/>
                    <a:pt x="249" y="301"/>
                  </a:cubicBezTo>
                  <a:cubicBezTo>
                    <a:pt x="249" y="303"/>
                    <a:pt x="250" y="306"/>
                    <a:pt x="252" y="307"/>
                  </a:cubicBezTo>
                  <a:cubicBezTo>
                    <a:pt x="266" y="316"/>
                    <a:pt x="271" y="331"/>
                    <a:pt x="275" y="346"/>
                  </a:cubicBezTo>
                  <a:cubicBezTo>
                    <a:pt x="276" y="351"/>
                    <a:pt x="277" y="355"/>
                    <a:pt x="282" y="358"/>
                  </a:cubicBezTo>
                  <a:cubicBezTo>
                    <a:pt x="286" y="361"/>
                    <a:pt x="290" y="366"/>
                    <a:pt x="294" y="370"/>
                  </a:cubicBezTo>
                  <a:cubicBezTo>
                    <a:pt x="296" y="371"/>
                    <a:pt x="296" y="372"/>
                    <a:pt x="296" y="374"/>
                  </a:cubicBezTo>
                  <a:cubicBezTo>
                    <a:pt x="296" y="379"/>
                    <a:pt x="289" y="381"/>
                    <a:pt x="293" y="386"/>
                  </a:cubicBezTo>
                  <a:cubicBezTo>
                    <a:pt x="300" y="394"/>
                    <a:pt x="289" y="391"/>
                    <a:pt x="288" y="394"/>
                  </a:cubicBezTo>
                  <a:cubicBezTo>
                    <a:pt x="288" y="396"/>
                    <a:pt x="288" y="397"/>
                    <a:pt x="289" y="399"/>
                  </a:cubicBezTo>
                  <a:cubicBezTo>
                    <a:pt x="291" y="404"/>
                    <a:pt x="300" y="403"/>
                    <a:pt x="299" y="411"/>
                  </a:cubicBezTo>
                  <a:cubicBezTo>
                    <a:pt x="300" y="411"/>
                    <a:pt x="301" y="411"/>
                    <a:pt x="301" y="411"/>
                  </a:cubicBezTo>
                  <a:cubicBezTo>
                    <a:pt x="304" y="409"/>
                    <a:pt x="307" y="410"/>
                    <a:pt x="307" y="413"/>
                  </a:cubicBezTo>
                  <a:cubicBezTo>
                    <a:pt x="307" y="416"/>
                    <a:pt x="304" y="416"/>
                    <a:pt x="301" y="416"/>
                  </a:cubicBezTo>
                  <a:cubicBezTo>
                    <a:pt x="300" y="416"/>
                    <a:pt x="299" y="416"/>
                    <a:pt x="298" y="418"/>
                  </a:cubicBezTo>
                  <a:cubicBezTo>
                    <a:pt x="301" y="419"/>
                    <a:pt x="304" y="421"/>
                    <a:pt x="307" y="423"/>
                  </a:cubicBezTo>
                  <a:cubicBezTo>
                    <a:pt x="310" y="425"/>
                    <a:pt x="312" y="426"/>
                    <a:pt x="313" y="430"/>
                  </a:cubicBezTo>
                  <a:cubicBezTo>
                    <a:pt x="315" y="434"/>
                    <a:pt x="317" y="437"/>
                    <a:pt x="322" y="437"/>
                  </a:cubicBezTo>
                  <a:cubicBezTo>
                    <a:pt x="324" y="437"/>
                    <a:pt x="330" y="439"/>
                    <a:pt x="324" y="443"/>
                  </a:cubicBezTo>
                  <a:cubicBezTo>
                    <a:pt x="322" y="447"/>
                    <a:pt x="322" y="450"/>
                    <a:pt x="321" y="454"/>
                  </a:cubicBezTo>
                  <a:cubicBezTo>
                    <a:pt x="321" y="456"/>
                    <a:pt x="319" y="458"/>
                    <a:pt x="315" y="457"/>
                  </a:cubicBezTo>
                  <a:cubicBezTo>
                    <a:pt x="320" y="453"/>
                    <a:pt x="322" y="448"/>
                    <a:pt x="323" y="444"/>
                  </a:cubicBezTo>
                  <a:cubicBezTo>
                    <a:pt x="319" y="440"/>
                    <a:pt x="312" y="440"/>
                    <a:pt x="309" y="435"/>
                  </a:cubicBezTo>
                  <a:cubicBezTo>
                    <a:pt x="306" y="428"/>
                    <a:pt x="300" y="427"/>
                    <a:pt x="294" y="427"/>
                  </a:cubicBezTo>
                  <a:cubicBezTo>
                    <a:pt x="287" y="427"/>
                    <a:pt x="281" y="429"/>
                    <a:pt x="274" y="430"/>
                  </a:cubicBezTo>
                  <a:cubicBezTo>
                    <a:pt x="252" y="436"/>
                    <a:pt x="242" y="452"/>
                    <a:pt x="233" y="471"/>
                  </a:cubicBezTo>
                  <a:cubicBezTo>
                    <a:pt x="232" y="473"/>
                    <a:pt x="232" y="476"/>
                    <a:pt x="230" y="478"/>
                  </a:cubicBezTo>
                  <a:cubicBezTo>
                    <a:pt x="224" y="485"/>
                    <a:pt x="222" y="494"/>
                    <a:pt x="220" y="505"/>
                  </a:cubicBezTo>
                  <a:cubicBezTo>
                    <a:pt x="234" y="497"/>
                    <a:pt x="248" y="499"/>
                    <a:pt x="261" y="501"/>
                  </a:cubicBezTo>
                  <a:cubicBezTo>
                    <a:pt x="268" y="502"/>
                    <a:pt x="275" y="503"/>
                    <a:pt x="281" y="497"/>
                  </a:cubicBezTo>
                  <a:cubicBezTo>
                    <a:pt x="282" y="496"/>
                    <a:pt x="284" y="495"/>
                    <a:pt x="286" y="497"/>
                  </a:cubicBezTo>
                  <a:cubicBezTo>
                    <a:pt x="292" y="502"/>
                    <a:pt x="299" y="500"/>
                    <a:pt x="305" y="500"/>
                  </a:cubicBezTo>
                  <a:cubicBezTo>
                    <a:pt x="315" y="500"/>
                    <a:pt x="315" y="500"/>
                    <a:pt x="318" y="490"/>
                  </a:cubicBezTo>
                  <a:cubicBezTo>
                    <a:pt x="320" y="482"/>
                    <a:pt x="330" y="478"/>
                    <a:pt x="336" y="483"/>
                  </a:cubicBezTo>
                  <a:cubicBezTo>
                    <a:pt x="342" y="488"/>
                    <a:pt x="348" y="487"/>
                    <a:pt x="354" y="485"/>
                  </a:cubicBezTo>
                  <a:cubicBezTo>
                    <a:pt x="359" y="484"/>
                    <a:pt x="364" y="481"/>
                    <a:pt x="369" y="480"/>
                  </a:cubicBezTo>
                  <a:cubicBezTo>
                    <a:pt x="377" y="478"/>
                    <a:pt x="385" y="479"/>
                    <a:pt x="390" y="486"/>
                  </a:cubicBezTo>
                  <a:cubicBezTo>
                    <a:pt x="394" y="491"/>
                    <a:pt x="399" y="493"/>
                    <a:pt x="403" y="497"/>
                  </a:cubicBezTo>
                  <a:cubicBezTo>
                    <a:pt x="414" y="506"/>
                    <a:pt x="426" y="515"/>
                    <a:pt x="433" y="527"/>
                  </a:cubicBezTo>
                  <a:cubicBezTo>
                    <a:pt x="438" y="536"/>
                    <a:pt x="448" y="541"/>
                    <a:pt x="454" y="549"/>
                  </a:cubicBezTo>
                  <a:cubicBezTo>
                    <a:pt x="455" y="551"/>
                    <a:pt x="458" y="551"/>
                    <a:pt x="460" y="552"/>
                  </a:cubicBezTo>
                  <a:cubicBezTo>
                    <a:pt x="463" y="553"/>
                    <a:pt x="464" y="552"/>
                    <a:pt x="464" y="549"/>
                  </a:cubicBezTo>
                  <a:cubicBezTo>
                    <a:pt x="464" y="547"/>
                    <a:pt x="464" y="545"/>
                    <a:pt x="464" y="542"/>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85" name="Freeform 75">
              <a:extLst>
                <a:ext uri="{FF2B5EF4-FFF2-40B4-BE49-F238E27FC236}">
                  <a16:creationId xmlns:a16="http://schemas.microsoft.com/office/drawing/2014/main" id="{EDED47C2-9A12-40A7-9F68-32946279FEB4}"/>
                </a:ext>
              </a:extLst>
            </p:cNvPr>
            <p:cNvSpPr>
              <a:spLocks/>
            </p:cNvSpPr>
            <p:nvPr/>
          </p:nvSpPr>
          <p:spPr bwMode="auto">
            <a:xfrm>
              <a:off x="6752" y="1995"/>
              <a:ext cx="238" cy="58"/>
            </a:xfrm>
            <a:custGeom>
              <a:avLst/>
              <a:gdLst>
                <a:gd name="T0" fmla="*/ 49 w 103"/>
                <a:gd name="T1" fmla="*/ 4 h 25"/>
                <a:gd name="T2" fmla="*/ 5 w 103"/>
                <a:gd name="T3" fmla="*/ 1 h 25"/>
                <a:gd name="T4" fmla="*/ 0 w 103"/>
                <a:gd name="T5" fmla="*/ 4 h 25"/>
                <a:gd name="T6" fmla="*/ 12 w 103"/>
                <a:gd name="T7" fmla="*/ 7 h 25"/>
                <a:gd name="T8" fmla="*/ 21 w 103"/>
                <a:gd name="T9" fmla="*/ 8 h 25"/>
                <a:gd name="T10" fmla="*/ 60 w 103"/>
                <a:gd name="T11" fmla="*/ 24 h 25"/>
                <a:gd name="T12" fmla="*/ 64 w 103"/>
                <a:gd name="T13" fmla="*/ 24 h 25"/>
                <a:gd name="T14" fmla="*/ 103 w 103"/>
                <a:gd name="T15" fmla="*/ 15 h 25"/>
                <a:gd name="T16" fmla="*/ 89 w 103"/>
                <a:gd name="T17" fmla="*/ 11 h 25"/>
                <a:gd name="T18" fmla="*/ 54 w 103"/>
                <a:gd name="T19" fmla="*/ 5 h 25"/>
                <a:gd name="T20" fmla="*/ 49 w 103"/>
                <a:gd name="T21"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25">
                  <a:moveTo>
                    <a:pt x="49" y="4"/>
                  </a:moveTo>
                  <a:cubicBezTo>
                    <a:pt x="34" y="4"/>
                    <a:pt x="19" y="4"/>
                    <a:pt x="5" y="1"/>
                  </a:cubicBezTo>
                  <a:cubicBezTo>
                    <a:pt x="3" y="1"/>
                    <a:pt x="0" y="0"/>
                    <a:pt x="0" y="4"/>
                  </a:cubicBezTo>
                  <a:cubicBezTo>
                    <a:pt x="4" y="5"/>
                    <a:pt x="8" y="6"/>
                    <a:pt x="12" y="7"/>
                  </a:cubicBezTo>
                  <a:cubicBezTo>
                    <a:pt x="15" y="7"/>
                    <a:pt x="18" y="6"/>
                    <a:pt x="21" y="8"/>
                  </a:cubicBezTo>
                  <a:cubicBezTo>
                    <a:pt x="33" y="16"/>
                    <a:pt x="48" y="17"/>
                    <a:pt x="60" y="24"/>
                  </a:cubicBezTo>
                  <a:cubicBezTo>
                    <a:pt x="61" y="24"/>
                    <a:pt x="63" y="25"/>
                    <a:pt x="64" y="24"/>
                  </a:cubicBezTo>
                  <a:cubicBezTo>
                    <a:pt x="76" y="18"/>
                    <a:pt x="89" y="19"/>
                    <a:pt x="103" y="15"/>
                  </a:cubicBezTo>
                  <a:cubicBezTo>
                    <a:pt x="98" y="12"/>
                    <a:pt x="93" y="11"/>
                    <a:pt x="89" y="11"/>
                  </a:cubicBezTo>
                  <a:cubicBezTo>
                    <a:pt x="77" y="9"/>
                    <a:pt x="65" y="10"/>
                    <a:pt x="54" y="5"/>
                  </a:cubicBezTo>
                  <a:cubicBezTo>
                    <a:pt x="52" y="4"/>
                    <a:pt x="51" y="4"/>
                    <a:pt x="49" y="4"/>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86" name="Freeform 76">
              <a:extLst>
                <a:ext uri="{FF2B5EF4-FFF2-40B4-BE49-F238E27FC236}">
                  <a16:creationId xmlns:a16="http://schemas.microsoft.com/office/drawing/2014/main" id="{CFDCD46F-7552-4FE8-AF80-9A763B1E39EE}"/>
                </a:ext>
              </a:extLst>
            </p:cNvPr>
            <p:cNvSpPr>
              <a:spLocks/>
            </p:cNvSpPr>
            <p:nvPr/>
          </p:nvSpPr>
          <p:spPr bwMode="auto">
            <a:xfrm>
              <a:off x="4062" y="2046"/>
              <a:ext cx="410" cy="647"/>
            </a:xfrm>
            <a:custGeom>
              <a:avLst/>
              <a:gdLst>
                <a:gd name="T0" fmla="*/ 38 w 177"/>
                <a:gd name="T1" fmla="*/ 10 h 279"/>
                <a:gd name="T2" fmla="*/ 60 w 177"/>
                <a:gd name="T3" fmla="*/ 8 h 279"/>
                <a:gd name="T4" fmla="*/ 76 w 177"/>
                <a:gd name="T5" fmla="*/ 0 h 279"/>
                <a:gd name="T6" fmla="*/ 84 w 177"/>
                <a:gd name="T7" fmla="*/ 7 h 279"/>
                <a:gd name="T8" fmla="*/ 97 w 177"/>
                <a:gd name="T9" fmla="*/ 21 h 279"/>
                <a:gd name="T10" fmla="*/ 105 w 177"/>
                <a:gd name="T11" fmla="*/ 23 h 279"/>
                <a:gd name="T12" fmla="*/ 131 w 177"/>
                <a:gd name="T13" fmla="*/ 31 h 279"/>
                <a:gd name="T14" fmla="*/ 143 w 177"/>
                <a:gd name="T15" fmla="*/ 35 h 279"/>
                <a:gd name="T16" fmla="*/ 170 w 177"/>
                <a:gd name="T17" fmla="*/ 47 h 279"/>
                <a:gd name="T18" fmla="*/ 173 w 177"/>
                <a:gd name="T19" fmla="*/ 62 h 279"/>
                <a:gd name="T20" fmla="*/ 169 w 177"/>
                <a:gd name="T21" fmla="*/ 73 h 279"/>
                <a:gd name="T22" fmla="*/ 157 w 177"/>
                <a:gd name="T23" fmla="*/ 77 h 279"/>
                <a:gd name="T24" fmla="*/ 146 w 177"/>
                <a:gd name="T25" fmla="*/ 73 h 279"/>
                <a:gd name="T26" fmla="*/ 142 w 177"/>
                <a:gd name="T27" fmla="*/ 68 h 279"/>
                <a:gd name="T28" fmla="*/ 122 w 177"/>
                <a:gd name="T29" fmla="*/ 65 h 279"/>
                <a:gd name="T30" fmla="*/ 120 w 177"/>
                <a:gd name="T31" fmla="*/ 58 h 279"/>
                <a:gd name="T32" fmla="*/ 92 w 177"/>
                <a:gd name="T33" fmla="*/ 58 h 279"/>
                <a:gd name="T34" fmla="*/ 68 w 177"/>
                <a:gd name="T35" fmla="*/ 76 h 279"/>
                <a:gd name="T36" fmla="*/ 71 w 177"/>
                <a:gd name="T37" fmla="*/ 92 h 279"/>
                <a:gd name="T38" fmla="*/ 77 w 177"/>
                <a:gd name="T39" fmla="*/ 108 h 279"/>
                <a:gd name="T40" fmla="*/ 78 w 177"/>
                <a:gd name="T41" fmla="*/ 124 h 279"/>
                <a:gd name="T42" fmla="*/ 75 w 177"/>
                <a:gd name="T43" fmla="*/ 144 h 279"/>
                <a:gd name="T44" fmla="*/ 74 w 177"/>
                <a:gd name="T45" fmla="*/ 160 h 279"/>
                <a:gd name="T46" fmla="*/ 76 w 177"/>
                <a:gd name="T47" fmla="*/ 182 h 279"/>
                <a:gd name="T48" fmla="*/ 77 w 177"/>
                <a:gd name="T49" fmla="*/ 191 h 279"/>
                <a:gd name="T50" fmla="*/ 74 w 177"/>
                <a:gd name="T51" fmla="*/ 215 h 279"/>
                <a:gd name="T52" fmla="*/ 75 w 177"/>
                <a:gd name="T53" fmla="*/ 248 h 279"/>
                <a:gd name="T54" fmla="*/ 80 w 177"/>
                <a:gd name="T55" fmla="*/ 270 h 279"/>
                <a:gd name="T56" fmla="*/ 58 w 177"/>
                <a:gd name="T57" fmla="*/ 268 h 279"/>
                <a:gd name="T58" fmla="*/ 53 w 177"/>
                <a:gd name="T59" fmla="*/ 268 h 279"/>
                <a:gd name="T60" fmla="*/ 37 w 177"/>
                <a:gd name="T61" fmla="*/ 275 h 279"/>
                <a:gd name="T62" fmla="*/ 24 w 177"/>
                <a:gd name="T63" fmla="*/ 276 h 279"/>
                <a:gd name="T64" fmla="*/ 9 w 177"/>
                <a:gd name="T65" fmla="*/ 268 h 279"/>
                <a:gd name="T66" fmla="*/ 1 w 177"/>
                <a:gd name="T67" fmla="*/ 251 h 279"/>
                <a:gd name="T68" fmla="*/ 8 w 177"/>
                <a:gd name="T69" fmla="*/ 228 h 279"/>
                <a:gd name="T70" fmla="*/ 11 w 177"/>
                <a:gd name="T71" fmla="*/ 212 h 279"/>
                <a:gd name="T72" fmla="*/ 13 w 177"/>
                <a:gd name="T73" fmla="*/ 202 h 279"/>
                <a:gd name="T74" fmla="*/ 18 w 177"/>
                <a:gd name="T75" fmla="*/ 189 h 279"/>
                <a:gd name="T76" fmla="*/ 20 w 177"/>
                <a:gd name="T77" fmla="*/ 174 h 279"/>
                <a:gd name="T78" fmla="*/ 13 w 177"/>
                <a:gd name="T79" fmla="*/ 142 h 279"/>
                <a:gd name="T80" fmla="*/ 11 w 177"/>
                <a:gd name="T81" fmla="*/ 121 h 279"/>
                <a:gd name="T82" fmla="*/ 11 w 177"/>
                <a:gd name="T83" fmla="*/ 116 h 279"/>
                <a:gd name="T84" fmla="*/ 9 w 177"/>
                <a:gd name="T85" fmla="*/ 105 h 279"/>
                <a:gd name="T86" fmla="*/ 15 w 177"/>
                <a:gd name="T87" fmla="*/ 91 h 279"/>
                <a:gd name="T88" fmla="*/ 19 w 177"/>
                <a:gd name="T89" fmla="*/ 81 h 279"/>
                <a:gd name="T90" fmla="*/ 18 w 177"/>
                <a:gd name="T91" fmla="*/ 66 h 279"/>
                <a:gd name="T92" fmla="*/ 26 w 177"/>
                <a:gd name="T93" fmla="*/ 61 h 279"/>
                <a:gd name="T94" fmla="*/ 29 w 177"/>
                <a:gd name="T95" fmla="*/ 49 h 279"/>
                <a:gd name="T96" fmla="*/ 28 w 177"/>
                <a:gd name="T97" fmla="*/ 43 h 279"/>
                <a:gd name="T98" fmla="*/ 23 w 177"/>
                <a:gd name="T99" fmla="*/ 29 h 279"/>
                <a:gd name="T100" fmla="*/ 25 w 177"/>
                <a:gd name="T101" fmla="*/ 23 h 279"/>
                <a:gd name="T102" fmla="*/ 38 w 177"/>
                <a:gd name="T103" fmla="*/ 1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79">
                  <a:moveTo>
                    <a:pt x="38" y="10"/>
                  </a:moveTo>
                  <a:cubicBezTo>
                    <a:pt x="45" y="5"/>
                    <a:pt x="51" y="3"/>
                    <a:pt x="60" y="8"/>
                  </a:cubicBezTo>
                  <a:cubicBezTo>
                    <a:pt x="66" y="13"/>
                    <a:pt x="70" y="10"/>
                    <a:pt x="76" y="0"/>
                  </a:cubicBezTo>
                  <a:cubicBezTo>
                    <a:pt x="80" y="1"/>
                    <a:pt x="82" y="4"/>
                    <a:pt x="84" y="7"/>
                  </a:cubicBezTo>
                  <a:cubicBezTo>
                    <a:pt x="87" y="13"/>
                    <a:pt x="91" y="18"/>
                    <a:pt x="97" y="21"/>
                  </a:cubicBezTo>
                  <a:cubicBezTo>
                    <a:pt x="99" y="22"/>
                    <a:pt x="102" y="24"/>
                    <a:pt x="105" y="23"/>
                  </a:cubicBezTo>
                  <a:cubicBezTo>
                    <a:pt x="115" y="22"/>
                    <a:pt x="123" y="24"/>
                    <a:pt x="131" y="31"/>
                  </a:cubicBezTo>
                  <a:cubicBezTo>
                    <a:pt x="134" y="34"/>
                    <a:pt x="139" y="34"/>
                    <a:pt x="143" y="35"/>
                  </a:cubicBezTo>
                  <a:cubicBezTo>
                    <a:pt x="153" y="37"/>
                    <a:pt x="161" y="42"/>
                    <a:pt x="170" y="47"/>
                  </a:cubicBezTo>
                  <a:cubicBezTo>
                    <a:pt x="177" y="51"/>
                    <a:pt x="177" y="54"/>
                    <a:pt x="173" y="62"/>
                  </a:cubicBezTo>
                  <a:cubicBezTo>
                    <a:pt x="172" y="65"/>
                    <a:pt x="168" y="68"/>
                    <a:pt x="169" y="73"/>
                  </a:cubicBezTo>
                  <a:cubicBezTo>
                    <a:pt x="164" y="73"/>
                    <a:pt x="160" y="74"/>
                    <a:pt x="157" y="77"/>
                  </a:cubicBezTo>
                  <a:cubicBezTo>
                    <a:pt x="150" y="82"/>
                    <a:pt x="148" y="82"/>
                    <a:pt x="146" y="73"/>
                  </a:cubicBezTo>
                  <a:cubicBezTo>
                    <a:pt x="145" y="71"/>
                    <a:pt x="145" y="67"/>
                    <a:pt x="142" y="68"/>
                  </a:cubicBezTo>
                  <a:cubicBezTo>
                    <a:pt x="135" y="70"/>
                    <a:pt x="129" y="64"/>
                    <a:pt x="122" y="65"/>
                  </a:cubicBezTo>
                  <a:cubicBezTo>
                    <a:pt x="122" y="63"/>
                    <a:pt x="123" y="60"/>
                    <a:pt x="120" y="58"/>
                  </a:cubicBezTo>
                  <a:cubicBezTo>
                    <a:pt x="114" y="55"/>
                    <a:pt x="98" y="54"/>
                    <a:pt x="92" y="58"/>
                  </a:cubicBezTo>
                  <a:cubicBezTo>
                    <a:pt x="84" y="65"/>
                    <a:pt x="76" y="71"/>
                    <a:pt x="68" y="76"/>
                  </a:cubicBezTo>
                  <a:cubicBezTo>
                    <a:pt x="64" y="79"/>
                    <a:pt x="66" y="90"/>
                    <a:pt x="71" y="92"/>
                  </a:cubicBezTo>
                  <a:cubicBezTo>
                    <a:pt x="79" y="96"/>
                    <a:pt x="78" y="102"/>
                    <a:pt x="77" y="108"/>
                  </a:cubicBezTo>
                  <a:cubicBezTo>
                    <a:pt x="77" y="114"/>
                    <a:pt x="77" y="119"/>
                    <a:pt x="78" y="124"/>
                  </a:cubicBezTo>
                  <a:cubicBezTo>
                    <a:pt x="79" y="131"/>
                    <a:pt x="80" y="137"/>
                    <a:pt x="75" y="144"/>
                  </a:cubicBezTo>
                  <a:cubicBezTo>
                    <a:pt x="71" y="148"/>
                    <a:pt x="74" y="155"/>
                    <a:pt x="74" y="160"/>
                  </a:cubicBezTo>
                  <a:cubicBezTo>
                    <a:pt x="75" y="167"/>
                    <a:pt x="76" y="175"/>
                    <a:pt x="76" y="182"/>
                  </a:cubicBezTo>
                  <a:cubicBezTo>
                    <a:pt x="75" y="185"/>
                    <a:pt x="75" y="189"/>
                    <a:pt x="77" y="191"/>
                  </a:cubicBezTo>
                  <a:cubicBezTo>
                    <a:pt x="83" y="200"/>
                    <a:pt x="78" y="207"/>
                    <a:pt x="74" y="215"/>
                  </a:cubicBezTo>
                  <a:cubicBezTo>
                    <a:pt x="69" y="226"/>
                    <a:pt x="67" y="237"/>
                    <a:pt x="75" y="248"/>
                  </a:cubicBezTo>
                  <a:cubicBezTo>
                    <a:pt x="81" y="257"/>
                    <a:pt x="81" y="258"/>
                    <a:pt x="80" y="270"/>
                  </a:cubicBezTo>
                  <a:cubicBezTo>
                    <a:pt x="73" y="264"/>
                    <a:pt x="66" y="265"/>
                    <a:pt x="58" y="268"/>
                  </a:cubicBezTo>
                  <a:cubicBezTo>
                    <a:pt x="57" y="269"/>
                    <a:pt x="55" y="269"/>
                    <a:pt x="53" y="268"/>
                  </a:cubicBezTo>
                  <a:cubicBezTo>
                    <a:pt x="46" y="266"/>
                    <a:pt x="41" y="268"/>
                    <a:pt x="37" y="275"/>
                  </a:cubicBezTo>
                  <a:cubicBezTo>
                    <a:pt x="34" y="279"/>
                    <a:pt x="29" y="279"/>
                    <a:pt x="24" y="276"/>
                  </a:cubicBezTo>
                  <a:cubicBezTo>
                    <a:pt x="19" y="273"/>
                    <a:pt x="14" y="271"/>
                    <a:pt x="9" y="268"/>
                  </a:cubicBezTo>
                  <a:cubicBezTo>
                    <a:pt x="4" y="265"/>
                    <a:pt x="0" y="258"/>
                    <a:pt x="1" y="251"/>
                  </a:cubicBezTo>
                  <a:cubicBezTo>
                    <a:pt x="2" y="244"/>
                    <a:pt x="2" y="235"/>
                    <a:pt x="8" y="228"/>
                  </a:cubicBezTo>
                  <a:cubicBezTo>
                    <a:pt x="12" y="224"/>
                    <a:pt x="14" y="218"/>
                    <a:pt x="11" y="212"/>
                  </a:cubicBezTo>
                  <a:cubicBezTo>
                    <a:pt x="9" y="208"/>
                    <a:pt x="9" y="205"/>
                    <a:pt x="13" y="202"/>
                  </a:cubicBezTo>
                  <a:cubicBezTo>
                    <a:pt x="17" y="199"/>
                    <a:pt x="19" y="194"/>
                    <a:pt x="18" y="189"/>
                  </a:cubicBezTo>
                  <a:cubicBezTo>
                    <a:pt x="17" y="184"/>
                    <a:pt x="20" y="179"/>
                    <a:pt x="20" y="174"/>
                  </a:cubicBezTo>
                  <a:cubicBezTo>
                    <a:pt x="22" y="163"/>
                    <a:pt x="17" y="152"/>
                    <a:pt x="13" y="142"/>
                  </a:cubicBezTo>
                  <a:cubicBezTo>
                    <a:pt x="10" y="135"/>
                    <a:pt x="5" y="129"/>
                    <a:pt x="11" y="121"/>
                  </a:cubicBezTo>
                  <a:cubicBezTo>
                    <a:pt x="12" y="120"/>
                    <a:pt x="11" y="118"/>
                    <a:pt x="11" y="116"/>
                  </a:cubicBezTo>
                  <a:cubicBezTo>
                    <a:pt x="12" y="112"/>
                    <a:pt x="10" y="109"/>
                    <a:pt x="9" y="105"/>
                  </a:cubicBezTo>
                  <a:cubicBezTo>
                    <a:pt x="7" y="96"/>
                    <a:pt x="7" y="95"/>
                    <a:pt x="15" y="91"/>
                  </a:cubicBezTo>
                  <a:cubicBezTo>
                    <a:pt x="21" y="89"/>
                    <a:pt x="23" y="87"/>
                    <a:pt x="19" y="81"/>
                  </a:cubicBezTo>
                  <a:cubicBezTo>
                    <a:pt x="16" y="77"/>
                    <a:pt x="17" y="71"/>
                    <a:pt x="18" y="66"/>
                  </a:cubicBezTo>
                  <a:cubicBezTo>
                    <a:pt x="19" y="62"/>
                    <a:pt x="23" y="63"/>
                    <a:pt x="26" y="61"/>
                  </a:cubicBezTo>
                  <a:cubicBezTo>
                    <a:pt x="32" y="58"/>
                    <a:pt x="32" y="56"/>
                    <a:pt x="29" y="49"/>
                  </a:cubicBezTo>
                  <a:cubicBezTo>
                    <a:pt x="29" y="47"/>
                    <a:pt x="29" y="45"/>
                    <a:pt x="28" y="43"/>
                  </a:cubicBezTo>
                  <a:cubicBezTo>
                    <a:pt x="27" y="38"/>
                    <a:pt x="28" y="33"/>
                    <a:pt x="23" y="29"/>
                  </a:cubicBezTo>
                  <a:cubicBezTo>
                    <a:pt x="21" y="27"/>
                    <a:pt x="23" y="25"/>
                    <a:pt x="25" y="23"/>
                  </a:cubicBezTo>
                  <a:cubicBezTo>
                    <a:pt x="30" y="20"/>
                    <a:pt x="34" y="14"/>
                    <a:pt x="38" y="1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87" name="Freeform 77">
              <a:extLst>
                <a:ext uri="{FF2B5EF4-FFF2-40B4-BE49-F238E27FC236}">
                  <a16:creationId xmlns:a16="http://schemas.microsoft.com/office/drawing/2014/main" id="{FAE7EA45-5093-4242-8669-2D24F5BE89B6}"/>
                </a:ext>
              </a:extLst>
            </p:cNvPr>
            <p:cNvSpPr>
              <a:spLocks/>
            </p:cNvSpPr>
            <p:nvPr/>
          </p:nvSpPr>
          <p:spPr bwMode="auto">
            <a:xfrm>
              <a:off x="3960" y="1872"/>
              <a:ext cx="195" cy="453"/>
            </a:xfrm>
            <a:custGeom>
              <a:avLst/>
              <a:gdLst>
                <a:gd name="T0" fmla="*/ 82 w 84"/>
                <a:gd name="T1" fmla="*/ 85 h 195"/>
                <a:gd name="T2" fmla="*/ 69 w 84"/>
                <a:gd name="T3" fmla="*/ 98 h 195"/>
                <a:gd name="T4" fmla="*/ 67 w 84"/>
                <a:gd name="T5" fmla="*/ 104 h 195"/>
                <a:gd name="T6" fmla="*/ 72 w 84"/>
                <a:gd name="T7" fmla="*/ 118 h 195"/>
                <a:gd name="T8" fmla="*/ 73 w 84"/>
                <a:gd name="T9" fmla="*/ 124 h 195"/>
                <a:gd name="T10" fmla="*/ 70 w 84"/>
                <a:gd name="T11" fmla="*/ 136 h 195"/>
                <a:gd name="T12" fmla="*/ 62 w 84"/>
                <a:gd name="T13" fmla="*/ 141 h 195"/>
                <a:gd name="T14" fmla="*/ 63 w 84"/>
                <a:gd name="T15" fmla="*/ 156 h 195"/>
                <a:gd name="T16" fmla="*/ 59 w 84"/>
                <a:gd name="T17" fmla="*/ 166 h 195"/>
                <a:gd name="T18" fmla="*/ 53 w 84"/>
                <a:gd name="T19" fmla="*/ 180 h 195"/>
                <a:gd name="T20" fmla="*/ 55 w 84"/>
                <a:gd name="T21" fmla="*/ 191 h 195"/>
                <a:gd name="T22" fmla="*/ 23 w 84"/>
                <a:gd name="T23" fmla="*/ 193 h 195"/>
                <a:gd name="T24" fmla="*/ 9 w 84"/>
                <a:gd name="T25" fmla="*/ 186 h 195"/>
                <a:gd name="T26" fmla="*/ 3 w 84"/>
                <a:gd name="T27" fmla="*/ 164 h 195"/>
                <a:gd name="T28" fmla="*/ 6 w 84"/>
                <a:gd name="T29" fmla="*/ 160 h 195"/>
                <a:gd name="T30" fmla="*/ 9 w 84"/>
                <a:gd name="T31" fmla="*/ 150 h 195"/>
                <a:gd name="T32" fmla="*/ 4 w 84"/>
                <a:gd name="T33" fmla="*/ 143 h 195"/>
                <a:gd name="T34" fmla="*/ 1 w 84"/>
                <a:gd name="T35" fmla="*/ 136 h 195"/>
                <a:gd name="T36" fmla="*/ 8 w 84"/>
                <a:gd name="T37" fmla="*/ 128 h 195"/>
                <a:gd name="T38" fmla="*/ 28 w 84"/>
                <a:gd name="T39" fmla="*/ 114 h 195"/>
                <a:gd name="T40" fmla="*/ 28 w 84"/>
                <a:gd name="T41" fmla="*/ 112 h 195"/>
                <a:gd name="T42" fmla="*/ 33 w 84"/>
                <a:gd name="T43" fmla="*/ 86 h 195"/>
                <a:gd name="T44" fmla="*/ 38 w 84"/>
                <a:gd name="T45" fmla="*/ 79 h 195"/>
                <a:gd name="T46" fmla="*/ 41 w 84"/>
                <a:gd name="T47" fmla="*/ 68 h 195"/>
                <a:gd name="T48" fmla="*/ 40 w 84"/>
                <a:gd name="T49" fmla="*/ 55 h 195"/>
                <a:gd name="T50" fmla="*/ 40 w 84"/>
                <a:gd name="T51" fmla="*/ 50 h 195"/>
                <a:gd name="T52" fmla="*/ 40 w 84"/>
                <a:gd name="T53" fmla="*/ 31 h 195"/>
                <a:gd name="T54" fmla="*/ 49 w 84"/>
                <a:gd name="T55" fmla="*/ 17 h 195"/>
                <a:gd name="T56" fmla="*/ 56 w 84"/>
                <a:gd name="T57" fmla="*/ 4 h 195"/>
                <a:gd name="T58" fmla="*/ 60 w 84"/>
                <a:gd name="T59" fmla="*/ 0 h 195"/>
                <a:gd name="T60" fmla="*/ 63 w 84"/>
                <a:gd name="T61" fmla="*/ 17 h 195"/>
                <a:gd name="T62" fmla="*/ 62 w 84"/>
                <a:gd name="T63" fmla="*/ 22 h 195"/>
                <a:gd name="T64" fmla="*/ 58 w 84"/>
                <a:gd name="T65" fmla="*/ 27 h 195"/>
                <a:gd name="T66" fmla="*/ 64 w 84"/>
                <a:gd name="T67" fmla="*/ 40 h 195"/>
                <a:gd name="T68" fmla="*/ 68 w 84"/>
                <a:gd name="T69" fmla="*/ 44 h 195"/>
                <a:gd name="T70" fmla="*/ 80 w 84"/>
                <a:gd name="T71" fmla="*/ 65 h 195"/>
                <a:gd name="T72" fmla="*/ 82 w 84"/>
                <a:gd name="T73" fmla="*/ 8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 h="195">
                  <a:moveTo>
                    <a:pt x="82" y="85"/>
                  </a:moveTo>
                  <a:cubicBezTo>
                    <a:pt x="78" y="89"/>
                    <a:pt x="74" y="95"/>
                    <a:pt x="69" y="98"/>
                  </a:cubicBezTo>
                  <a:cubicBezTo>
                    <a:pt x="67" y="100"/>
                    <a:pt x="65" y="102"/>
                    <a:pt x="67" y="104"/>
                  </a:cubicBezTo>
                  <a:cubicBezTo>
                    <a:pt x="72" y="108"/>
                    <a:pt x="71" y="113"/>
                    <a:pt x="72" y="118"/>
                  </a:cubicBezTo>
                  <a:cubicBezTo>
                    <a:pt x="73" y="120"/>
                    <a:pt x="73" y="122"/>
                    <a:pt x="73" y="124"/>
                  </a:cubicBezTo>
                  <a:cubicBezTo>
                    <a:pt x="76" y="131"/>
                    <a:pt x="76" y="133"/>
                    <a:pt x="70" y="136"/>
                  </a:cubicBezTo>
                  <a:cubicBezTo>
                    <a:pt x="67" y="138"/>
                    <a:pt x="63" y="137"/>
                    <a:pt x="62" y="141"/>
                  </a:cubicBezTo>
                  <a:cubicBezTo>
                    <a:pt x="61" y="146"/>
                    <a:pt x="60" y="152"/>
                    <a:pt x="63" y="156"/>
                  </a:cubicBezTo>
                  <a:cubicBezTo>
                    <a:pt x="67" y="162"/>
                    <a:pt x="65" y="164"/>
                    <a:pt x="59" y="166"/>
                  </a:cubicBezTo>
                  <a:cubicBezTo>
                    <a:pt x="51" y="170"/>
                    <a:pt x="51" y="171"/>
                    <a:pt x="53" y="180"/>
                  </a:cubicBezTo>
                  <a:cubicBezTo>
                    <a:pt x="54" y="184"/>
                    <a:pt x="56" y="187"/>
                    <a:pt x="55" y="191"/>
                  </a:cubicBezTo>
                  <a:cubicBezTo>
                    <a:pt x="43" y="184"/>
                    <a:pt x="33" y="191"/>
                    <a:pt x="23" y="193"/>
                  </a:cubicBezTo>
                  <a:cubicBezTo>
                    <a:pt x="13" y="195"/>
                    <a:pt x="13" y="195"/>
                    <a:pt x="9" y="186"/>
                  </a:cubicBezTo>
                  <a:cubicBezTo>
                    <a:pt x="5" y="179"/>
                    <a:pt x="9" y="170"/>
                    <a:pt x="3" y="164"/>
                  </a:cubicBezTo>
                  <a:cubicBezTo>
                    <a:pt x="2" y="162"/>
                    <a:pt x="4" y="160"/>
                    <a:pt x="6" y="160"/>
                  </a:cubicBezTo>
                  <a:cubicBezTo>
                    <a:pt x="9" y="157"/>
                    <a:pt x="8" y="153"/>
                    <a:pt x="9" y="150"/>
                  </a:cubicBezTo>
                  <a:cubicBezTo>
                    <a:pt x="11" y="146"/>
                    <a:pt x="6" y="145"/>
                    <a:pt x="4" y="143"/>
                  </a:cubicBezTo>
                  <a:cubicBezTo>
                    <a:pt x="1" y="141"/>
                    <a:pt x="0" y="139"/>
                    <a:pt x="1" y="136"/>
                  </a:cubicBezTo>
                  <a:cubicBezTo>
                    <a:pt x="3" y="133"/>
                    <a:pt x="3" y="127"/>
                    <a:pt x="8" y="128"/>
                  </a:cubicBezTo>
                  <a:cubicBezTo>
                    <a:pt x="19" y="130"/>
                    <a:pt x="20" y="118"/>
                    <a:pt x="28" y="114"/>
                  </a:cubicBezTo>
                  <a:cubicBezTo>
                    <a:pt x="28" y="114"/>
                    <a:pt x="28" y="113"/>
                    <a:pt x="28" y="112"/>
                  </a:cubicBezTo>
                  <a:cubicBezTo>
                    <a:pt x="24" y="102"/>
                    <a:pt x="32" y="95"/>
                    <a:pt x="33" y="86"/>
                  </a:cubicBezTo>
                  <a:cubicBezTo>
                    <a:pt x="33" y="82"/>
                    <a:pt x="36" y="81"/>
                    <a:pt x="38" y="79"/>
                  </a:cubicBezTo>
                  <a:cubicBezTo>
                    <a:pt x="43" y="76"/>
                    <a:pt x="44" y="73"/>
                    <a:pt x="41" y="68"/>
                  </a:cubicBezTo>
                  <a:cubicBezTo>
                    <a:pt x="39" y="64"/>
                    <a:pt x="38" y="60"/>
                    <a:pt x="40" y="55"/>
                  </a:cubicBezTo>
                  <a:cubicBezTo>
                    <a:pt x="41" y="53"/>
                    <a:pt x="41" y="51"/>
                    <a:pt x="40" y="50"/>
                  </a:cubicBezTo>
                  <a:cubicBezTo>
                    <a:pt x="36" y="43"/>
                    <a:pt x="41" y="38"/>
                    <a:pt x="40" y="31"/>
                  </a:cubicBezTo>
                  <a:cubicBezTo>
                    <a:pt x="40" y="25"/>
                    <a:pt x="46" y="22"/>
                    <a:pt x="49" y="17"/>
                  </a:cubicBezTo>
                  <a:cubicBezTo>
                    <a:pt x="52" y="13"/>
                    <a:pt x="54" y="9"/>
                    <a:pt x="56" y="4"/>
                  </a:cubicBezTo>
                  <a:cubicBezTo>
                    <a:pt x="56" y="2"/>
                    <a:pt x="57" y="0"/>
                    <a:pt x="60" y="0"/>
                  </a:cubicBezTo>
                  <a:cubicBezTo>
                    <a:pt x="60" y="6"/>
                    <a:pt x="58" y="12"/>
                    <a:pt x="63" y="17"/>
                  </a:cubicBezTo>
                  <a:cubicBezTo>
                    <a:pt x="64" y="19"/>
                    <a:pt x="63" y="21"/>
                    <a:pt x="62" y="22"/>
                  </a:cubicBezTo>
                  <a:cubicBezTo>
                    <a:pt x="60" y="24"/>
                    <a:pt x="59" y="25"/>
                    <a:pt x="58" y="27"/>
                  </a:cubicBezTo>
                  <a:cubicBezTo>
                    <a:pt x="52" y="37"/>
                    <a:pt x="52" y="37"/>
                    <a:pt x="64" y="40"/>
                  </a:cubicBezTo>
                  <a:cubicBezTo>
                    <a:pt x="66" y="41"/>
                    <a:pt x="68" y="42"/>
                    <a:pt x="68" y="44"/>
                  </a:cubicBezTo>
                  <a:cubicBezTo>
                    <a:pt x="70" y="53"/>
                    <a:pt x="75" y="59"/>
                    <a:pt x="80" y="65"/>
                  </a:cubicBezTo>
                  <a:cubicBezTo>
                    <a:pt x="84" y="71"/>
                    <a:pt x="81" y="78"/>
                    <a:pt x="82" y="85"/>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88" name="Freeform 78">
              <a:extLst>
                <a:ext uri="{FF2B5EF4-FFF2-40B4-BE49-F238E27FC236}">
                  <a16:creationId xmlns:a16="http://schemas.microsoft.com/office/drawing/2014/main" id="{64F940BB-5FC0-45D3-9D22-44D685BB437F}"/>
                </a:ext>
              </a:extLst>
            </p:cNvPr>
            <p:cNvSpPr>
              <a:spLocks/>
            </p:cNvSpPr>
            <p:nvPr/>
          </p:nvSpPr>
          <p:spPr bwMode="auto">
            <a:xfrm>
              <a:off x="4470" y="2577"/>
              <a:ext cx="55" cy="74"/>
            </a:xfrm>
            <a:custGeom>
              <a:avLst/>
              <a:gdLst>
                <a:gd name="T0" fmla="*/ 9 w 24"/>
                <a:gd name="T1" fmla="*/ 0 h 32"/>
                <a:gd name="T2" fmla="*/ 1 w 24"/>
                <a:gd name="T3" fmla="*/ 10 h 32"/>
                <a:gd name="T4" fmla="*/ 20 w 24"/>
                <a:gd name="T5" fmla="*/ 32 h 32"/>
                <a:gd name="T6" fmla="*/ 20 w 24"/>
                <a:gd name="T7" fmla="*/ 22 h 32"/>
                <a:gd name="T8" fmla="*/ 16 w 24"/>
                <a:gd name="T9" fmla="*/ 2 h 32"/>
                <a:gd name="T10" fmla="*/ 9 w 24"/>
                <a:gd name="T11" fmla="*/ 0 h 32"/>
              </a:gdLst>
              <a:ahLst/>
              <a:cxnLst>
                <a:cxn ang="0">
                  <a:pos x="T0" y="T1"/>
                </a:cxn>
                <a:cxn ang="0">
                  <a:pos x="T2" y="T3"/>
                </a:cxn>
                <a:cxn ang="0">
                  <a:pos x="T4" y="T5"/>
                </a:cxn>
                <a:cxn ang="0">
                  <a:pos x="T6" y="T7"/>
                </a:cxn>
                <a:cxn ang="0">
                  <a:pos x="T8" y="T9"/>
                </a:cxn>
                <a:cxn ang="0">
                  <a:pos x="T10" y="T11"/>
                </a:cxn>
              </a:cxnLst>
              <a:rect l="0" t="0" r="r" b="b"/>
              <a:pathLst>
                <a:path w="24" h="32">
                  <a:moveTo>
                    <a:pt x="9" y="0"/>
                  </a:moveTo>
                  <a:cubicBezTo>
                    <a:pt x="3" y="1"/>
                    <a:pt x="1" y="5"/>
                    <a:pt x="1" y="10"/>
                  </a:cubicBezTo>
                  <a:cubicBezTo>
                    <a:pt x="0" y="19"/>
                    <a:pt x="8" y="29"/>
                    <a:pt x="20" y="32"/>
                  </a:cubicBezTo>
                  <a:cubicBezTo>
                    <a:pt x="20" y="28"/>
                    <a:pt x="19" y="25"/>
                    <a:pt x="20" y="22"/>
                  </a:cubicBezTo>
                  <a:cubicBezTo>
                    <a:pt x="24" y="14"/>
                    <a:pt x="20" y="8"/>
                    <a:pt x="16" y="2"/>
                  </a:cubicBezTo>
                  <a:cubicBezTo>
                    <a:pt x="14" y="0"/>
                    <a:pt x="12" y="0"/>
                    <a:pt x="9" y="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89" name="Oval 79">
              <a:extLst>
                <a:ext uri="{FF2B5EF4-FFF2-40B4-BE49-F238E27FC236}">
                  <a16:creationId xmlns:a16="http://schemas.microsoft.com/office/drawing/2014/main" id="{6F452B11-CAEB-49E6-BBD9-F56DA0C393DA}"/>
                </a:ext>
              </a:extLst>
            </p:cNvPr>
            <p:cNvSpPr>
              <a:spLocks noChangeArrowheads="1"/>
            </p:cNvSpPr>
            <p:nvPr/>
          </p:nvSpPr>
          <p:spPr bwMode="auto">
            <a:xfrm>
              <a:off x="4655" y="2471"/>
              <a:ext cx="1" cy="1"/>
            </a:xfrm>
            <a:prstGeom prst="ellipse">
              <a:avLst/>
            </a:pr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90" name="Freeform 80">
              <a:extLst>
                <a:ext uri="{FF2B5EF4-FFF2-40B4-BE49-F238E27FC236}">
                  <a16:creationId xmlns:a16="http://schemas.microsoft.com/office/drawing/2014/main" id="{F80EC6A9-C55C-46B7-A75A-29C6E92F2B4E}"/>
                </a:ext>
              </a:extLst>
            </p:cNvPr>
            <p:cNvSpPr>
              <a:spLocks noEditPoints="1"/>
            </p:cNvSpPr>
            <p:nvPr/>
          </p:nvSpPr>
          <p:spPr bwMode="auto">
            <a:xfrm>
              <a:off x="4319" y="2195"/>
              <a:ext cx="394" cy="489"/>
            </a:xfrm>
            <a:custGeom>
              <a:avLst/>
              <a:gdLst>
                <a:gd name="T0" fmla="*/ 161 w 170"/>
                <a:gd name="T1" fmla="*/ 150 h 211"/>
                <a:gd name="T2" fmla="*/ 167 w 170"/>
                <a:gd name="T3" fmla="*/ 151 h 211"/>
                <a:gd name="T4" fmla="*/ 169 w 170"/>
                <a:gd name="T5" fmla="*/ 142 h 211"/>
                <a:gd name="T6" fmla="*/ 168 w 170"/>
                <a:gd name="T7" fmla="*/ 130 h 211"/>
                <a:gd name="T8" fmla="*/ 162 w 170"/>
                <a:gd name="T9" fmla="*/ 122 h 211"/>
                <a:gd name="T10" fmla="*/ 144 w 170"/>
                <a:gd name="T11" fmla="*/ 126 h 211"/>
                <a:gd name="T12" fmla="*/ 138 w 170"/>
                <a:gd name="T13" fmla="*/ 154 h 211"/>
                <a:gd name="T14" fmla="*/ 139 w 170"/>
                <a:gd name="T15" fmla="*/ 120 h 211"/>
                <a:gd name="T16" fmla="*/ 146 w 170"/>
                <a:gd name="T17" fmla="*/ 112 h 211"/>
                <a:gd name="T18" fmla="*/ 144 w 170"/>
                <a:gd name="T19" fmla="*/ 99 h 211"/>
                <a:gd name="T20" fmla="*/ 136 w 170"/>
                <a:gd name="T21" fmla="*/ 96 h 211"/>
                <a:gd name="T22" fmla="*/ 129 w 170"/>
                <a:gd name="T23" fmla="*/ 96 h 211"/>
                <a:gd name="T24" fmla="*/ 126 w 170"/>
                <a:gd name="T25" fmla="*/ 84 h 211"/>
                <a:gd name="T26" fmla="*/ 125 w 170"/>
                <a:gd name="T27" fmla="*/ 82 h 211"/>
                <a:gd name="T28" fmla="*/ 112 w 170"/>
                <a:gd name="T29" fmla="*/ 70 h 211"/>
                <a:gd name="T30" fmla="*/ 104 w 170"/>
                <a:gd name="T31" fmla="*/ 68 h 211"/>
                <a:gd name="T32" fmla="*/ 96 w 170"/>
                <a:gd name="T33" fmla="*/ 60 h 211"/>
                <a:gd name="T34" fmla="*/ 103 w 170"/>
                <a:gd name="T35" fmla="*/ 40 h 211"/>
                <a:gd name="T36" fmla="*/ 104 w 170"/>
                <a:gd name="T37" fmla="*/ 29 h 211"/>
                <a:gd name="T38" fmla="*/ 82 w 170"/>
                <a:gd name="T39" fmla="*/ 13 h 211"/>
                <a:gd name="T40" fmla="*/ 46 w 170"/>
                <a:gd name="T41" fmla="*/ 13 h 211"/>
                <a:gd name="T42" fmla="*/ 31 w 170"/>
                <a:gd name="T43" fmla="*/ 4 h 211"/>
                <a:gd name="T44" fmla="*/ 8 w 170"/>
                <a:gd name="T45" fmla="*/ 5 h 211"/>
                <a:gd name="T46" fmla="*/ 12 w 170"/>
                <a:gd name="T47" fmla="*/ 29 h 211"/>
                <a:gd name="T48" fmla="*/ 9 w 170"/>
                <a:gd name="T49" fmla="*/ 35 h 211"/>
                <a:gd name="T50" fmla="*/ 1 w 170"/>
                <a:gd name="T51" fmla="*/ 45 h 211"/>
                <a:gd name="T52" fmla="*/ 15 w 170"/>
                <a:gd name="T53" fmla="*/ 70 h 211"/>
                <a:gd name="T54" fmla="*/ 25 w 170"/>
                <a:gd name="T55" fmla="*/ 78 h 211"/>
                <a:gd name="T56" fmla="*/ 33 w 170"/>
                <a:gd name="T57" fmla="*/ 88 h 211"/>
                <a:gd name="T58" fmla="*/ 52 w 170"/>
                <a:gd name="T59" fmla="*/ 101 h 211"/>
                <a:gd name="T60" fmla="*/ 51 w 170"/>
                <a:gd name="T61" fmla="*/ 104 h 211"/>
                <a:gd name="T62" fmla="*/ 46 w 170"/>
                <a:gd name="T63" fmla="*/ 119 h 211"/>
                <a:gd name="T64" fmla="*/ 48 w 170"/>
                <a:gd name="T65" fmla="*/ 144 h 211"/>
                <a:gd name="T66" fmla="*/ 75 w 170"/>
                <a:gd name="T67" fmla="*/ 153 h 211"/>
                <a:gd name="T68" fmla="*/ 87 w 170"/>
                <a:gd name="T69" fmla="*/ 144 h 211"/>
                <a:gd name="T70" fmla="*/ 84 w 170"/>
                <a:gd name="T71" fmla="*/ 135 h 211"/>
                <a:gd name="T72" fmla="*/ 94 w 170"/>
                <a:gd name="T73" fmla="*/ 126 h 211"/>
                <a:gd name="T74" fmla="*/ 112 w 170"/>
                <a:gd name="T75" fmla="*/ 121 h 211"/>
                <a:gd name="T76" fmla="*/ 128 w 170"/>
                <a:gd name="T77" fmla="*/ 124 h 211"/>
                <a:gd name="T78" fmla="*/ 119 w 170"/>
                <a:gd name="T79" fmla="*/ 138 h 211"/>
                <a:gd name="T80" fmla="*/ 105 w 170"/>
                <a:gd name="T81" fmla="*/ 157 h 211"/>
                <a:gd name="T82" fmla="*/ 106 w 170"/>
                <a:gd name="T83" fmla="*/ 167 h 211"/>
                <a:gd name="T84" fmla="*/ 103 w 170"/>
                <a:gd name="T85" fmla="*/ 173 h 211"/>
                <a:gd name="T86" fmla="*/ 100 w 170"/>
                <a:gd name="T87" fmla="*/ 182 h 211"/>
                <a:gd name="T88" fmla="*/ 114 w 170"/>
                <a:gd name="T89" fmla="*/ 190 h 211"/>
                <a:gd name="T90" fmla="*/ 123 w 170"/>
                <a:gd name="T91" fmla="*/ 189 h 211"/>
                <a:gd name="T92" fmla="*/ 130 w 170"/>
                <a:gd name="T93" fmla="*/ 211 h 211"/>
                <a:gd name="T94" fmla="*/ 140 w 170"/>
                <a:gd name="T95" fmla="*/ 209 h 211"/>
                <a:gd name="T96" fmla="*/ 142 w 170"/>
                <a:gd name="T97" fmla="*/ 195 h 211"/>
                <a:gd name="T98" fmla="*/ 150 w 170"/>
                <a:gd name="T99" fmla="*/ 191 h 211"/>
                <a:gd name="T100" fmla="*/ 167 w 170"/>
                <a:gd name="T101" fmla="*/ 186 h 211"/>
                <a:gd name="T102" fmla="*/ 159 w 170"/>
                <a:gd name="T103" fmla="*/ 171 h 211"/>
                <a:gd name="T104" fmla="*/ 152 w 170"/>
                <a:gd name="T105" fmla="*/ 166 h 211"/>
                <a:gd name="T106" fmla="*/ 154 w 170"/>
                <a:gd name="T107" fmla="*/ 157 h 211"/>
                <a:gd name="T108" fmla="*/ 128 w 170"/>
                <a:gd name="T109" fmla="*/ 179 h 211"/>
                <a:gd name="T110" fmla="*/ 134 w 170"/>
                <a:gd name="T111" fmla="*/ 16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0" h="211">
                  <a:moveTo>
                    <a:pt x="154" y="157"/>
                  </a:moveTo>
                  <a:cubicBezTo>
                    <a:pt x="154" y="152"/>
                    <a:pt x="156" y="150"/>
                    <a:pt x="161" y="150"/>
                  </a:cubicBezTo>
                  <a:cubicBezTo>
                    <a:pt x="161" y="148"/>
                    <a:pt x="162" y="147"/>
                    <a:pt x="163" y="147"/>
                  </a:cubicBezTo>
                  <a:cubicBezTo>
                    <a:pt x="166" y="147"/>
                    <a:pt x="166" y="149"/>
                    <a:pt x="167" y="151"/>
                  </a:cubicBezTo>
                  <a:cubicBezTo>
                    <a:pt x="169" y="151"/>
                    <a:pt x="170" y="150"/>
                    <a:pt x="169" y="148"/>
                  </a:cubicBezTo>
                  <a:cubicBezTo>
                    <a:pt x="168" y="146"/>
                    <a:pt x="168" y="144"/>
                    <a:pt x="169" y="142"/>
                  </a:cubicBezTo>
                  <a:cubicBezTo>
                    <a:pt x="169" y="140"/>
                    <a:pt x="168" y="138"/>
                    <a:pt x="168" y="137"/>
                  </a:cubicBezTo>
                  <a:cubicBezTo>
                    <a:pt x="168" y="135"/>
                    <a:pt x="168" y="132"/>
                    <a:pt x="168" y="130"/>
                  </a:cubicBezTo>
                  <a:cubicBezTo>
                    <a:pt x="167" y="130"/>
                    <a:pt x="166" y="129"/>
                    <a:pt x="166" y="128"/>
                  </a:cubicBezTo>
                  <a:cubicBezTo>
                    <a:pt x="165" y="126"/>
                    <a:pt x="163" y="124"/>
                    <a:pt x="162" y="122"/>
                  </a:cubicBezTo>
                  <a:cubicBezTo>
                    <a:pt x="158" y="115"/>
                    <a:pt x="151" y="119"/>
                    <a:pt x="145" y="119"/>
                  </a:cubicBezTo>
                  <a:cubicBezTo>
                    <a:pt x="147" y="122"/>
                    <a:pt x="145" y="124"/>
                    <a:pt x="144" y="126"/>
                  </a:cubicBezTo>
                  <a:cubicBezTo>
                    <a:pt x="142" y="131"/>
                    <a:pt x="140" y="135"/>
                    <a:pt x="141" y="140"/>
                  </a:cubicBezTo>
                  <a:cubicBezTo>
                    <a:pt x="142" y="146"/>
                    <a:pt x="139" y="149"/>
                    <a:pt x="138" y="154"/>
                  </a:cubicBezTo>
                  <a:cubicBezTo>
                    <a:pt x="134" y="153"/>
                    <a:pt x="134" y="151"/>
                    <a:pt x="134" y="148"/>
                  </a:cubicBezTo>
                  <a:cubicBezTo>
                    <a:pt x="135" y="138"/>
                    <a:pt x="129" y="128"/>
                    <a:pt x="139" y="120"/>
                  </a:cubicBezTo>
                  <a:cubicBezTo>
                    <a:pt x="141" y="119"/>
                    <a:pt x="143" y="119"/>
                    <a:pt x="145" y="119"/>
                  </a:cubicBezTo>
                  <a:cubicBezTo>
                    <a:pt x="146" y="117"/>
                    <a:pt x="146" y="114"/>
                    <a:pt x="146" y="112"/>
                  </a:cubicBezTo>
                  <a:cubicBezTo>
                    <a:pt x="146" y="111"/>
                    <a:pt x="146" y="109"/>
                    <a:pt x="146" y="108"/>
                  </a:cubicBezTo>
                  <a:cubicBezTo>
                    <a:pt x="145" y="105"/>
                    <a:pt x="145" y="102"/>
                    <a:pt x="144" y="99"/>
                  </a:cubicBezTo>
                  <a:cubicBezTo>
                    <a:pt x="143" y="95"/>
                    <a:pt x="141" y="93"/>
                    <a:pt x="136" y="94"/>
                  </a:cubicBezTo>
                  <a:cubicBezTo>
                    <a:pt x="136" y="95"/>
                    <a:pt x="136" y="96"/>
                    <a:pt x="136" y="96"/>
                  </a:cubicBezTo>
                  <a:cubicBezTo>
                    <a:pt x="138" y="97"/>
                    <a:pt x="139" y="99"/>
                    <a:pt x="137" y="99"/>
                  </a:cubicBezTo>
                  <a:cubicBezTo>
                    <a:pt x="134" y="101"/>
                    <a:pt x="130" y="100"/>
                    <a:pt x="129" y="96"/>
                  </a:cubicBezTo>
                  <a:cubicBezTo>
                    <a:pt x="128" y="92"/>
                    <a:pt x="125" y="88"/>
                    <a:pt x="126" y="84"/>
                  </a:cubicBezTo>
                  <a:cubicBezTo>
                    <a:pt x="126" y="84"/>
                    <a:pt x="126" y="84"/>
                    <a:pt x="126" y="84"/>
                  </a:cubicBezTo>
                  <a:cubicBezTo>
                    <a:pt x="126" y="83"/>
                    <a:pt x="127" y="83"/>
                    <a:pt x="127" y="82"/>
                  </a:cubicBezTo>
                  <a:cubicBezTo>
                    <a:pt x="126" y="81"/>
                    <a:pt x="125" y="82"/>
                    <a:pt x="125" y="82"/>
                  </a:cubicBezTo>
                  <a:cubicBezTo>
                    <a:pt x="122" y="82"/>
                    <a:pt x="118" y="83"/>
                    <a:pt x="119" y="78"/>
                  </a:cubicBezTo>
                  <a:cubicBezTo>
                    <a:pt x="116" y="76"/>
                    <a:pt x="114" y="73"/>
                    <a:pt x="112" y="70"/>
                  </a:cubicBezTo>
                  <a:cubicBezTo>
                    <a:pt x="110" y="71"/>
                    <a:pt x="108" y="71"/>
                    <a:pt x="106" y="69"/>
                  </a:cubicBezTo>
                  <a:cubicBezTo>
                    <a:pt x="105" y="69"/>
                    <a:pt x="105" y="68"/>
                    <a:pt x="104" y="68"/>
                  </a:cubicBezTo>
                  <a:cubicBezTo>
                    <a:pt x="103" y="67"/>
                    <a:pt x="102" y="67"/>
                    <a:pt x="101" y="66"/>
                  </a:cubicBezTo>
                  <a:cubicBezTo>
                    <a:pt x="99" y="64"/>
                    <a:pt x="95" y="63"/>
                    <a:pt x="96" y="60"/>
                  </a:cubicBezTo>
                  <a:cubicBezTo>
                    <a:pt x="98" y="57"/>
                    <a:pt x="101" y="59"/>
                    <a:pt x="104" y="57"/>
                  </a:cubicBezTo>
                  <a:cubicBezTo>
                    <a:pt x="101" y="52"/>
                    <a:pt x="102" y="46"/>
                    <a:pt x="103" y="40"/>
                  </a:cubicBezTo>
                  <a:cubicBezTo>
                    <a:pt x="103" y="39"/>
                    <a:pt x="104" y="37"/>
                    <a:pt x="104" y="35"/>
                  </a:cubicBezTo>
                  <a:cubicBezTo>
                    <a:pt x="104" y="33"/>
                    <a:pt x="106" y="29"/>
                    <a:pt x="104" y="29"/>
                  </a:cubicBezTo>
                  <a:cubicBezTo>
                    <a:pt x="96" y="27"/>
                    <a:pt x="95" y="18"/>
                    <a:pt x="88" y="16"/>
                  </a:cubicBezTo>
                  <a:cubicBezTo>
                    <a:pt x="86" y="15"/>
                    <a:pt x="84" y="13"/>
                    <a:pt x="82" y="13"/>
                  </a:cubicBezTo>
                  <a:cubicBezTo>
                    <a:pt x="73" y="17"/>
                    <a:pt x="66" y="11"/>
                    <a:pt x="58" y="9"/>
                  </a:cubicBezTo>
                  <a:cubicBezTo>
                    <a:pt x="53" y="9"/>
                    <a:pt x="49" y="10"/>
                    <a:pt x="46" y="13"/>
                  </a:cubicBezTo>
                  <a:cubicBezTo>
                    <a:pt x="39" y="18"/>
                    <a:pt x="37" y="18"/>
                    <a:pt x="35" y="9"/>
                  </a:cubicBezTo>
                  <a:cubicBezTo>
                    <a:pt x="34" y="7"/>
                    <a:pt x="34" y="3"/>
                    <a:pt x="31" y="4"/>
                  </a:cubicBezTo>
                  <a:cubicBezTo>
                    <a:pt x="24" y="6"/>
                    <a:pt x="18" y="0"/>
                    <a:pt x="11" y="1"/>
                  </a:cubicBezTo>
                  <a:cubicBezTo>
                    <a:pt x="9" y="2"/>
                    <a:pt x="8" y="3"/>
                    <a:pt x="8" y="5"/>
                  </a:cubicBezTo>
                  <a:cubicBezTo>
                    <a:pt x="16" y="11"/>
                    <a:pt x="17" y="12"/>
                    <a:pt x="13" y="22"/>
                  </a:cubicBezTo>
                  <a:cubicBezTo>
                    <a:pt x="13" y="24"/>
                    <a:pt x="12" y="27"/>
                    <a:pt x="12" y="29"/>
                  </a:cubicBezTo>
                  <a:cubicBezTo>
                    <a:pt x="13" y="31"/>
                    <a:pt x="12" y="33"/>
                    <a:pt x="10" y="34"/>
                  </a:cubicBezTo>
                  <a:cubicBezTo>
                    <a:pt x="9" y="34"/>
                    <a:pt x="9" y="34"/>
                    <a:pt x="9" y="35"/>
                  </a:cubicBezTo>
                  <a:cubicBezTo>
                    <a:pt x="7" y="37"/>
                    <a:pt x="7" y="41"/>
                    <a:pt x="3" y="42"/>
                  </a:cubicBezTo>
                  <a:cubicBezTo>
                    <a:pt x="3" y="43"/>
                    <a:pt x="2" y="44"/>
                    <a:pt x="1" y="45"/>
                  </a:cubicBezTo>
                  <a:cubicBezTo>
                    <a:pt x="0" y="49"/>
                    <a:pt x="1" y="53"/>
                    <a:pt x="1" y="57"/>
                  </a:cubicBezTo>
                  <a:cubicBezTo>
                    <a:pt x="3" y="63"/>
                    <a:pt x="9" y="66"/>
                    <a:pt x="15" y="70"/>
                  </a:cubicBezTo>
                  <a:cubicBezTo>
                    <a:pt x="16" y="70"/>
                    <a:pt x="17" y="71"/>
                    <a:pt x="17" y="72"/>
                  </a:cubicBezTo>
                  <a:cubicBezTo>
                    <a:pt x="19" y="75"/>
                    <a:pt x="21" y="78"/>
                    <a:pt x="25" y="78"/>
                  </a:cubicBezTo>
                  <a:cubicBezTo>
                    <a:pt x="27" y="78"/>
                    <a:pt x="28" y="80"/>
                    <a:pt x="29" y="82"/>
                  </a:cubicBezTo>
                  <a:cubicBezTo>
                    <a:pt x="30" y="84"/>
                    <a:pt x="31" y="86"/>
                    <a:pt x="33" y="88"/>
                  </a:cubicBezTo>
                  <a:cubicBezTo>
                    <a:pt x="38" y="91"/>
                    <a:pt x="46" y="88"/>
                    <a:pt x="51" y="94"/>
                  </a:cubicBezTo>
                  <a:cubicBezTo>
                    <a:pt x="51" y="96"/>
                    <a:pt x="52" y="99"/>
                    <a:pt x="52" y="101"/>
                  </a:cubicBezTo>
                  <a:cubicBezTo>
                    <a:pt x="53" y="102"/>
                    <a:pt x="53" y="103"/>
                    <a:pt x="51" y="103"/>
                  </a:cubicBezTo>
                  <a:cubicBezTo>
                    <a:pt x="51" y="104"/>
                    <a:pt x="51" y="104"/>
                    <a:pt x="51" y="104"/>
                  </a:cubicBezTo>
                  <a:cubicBezTo>
                    <a:pt x="51" y="107"/>
                    <a:pt x="49" y="109"/>
                    <a:pt x="46" y="110"/>
                  </a:cubicBezTo>
                  <a:cubicBezTo>
                    <a:pt x="46" y="113"/>
                    <a:pt x="46" y="116"/>
                    <a:pt x="46" y="119"/>
                  </a:cubicBezTo>
                  <a:cubicBezTo>
                    <a:pt x="46" y="123"/>
                    <a:pt x="45" y="128"/>
                    <a:pt x="42" y="132"/>
                  </a:cubicBezTo>
                  <a:cubicBezTo>
                    <a:pt x="41" y="138"/>
                    <a:pt x="43" y="142"/>
                    <a:pt x="48" y="144"/>
                  </a:cubicBezTo>
                  <a:cubicBezTo>
                    <a:pt x="52" y="144"/>
                    <a:pt x="55" y="145"/>
                    <a:pt x="57" y="149"/>
                  </a:cubicBezTo>
                  <a:cubicBezTo>
                    <a:pt x="63" y="151"/>
                    <a:pt x="69" y="151"/>
                    <a:pt x="75" y="153"/>
                  </a:cubicBezTo>
                  <a:cubicBezTo>
                    <a:pt x="82" y="155"/>
                    <a:pt x="85" y="153"/>
                    <a:pt x="89" y="146"/>
                  </a:cubicBezTo>
                  <a:cubicBezTo>
                    <a:pt x="88" y="146"/>
                    <a:pt x="87" y="145"/>
                    <a:pt x="87" y="144"/>
                  </a:cubicBezTo>
                  <a:cubicBezTo>
                    <a:pt x="86" y="144"/>
                    <a:pt x="86" y="143"/>
                    <a:pt x="85" y="144"/>
                  </a:cubicBezTo>
                  <a:cubicBezTo>
                    <a:pt x="81" y="141"/>
                    <a:pt x="82" y="138"/>
                    <a:pt x="84" y="135"/>
                  </a:cubicBezTo>
                  <a:cubicBezTo>
                    <a:pt x="86" y="132"/>
                    <a:pt x="88" y="129"/>
                    <a:pt x="91" y="128"/>
                  </a:cubicBezTo>
                  <a:cubicBezTo>
                    <a:pt x="92" y="126"/>
                    <a:pt x="93" y="126"/>
                    <a:pt x="94" y="126"/>
                  </a:cubicBezTo>
                  <a:cubicBezTo>
                    <a:pt x="95" y="125"/>
                    <a:pt x="97" y="124"/>
                    <a:pt x="98" y="124"/>
                  </a:cubicBezTo>
                  <a:cubicBezTo>
                    <a:pt x="102" y="121"/>
                    <a:pt x="107" y="119"/>
                    <a:pt x="112" y="121"/>
                  </a:cubicBezTo>
                  <a:cubicBezTo>
                    <a:pt x="114" y="121"/>
                    <a:pt x="116" y="122"/>
                    <a:pt x="118" y="121"/>
                  </a:cubicBezTo>
                  <a:cubicBezTo>
                    <a:pt x="123" y="119"/>
                    <a:pt x="126" y="119"/>
                    <a:pt x="128" y="124"/>
                  </a:cubicBezTo>
                  <a:cubicBezTo>
                    <a:pt x="130" y="129"/>
                    <a:pt x="128" y="132"/>
                    <a:pt x="124" y="134"/>
                  </a:cubicBezTo>
                  <a:cubicBezTo>
                    <a:pt x="122" y="135"/>
                    <a:pt x="120" y="137"/>
                    <a:pt x="119" y="138"/>
                  </a:cubicBezTo>
                  <a:cubicBezTo>
                    <a:pt x="118" y="140"/>
                    <a:pt x="117" y="141"/>
                    <a:pt x="116" y="141"/>
                  </a:cubicBezTo>
                  <a:cubicBezTo>
                    <a:pt x="107" y="143"/>
                    <a:pt x="104" y="148"/>
                    <a:pt x="105" y="157"/>
                  </a:cubicBezTo>
                  <a:cubicBezTo>
                    <a:pt x="105" y="157"/>
                    <a:pt x="105" y="157"/>
                    <a:pt x="105" y="157"/>
                  </a:cubicBezTo>
                  <a:cubicBezTo>
                    <a:pt x="111" y="161"/>
                    <a:pt x="111" y="162"/>
                    <a:pt x="106" y="167"/>
                  </a:cubicBezTo>
                  <a:cubicBezTo>
                    <a:pt x="105" y="167"/>
                    <a:pt x="105" y="167"/>
                    <a:pt x="105" y="168"/>
                  </a:cubicBezTo>
                  <a:cubicBezTo>
                    <a:pt x="105" y="170"/>
                    <a:pt x="105" y="172"/>
                    <a:pt x="103" y="173"/>
                  </a:cubicBezTo>
                  <a:cubicBezTo>
                    <a:pt x="103" y="174"/>
                    <a:pt x="102" y="175"/>
                    <a:pt x="102" y="177"/>
                  </a:cubicBezTo>
                  <a:cubicBezTo>
                    <a:pt x="103" y="179"/>
                    <a:pt x="102" y="181"/>
                    <a:pt x="100" y="182"/>
                  </a:cubicBezTo>
                  <a:cubicBezTo>
                    <a:pt x="100" y="186"/>
                    <a:pt x="99" y="190"/>
                    <a:pt x="105" y="190"/>
                  </a:cubicBezTo>
                  <a:cubicBezTo>
                    <a:pt x="108" y="189"/>
                    <a:pt x="111" y="190"/>
                    <a:pt x="114" y="190"/>
                  </a:cubicBezTo>
                  <a:cubicBezTo>
                    <a:pt x="117" y="186"/>
                    <a:pt x="117" y="185"/>
                    <a:pt x="121" y="188"/>
                  </a:cubicBezTo>
                  <a:cubicBezTo>
                    <a:pt x="122" y="189"/>
                    <a:pt x="122" y="189"/>
                    <a:pt x="123" y="189"/>
                  </a:cubicBezTo>
                  <a:cubicBezTo>
                    <a:pt x="127" y="187"/>
                    <a:pt x="128" y="190"/>
                    <a:pt x="126" y="192"/>
                  </a:cubicBezTo>
                  <a:cubicBezTo>
                    <a:pt x="120" y="200"/>
                    <a:pt x="124" y="205"/>
                    <a:pt x="130" y="211"/>
                  </a:cubicBezTo>
                  <a:cubicBezTo>
                    <a:pt x="131" y="211"/>
                    <a:pt x="133" y="210"/>
                    <a:pt x="134" y="210"/>
                  </a:cubicBezTo>
                  <a:cubicBezTo>
                    <a:pt x="136" y="209"/>
                    <a:pt x="138" y="209"/>
                    <a:pt x="140" y="209"/>
                  </a:cubicBezTo>
                  <a:cubicBezTo>
                    <a:pt x="142" y="206"/>
                    <a:pt x="146" y="204"/>
                    <a:pt x="146" y="200"/>
                  </a:cubicBezTo>
                  <a:cubicBezTo>
                    <a:pt x="144" y="199"/>
                    <a:pt x="141" y="198"/>
                    <a:pt x="142" y="195"/>
                  </a:cubicBezTo>
                  <a:cubicBezTo>
                    <a:pt x="142" y="193"/>
                    <a:pt x="144" y="193"/>
                    <a:pt x="146" y="193"/>
                  </a:cubicBezTo>
                  <a:cubicBezTo>
                    <a:pt x="147" y="192"/>
                    <a:pt x="149" y="192"/>
                    <a:pt x="150" y="191"/>
                  </a:cubicBezTo>
                  <a:cubicBezTo>
                    <a:pt x="151" y="190"/>
                    <a:pt x="151" y="190"/>
                    <a:pt x="152" y="191"/>
                  </a:cubicBezTo>
                  <a:cubicBezTo>
                    <a:pt x="158" y="194"/>
                    <a:pt x="163" y="191"/>
                    <a:pt x="167" y="186"/>
                  </a:cubicBezTo>
                  <a:cubicBezTo>
                    <a:pt x="170" y="183"/>
                    <a:pt x="170" y="181"/>
                    <a:pt x="167" y="178"/>
                  </a:cubicBezTo>
                  <a:cubicBezTo>
                    <a:pt x="164" y="176"/>
                    <a:pt x="161" y="174"/>
                    <a:pt x="159" y="171"/>
                  </a:cubicBezTo>
                  <a:cubicBezTo>
                    <a:pt x="157" y="171"/>
                    <a:pt x="155" y="171"/>
                    <a:pt x="153" y="171"/>
                  </a:cubicBezTo>
                  <a:cubicBezTo>
                    <a:pt x="150" y="170"/>
                    <a:pt x="150" y="168"/>
                    <a:pt x="152" y="166"/>
                  </a:cubicBezTo>
                  <a:cubicBezTo>
                    <a:pt x="152" y="165"/>
                    <a:pt x="152" y="163"/>
                    <a:pt x="152" y="162"/>
                  </a:cubicBezTo>
                  <a:cubicBezTo>
                    <a:pt x="149" y="159"/>
                    <a:pt x="151" y="158"/>
                    <a:pt x="154" y="157"/>
                  </a:cubicBezTo>
                  <a:close/>
                  <a:moveTo>
                    <a:pt x="134" y="176"/>
                  </a:moveTo>
                  <a:cubicBezTo>
                    <a:pt x="133" y="179"/>
                    <a:pt x="131" y="180"/>
                    <a:pt x="128" y="179"/>
                  </a:cubicBezTo>
                  <a:cubicBezTo>
                    <a:pt x="125" y="179"/>
                    <a:pt x="125" y="176"/>
                    <a:pt x="125" y="174"/>
                  </a:cubicBezTo>
                  <a:cubicBezTo>
                    <a:pt x="124" y="167"/>
                    <a:pt x="129" y="164"/>
                    <a:pt x="134" y="160"/>
                  </a:cubicBezTo>
                  <a:cubicBezTo>
                    <a:pt x="136" y="166"/>
                    <a:pt x="136" y="171"/>
                    <a:pt x="134" y="176"/>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91" name="Freeform 81">
              <a:extLst>
                <a:ext uri="{FF2B5EF4-FFF2-40B4-BE49-F238E27FC236}">
                  <a16:creationId xmlns:a16="http://schemas.microsoft.com/office/drawing/2014/main" id="{1F1E9064-4538-4155-8A0E-F2729F61A00F}"/>
                </a:ext>
              </a:extLst>
            </p:cNvPr>
            <p:cNvSpPr>
              <a:spLocks/>
            </p:cNvSpPr>
            <p:nvPr/>
          </p:nvSpPr>
          <p:spPr bwMode="auto">
            <a:xfrm>
              <a:off x="4662" y="2394"/>
              <a:ext cx="58" cy="56"/>
            </a:xfrm>
            <a:custGeom>
              <a:avLst/>
              <a:gdLst>
                <a:gd name="T0" fmla="*/ 22 w 25"/>
                <a:gd name="T1" fmla="*/ 5 h 24"/>
                <a:gd name="T2" fmla="*/ 7 w 25"/>
                <a:gd name="T3" fmla="*/ 1 h 24"/>
                <a:gd name="T4" fmla="*/ 0 w 25"/>
                <a:gd name="T5" fmla="*/ 7 h 24"/>
                <a:gd name="T6" fmla="*/ 7 w 25"/>
                <a:gd name="T7" fmla="*/ 20 h 24"/>
                <a:gd name="T8" fmla="*/ 16 w 25"/>
                <a:gd name="T9" fmla="*/ 21 h 24"/>
                <a:gd name="T10" fmla="*/ 25 w 25"/>
                <a:gd name="T11" fmla="*/ 10 h 24"/>
                <a:gd name="T12" fmla="*/ 22 w 25"/>
                <a:gd name="T13" fmla="*/ 5 h 24"/>
              </a:gdLst>
              <a:ahLst/>
              <a:cxnLst>
                <a:cxn ang="0">
                  <a:pos x="T0" y="T1"/>
                </a:cxn>
                <a:cxn ang="0">
                  <a:pos x="T2" y="T3"/>
                </a:cxn>
                <a:cxn ang="0">
                  <a:pos x="T4" y="T5"/>
                </a:cxn>
                <a:cxn ang="0">
                  <a:pos x="T6" y="T7"/>
                </a:cxn>
                <a:cxn ang="0">
                  <a:pos x="T8" y="T9"/>
                </a:cxn>
                <a:cxn ang="0">
                  <a:pos x="T10" y="T11"/>
                </a:cxn>
                <a:cxn ang="0">
                  <a:pos x="T12" y="T13"/>
                </a:cxn>
              </a:cxnLst>
              <a:rect l="0" t="0" r="r" b="b"/>
              <a:pathLst>
                <a:path w="25" h="24">
                  <a:moveTo>
                    <a:pt x="22" y="5"/>
                  </a:moveTo>
                  <a:cubicBezTo>
                    <a:pt x="18" y="2"/>
                    <a:pt x="12" y="3"/>
                    <a:pt x="7" y="1"/>
                  </a:cubicBezTo>
                  <a:cubicBezTo>
                    <a:pt x="4" y="0"/>
                    <a:pt x="2" y="5"/>
                    <a:pt x="0" y="7"/>
                  </a:cubicBezTo>
                  <a:cubicBezTo>
                    <a:pt x="0" y="13"/>
                    <a:pt x="4" y="16"/>
                    <a:pt x="7" y="20"/>
                  </a:cubicBezTo>
                  <a:cubicBezTo>
                    <a:pt x="10" y="21"/>
                    <a:pt x="13" y="24"/>
                    <a:pt x="16" y="21"/>
                  </a:cubicBezTo>
                  <a:cubicBezTo>
                    <a:pt x="19" y="18"/>
                    <a:pt x="23" y="14"/>
                    <a:pt x="25" y="10"/>
                  </a:cubicBezTo>
                  <a:cubicBezTo>
                    <a:pt x="25" y="8"/>
                    <a:pt x="24" y="6"/>
                    <a:pt x="22" y="5"/>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92" name="Freeform 82">
              <a:extLst>
                <a:ext uri="{FF2B5EF4-FFF2-40B4-BE49-F238E27FC236}">
                  <a16:creationId xmlns:a16="http://schemas.microsoft.com/office/drawing/2014/main" id="{3147E8E0-B33A-424B-A60E-0E875BE0A176}"/>
                </a:ext>
              </a:extLst>
            </p:cNvPr>
            <p:cNvSpPr>
              <a:spLocks/>
            </p:cNvSpPr>
            <p:nvPr/>
          </p:nvSpPr>
          <p:spPr bwMode="auto">
            <a:xfrm>
              <a:off x="4574" y="2306"/>
              <a:ext cx="9" cy="9"/>
            </a:xfrm>
            <a:custGeom>
              <a:avLst/>
              <a:gdLst>
                <a:gd name="T0" fmla="*/ 1 w 4"/>
                <a:gd name="T1" fmla="*/ 3 h 4"/>
                <a:gd name="T2" fmla="*/ 4 w 4"/>
                <a:gd name="T3" fmla="*/ 1 h 4"/>
                <a:gd name="T4" fmla="*/ 4 w 4"/>
                <a:gd name="T5" fmla="*/ 1 h 4"/>
                <a:gd name="T6" fmla="*/ 0 w 4"/>
                <a:gd name="T7" fmla="*/ 2 h 4"/>
                <a:gd name="T8" fmla="*/ 1 w 4"/>
                <a:gd name="T9" fmla="*/ 3 h 4"/>
              </a:gdLst>
              <a:ahLst/>
              <a:cxnLst>
                <a:cxn ang="0">
                  <a:pos x="T0" y="T1"/>
                </a:cxn>
                <a:cxn ang="0">
                  <a:pos x="T2" y="T3"/>
                </a:cxn>
                <a:cxn ang="0">
                  <a:pos x="T4" y="T5"/>
                </a:cxn>
                <a:cxn ang="0">
                  <a:pos x="T6" y="T7"/>
                </a:cxn>
                <a:cxn ang="0">
                  <a:pos x="T8" y="T9"/>
                </a:cxn>
              </a:cxnLst>
              <a:rect l="0" t="0" r="r" b="b"/>
              <a:pathLst>
                <a:path w="4" h="4">
                  <a:moveTo>
                    <a:pt x="1" y="3"/>
                  </a:moveTo>
                  <a:cubicBezTo>
                    <a:pt x="3" y="4"/>
                    <a:pt x="4" y="2"/>
                    <a:pt x="4" y="1"/>
                  </a:cubicBezTo>
                  <a:cubicBezTo>
                    <a:pt x="4" y="1"/>
                    <a:pt x="4" y="1"/>
                    <a:pt x="4" y="1"/>
                  </a:cubicBezTo>
                  <a:cubicBezTo>
                    <a:pt x="3" y="1"/>
                    <a:pt x="1" y="0"/>
                    <a:pt x="0" y="2"/>
                  </a:cubicBezTo>
                  <a:cubicBezTo>
                    <a:pt x="0" y="2"/>
                    <a:pt x="1" y="3"/>
                    <a:pt x="1" y="3"/>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93" name="Freeform 83">
              <a:extLst>
                <a:ext uri="{FF2B5EF4-FFF2-40B4-BE49-F238E27FC236}">
                  <a16:creationId xmlns:a16="http://schemas.microsoft.com/office/drawing/2014/main" id="{F5319485-E1D8-41C3-AF62-3C039B0E2CDA}"/>
                </a:ext>
              </a:extLst>
            </p:cNvPr>
            <p:cNvSpPr>
              <a:spLocks/>
            </p:cNvSpPr>
            <p:nvPr/>
          </p:nvSpPr>
          <p:spPr bwMode="auto">
            <a:xfrm>
              <a:off x="4696" y="1420"/>
              <a:ext cx="357" cy="265"/>
            </a:xfrm>
            <a:custGeom>
              <a:avLst/>
              <a:gdLst>
                <a:gd name="T0" fmla="*/ 0 w 154"/>
                <a:gd name="T1" fmla="*/ 69 h 114"/>
                <a:gd name="T2" fmla="*/ 8 w 154"/>
                <a:gd name="T3" fmla="*/ 66 h 114"/>
                <a:gd name="T4" fmla="*/ 32 w 154"/>
                <a:gd name="T5" fmla="*/ 69 h 114"/>
                <a:gd name="T6" fmla="*/ 36 w 154"/>
                <a:gd name="T7" fmla="*/ 70 h 114"/>
                <a:gd name="T8" fmla="*/ 73 w 154"/>
                <a:gd name="T9" fmla="*/ 65 h 114"/>
                <a:gd name="T10" fmla="*/ 85 w 154"/>
                <a:gd name="T11" fmla="*/ 54 h 114"/>
                <a:gd name="T12" fmla="*/ 96 w 154"/>
                <a:gd name="T13" fmla="*/ 48 h 114"/>
                <a:gd name="T14" fmla="*/ 99 w 154"/>
                <a:gd name="T15" fmla="*/ 42 h 114"/>
                <a:gd name="T16" fmla="*/ 105 w 154"/>
                <a:gd name="T17" fmla="*/ 33 h 114"/>
                <a:gd name="T18" fmla="*/ 116 w 154"/>
                <a:gd name="T19" fmla="*/ 29 h 114"/>
                <a:gd name="T20" fmla="*/ 117 w 154"/>
                <a:gd name="T21" fmla="*/ 20 h 114"/>
                <a:gd name="T22" fmla="*/ 111 w 154"/>
                <a:gd name="T23" fmla="*/ 16 h 114"/>
                <a:gd name="T24" fmla="*/ 118 w 154"/>
                <a:gd name="T25" fmla="*/ 17 h 114"/>
                <a:gd name="T26" fmla="*/ 124 w 154"/>
                <a:gd name="T27" fmla="*/ 16 h 114"/>
                <a:gd name="T28" fmla="*/ 137 w 154"/>
                <a:gd name="T29" fmla="*/ 4 h 114"/>
                <a:gd name="T30" fmla="*/ 144 w 154"/>
                <a:gd name="T31" fmla="*/ 3 h 114"/>
                <a:gd name="T32" fmla="*/ 146 w 154"/>
                <a:gd name="T33" fmla="*/ 6 h 114"/>
                <a:gd name="T34" fmla="*/ 142 w 154"/>
                <a:gd name="T35" fmla="*/ 8 h 114"/>
                <a:gd name="T36" fmla="*/ 137 w 154"/>
                <a:gd name="T37" fmla="*/ 10 h 114"/>
                <a:gd name="T38" fmla="*/ 141 w 154"/>
                <a:gd name="T39" fmla="*/ 13 h 114"/>
                <a:gd name="T40" fmla="*/ 146 w 154"/>
                <a:gd name="T41" fmla="*/ 16 h 114"/>
                <a:gd name="T42" fmla="*/ 151 w 154"/>
                <a:gd name="T43" fmla="*/ 24 h 114"/>
                <a:gd name="T44" fmla="*/ 153 w 154"/>
                <a:gd name="T45" fmla="*/ 30 h 114"/>
                <a:gd name="T46" fmla="*/ 148 w 154"/>
                <a:gd name="T47" fmla="*/ 34 h 114"/>
                <a:gd name="T48" fmla="*/ 139 w 154"/>
                <a:gd name="T49" fmla="*/ 41 h 114"/>
                <a:gd name="T50" fmla="*/ 121 w 154"/>
                <a:gd name="T51" fmla="*/ 67 h 114"/>
                <a:gd name="T52" fmla="*/ 100 w 154"/>
                <a:gd name="T53" fmla="*/ 96 h 114"/>
                <a:gd name="T54" fmla="*/ 89 w 154"/>
                <a:gd name="T55" fmla="*/ 104 h 114"/>
                <a:gd name="T56" fmla="*/ 39 w 154"/>
                <a:gd name="T57" fmla="*/ 113 h 114"/>
                <a:gd name="T58" fmla="*/ 21 w 154"/>
                <a:gd name="T59" fmla="*/ 111 h 114"/>
                <a:gd name="T60" fmla="*/ 29 w 154"/>
                <a:gd name="T61" fmla="*/ 103 h 114"/>
                <a:gd name="T62" fmla="*/ 20 w 154"/>
                <a:gd name="T63" fmla="*/ 87 h 114"/>
                <a:gd name="T64" fmla="*/ 10 w 154"/>
                <a:gd name="T65" fmla="*/ 81 h 114"/>
                <a:gd name="T66" fmla="*/ 0 w 154"/>
                <a:gd name="T67" fmla="*/ 6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14">
                  <a:moveTo>
                    <a:pt x="0" y="69"/>
                  </a:moveTo>
                  <a:cubicBezTo>
                    <a:pt x="2" y="66"/>
                    <a:pt x="4" y="65"/>
                    <a:pt x="8" y="66"/>
                  </a:cubicBezTo>
                  <a:cubicBezTo>
                    <a:pt x="16" y="69"/>
                    <a:pt x="24" y="71"/>
                    <a:pt x="32" y="69"/>
                  </a:cubicBezTo>
                  <a:cubicBezTo>
                    <a:pt x="33" y="69"/>
                    <a:pt x="35" y="69"/>
                    <a:pt x="36" y="70"/>
                  </a:cubicBezTo>
                  <a:cubicBezTo>
                    <a:pt x="49" y="78"/>
                    <a:pt x="61" y="71"/>
                    <a:pt x="73" y="65"/>
                  </a:cubicBezTo>
                  <a:cubicBezTo>
                    <a:pt x="78" y="63"/>
                    <a:pt x="83" y="61"/>
                    <a:pt x="85" y="54"/>
                  </a:cubicBezTo>
                  <a:cubicBezTo>
                    <a:pt x="87" y="49"/>
                    <a:pt x="92" y="49"/>
                    <a:pt x="96" y="48"/>
                  </a:cubicBezTo>
                  <a:cubicBezTo>
                    <a:pt x="99" y="48"/>
                    <a:pt x="104" y="48"/>
                    <a:pt x="99" y="42"/>
                  </a:cubicBezTo>
                  <a:cubicBezTo>
                    <a:pt x="97" y="39"/>
                    <a:pt x="100" y="34"/>
                    <a:pt x="105" y="33"/>
                  </a:cubicBezTo>
                  <a:cubicBezTo>
                    <a:pt x="109" y="32"/>
                    <a:pt x="112" y="31"/>
                    <a:pt x="116" y="29"/>
                  </a:cubicBezTo>
                  <a:cubicBezTo>
                    <a:pt x="121" y="26"/>
                    <a:pt x="121" y="24"/>
                    <a:pt x="117" y="20"/>
                  </a:cubicBezTo>
                  <a:cubicBezTo>
                    <a:pt x="115" y="18"/>
                    <a:pt x="112" y="19"/>
                    <a:pt x="111" y="16"/>
                  </a:cubicBezTo>
                  <a:cubicBezTo>
                    <a:pt x="113" y="15"/>
                    <a:pt x="115" y="17"/>
                    <a:pt x="118" y="17"/>
                  </a:cubicBezTo>
                  <a:cubicBezTo>
                    <a:pt x="120" y="18"/>
                    <a:pt x="123" y="19"/>
                    <a:pt x="124" y="16"/>
                  </a:cubicBezTo>
                  <a:cubicBezTo>
                    <a:pt x="128" y="12"/>
                    <a:pt x="134" y="10"/>
                    <a:pt x="137" y="4"/>
                  </a:cubicBezTo>
                  <a:cubicBezTo>
                    <a:pt x="138" y="0"/>
                    <a:pt x="141" y="2"/>
                    <a:pt x="144" y="3"/>
                  </a:cubicBezTo>
                  <a:cubicBezTo>
                    <a:pt x="145" y="4"/>
                    <a:pt x="146" y="5"/>
                    <a:pt x="146" y="6"/>
                  </a:cubicBezTo>
                  <a:cubicBezTo>
                    <a:pt x="145" y="8"/>
                    <a:pt x="144" y="8"/>
                    <a:pt x="142" y="8"/>
                  </a:cubicBezTo>
                  <a:cubicBezTo>
                    <a:pt x="140" y="7"/>
                    <a:pt x="138" y="6"/>
                    <a:pt x="137" y="10"/>
                  </a:cubicBezTo>
                  <a:cubicBezTo>
                    <a:pt x="137" y="12"/>
                    <a:pt x="139" y="12"/>
                    <a:pt x="141" y="13"/>
                  </a:cubicBezTo>
                  <a:cubicBezTo>
                    <a:pt x="144" y="13"/>
                    <a:pt x="146" y="14"/>
                    <a:pt x="146" y="16"/>
                  </a:cubicBezTo>
                  <a:cubicBezTo>
                    <a:pt x="146" y="21"/>
                    <a:pt x="148" y="22"/>
                    <a:pt x="151" y="24"/>
                  </a:cubicBezTo>
                  <a:cubicBezTo>
                    <a:pt x="153" y="26"/>
                    <a:pt x="154" y="27"/>
                    <a:pt x="153" y="30"/>
                  </a:cubicBezTo>
                  <a:cubicBezTo>
                    <a:pt x="153" y="33"/>
                    <a:pt x="151" y="35"/>
                    <a:pt x="148" y="34"/>
                  </a:cubicBezTo>
                  <a:cubicBezTo>
                    <a:pt x="142" y="33"/>
                    <a:pt x="140" y="36"/>
                    <a:pt x="139" y="41"/>
                  </a:cubicBezTo>
                  <a:cubicBezTo>
                    <a:pt x="138" y="53"/>
                    <a:pt x="131" y="61"/>
                    <a:pt x="121" y="67"/>
                  </a:cubicBezTo>
                  <a:cubicBezTo>
                    <a:pt x="110" y="73"/>
                    <a:pt x="105" y="85"/>
                    <a:pt x="100" y="96"/>
                  </a:cubicBezTo>
                  <a:cubicBezTo>
                    <a:pt x="98" y="101"/>
                    <a:pt x="94" y="102"/>
                    <a:pt x="89" y="104"/>
                  </a:cubicBezTo>
                  <a:cubicBezTo>
                    <a:pt x="73" y="108"/>
                    <a:pt x="56" y="111"/>
                    <a:pt x="39" y="113"/>
                  </a:cubicBezTo>
                  <a:cubicBezTo>
                    <a:pt x="33" y="114"/>
                    <a:pt x="27" y="113"/>
                    <a:pt x="21" y="111"/>
                  </a:cubicBezTo>
                  <a:cubicBezTo>
                    <a:pt x="24" y="108"/>
                    <a:pt x="28" y="108"/>
                    <a:pt x="29" y="103"/>
                  </a:cubicBezTo>
                  <a:cubicBezTo>
                    <a:pt x="31" y="95"/>
                    <a:pt x="28" y="89"/>
                    <a:pt x="20" y="87"/>
                  </a:cubicBezTo>
                  <a:cubicBezTo>
                    <a:pt x="16" y="85"/>
                    <a:pt x="10" y="85"/>
                    <a:pt x="10" y="81"/>
                  </a:cubicBezTo>
                  <a:cubicBezTo>
                    <a:pt x="10" y="74"/>
                    <a:pt x="4" y="73"/>
                    <a:pt x="0" y="69"/>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94" name="Freeform 84">
              <a:extLst>
                <a:ext uri="{FF2B5EF4-FFF2-40B4-BE49-F238E27FC236}">
                  <a16:creationId xmlns:a16="http://schemas.microsoft.com/office/drawing/2014/main" id="{12EC6217-1E68-41C3-837A-CC9EAE2BB0C1}"/>
                </a:ext>
              </a:extLst>
            </p:cNvPr>
            <p:cNvSpPr>
              <a:spLocks/>
            </p:cNvSpPr>
            <p:nvPr/>
          </p:nvSpPr>
          <p:spPr bwMode="auto">
            <a:xfrm>
              <a:off x="4363" y="1557"/>
              <a:ext cx="405" cy="130"/>
            </a:xfrm>
            <a:custGeom>
              <a:avLst/>
              <a:gdLst>
                <a:gd name="T0" fmla="*/ 144 w 175"/>
                <a:gd name="T1" fmla="*/ 10 h 56"/>
                <a:gd name="T2" fmla="*/ 154 w 175"/>
                <a:gd name="T3" fmla="*/ 22 h 56"/>
                <a:gd name="T4" fmla="*/ 164 w 175"/>
                <a:gd name="T5" fmla="*/ 28 h 56"/>
                <a:gd name="T6" fmla="*/ 173 w 175"/>
                <a:gd name="T7" fmla="*/ 44 h 56"/>
                <a:gd name="T8" fmla="*/ 165 w 175"/>
                <a:gd name="T9" fmla="*/ 52 h 56"/>
                <a:gd name="T10" fmla="*/ 148 w 175"/>
                <a:gd name="T11" fmla="*/ 47 h 56"/>
                <a:gd name="T12" fmla="*/ 122 w 175"/>
                <a:gd name="T13" fmla="*/ 39 h 56"/>
                <a:gd name="T14" fmla="*/ 96 w 175"/>
                <a:gd name="T15" fmla="*/ 39 h 56"/>
                <a:gd name="T16" fmla="*/ 54 w 175"/>
                <a:gd name="T17" fmla="*/ 43 h 56"/>
                <a:gd name="T18" fmla="*/ 45 w 175"/>
                <a:gd name="T19" fmla="*/ 42 h 56"/>
                <a:gd name="T20" fmla="*/ 24 w 175"/>
                <a:gd name="T21" fmla="*/ 40 h 56"/>
                <a:gd name="T22" fmla="*/ 14 w 175"/>
                <a:gd name="T23" fmla="*/ 40 h 56"/>
                <a:gd name="T24" fmla="*/ 11 w 175"/>
                <a:gd name="T25" fmla="*/ 34 h 56"/>
                <a:gd name="T26" fmla="*/ 4 w 175"/>
                <a:gd name="T27" fmla="*/ 30 h 56"/>
                <a:gd name="T28" fmla="*/ 7 w 175"/>
                <a:gd name="T29" fmla="*/ 18 h 56"/>
                <a:gd name="T30" fmla="*/ 31 w 175"/>
                <a:gd name="T31" fmla="*/ 11 h 56"/>
                <a:gd name="T32" fmla="*/ 47 w 175"/>
                <a:gd name="T33" fmla="*/ 6 h 56"/>
                <a:gd name="T34" fmla="*/ 51 w 175"/>
                <a:gd name="T35" fmla="*/ 4 h 56"/>
                <a:gd name="T36" fmla="*/ 74 w 175"/>
                <a:gd name="T37" fmla="*/ 1 h 56"/>
                <a:gd name="T38" fmla="*/ 103 w 175"/>
                <a:gd name="T39" fmla="*/ 7 h 56"/>
                <a:gd name="T40" fmla="*/ 119 w 175"/>
                <a:gd name="T41" fmla="*/ 14 h 56"/>
                <a:gd name="T42" fmla="*/ 127 w 175"/>
                <a:gd name="T43" fmla="*/ 12 h 56"/>
                <a:gd name="T44" fmla="*/ 144 w 175"/>
                <a:gd name="T45"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 h="56">
                  <a:moveTo>
                    <a:pt x="144" y="10"/>
                  </a:moveTo>
                  <a:cubicBezTo>
                    <a:pt x="148" y="14"/>
                    <a:pt x="154" y="15"/>
                    <a:pt x="154" y="22"/>
                  </a:cubicBezTo>
                  <a:cubicBezTo>
                    <a:pt x="154" y="26"/>
                    <a:pt x="160" y="26"/>
                    <a:pt x="164" y="28"/>
                  </a:cubicBezTo>
                  <a:cubicBezTo>
                    <a:pt x="172" y="30"/>
                    <a:pt x="175" y="36"/>
                    <a:pt x="173" y="44"/>
                  </a:cubicBezTo>
                  <a:cubicBezTo>
                    <a:pt x="172" y="49"/>
                    <a:pt x="168" y="49"/>
                    <a:pt x="165" y="52"/>
                  </a:cubicBezTo>
                  <a:cubicBezTo>
                    <a:pt x="158" y="56"/>
                    <a:pt x="151" y="52"/>
                    <a:pt x="148" y="47"/>
                  </a:cubicBezTo>
                  <a:cubicBezTo>
                    <a:pt x="141" y="37"/>
                    <a:pt x="131" y="38"/>
                    <a:pt x="122" y="39"/>
                  </a:cubicBezTo>
                  <a:cubicBezTo>
                    <a:pt x="113" y="41"/>
                    <a:pt x="105" y="38"/>
                    <a:pt x="96" y="39"/>
                  </a:cubicBezTo>
                  <a:cubicBezTo>
                    <a:pt x="82" y="40"/>
                    <a:pt x="68" y="39"/>
                    <a:pt x="54" y="43"/>
                  </a:cubicBezTo>
                  <a:cubicBezTo>
                    <a:pt x="51" y="44"/>
                    <a:pt x="48" y="44"/>
                    <a:pt x="45" y="42"/>
                  </a:cubicBezTo>
                  <a:cubicBezTo>
                    <a:pt x="38" y="39"/>
                    <a:pt x="31" y="35"/>
                    <a:pt x="24" y="40"/>
                  </a:cubicBezTo>
                  <a:cubicBezTo>
                    <a:pt x="21" y="42"/>
                    <a:pt x="17" y="40"/>
                    <a:pt x="14" y="40"/>
                  </a:cubicBezTo>
                  <a:cubicBezTo>
                    <a:pt x="13" y="38"/>
                    <a:pt x="15" y="35"/>
                    <a:pt x="11" y="34"/>
                  </a:cubicBezTo>
                  <a:cubicBezTo>
                    <a:pt x="8" y="34"/>
                    <a:pt x="6" y="32"/>
                    <a:pt x="4" y="30"/>
                  </a:cubicBezTo>
                  <a:cubicBezTo>
                    <a:pt x="0" y="26"/>
                    <a:pt x="1" y="20"/>
                    <a:pt x="7" y="18"/>
                  </a:cubicBezTo>
                  <a:cubicBezTo>
                    <a:pt x="15" y="15"/>
                    <a:pt x="23" y="14"/>
                    <a:pt x="31" y="11"/>
                  </a:cubicBezTo>
                  <a:cubicBezTo>
                    <a:pt x="36" y="10"/>
                    <a:pt x="42" y="8"/>
                    <a:pt x="47" y="6"/>
                  </a:cubicBezTo>
                  <a:cubicBezTo>
                    <a:pt x="48" y="6"/>
                    <a:pt x="50" y="4"/>
                    <a:pt x="51" y="4"/>
                  </a:cubicBezTo>
                  <a:cubicBezTo>
                    <a:pt x="60" y="11"/>
                    <a:pt x="66" y="0"/>
                    <a:pt x="74" y="1"/>
                  </a:cubicBezTo>
                  <a:cubicBezTo>
                    <a:pt x="83" y="4"/>
                    <a:pt x="93" y="3"/>
                    <a:pt x="103" y="7"/>
                  </a:cubicBezTo>
                  <a:cubicBezTo>
                    <a:pt x="108" y="9"/>
                    <a:pt x="114" y="12"/>
                    <a:pt x="119" y="14"/>
                  </a:cubicBezTo>
                  <a:cubicBezTo>
                    <a:pt x="123" y="15"/>
                    <a:pt x="124" y="17"/>
                    <a:pt x="127" y="12"/>
                  </a:cubicBezTo>
                  <a:cubicBezTo>
                    <a:pt x="131" y="6"/>
                    <a:pt x="138" y="10"/>
                    <a:pt x="144" y="1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95" name="Freeform 85">
              <a:extLst>
                <a:ext uri="{FF2B5EF4-FFF2-40B4-BE49-F238E27FC236}">
                  <a16:creationId xmlns:a16="http://schemas.microsoft.com/office/drawing/2014/main" id="{223DB983-0732-42F1-979B-37B467FD6E7D}"/>
                </a:ext>
              </a:extLst>
            </p:cNvPr>
            <p:cNvSpPr>
              <a:spLocks/>
            </p:cNvSpPr>
            <p:nvPr/>
          </p:nvSpPr>
          <p:spPr bwMode="auto">
            <a:xfrm>
              <a:off x="4444" y="1761"/>
              <a:ext cx="134" cy="67"/>
            </a:xfrm>
            <a:custGeom>
              <a:avLst/>
              <a:gdLst>
                <a:gd name="T0" fmla="*/ 25 w 58"/>
                <a:gd name="T1" fmla="*/ 10 h 29"/>
                <a:gd name="T2" fmla="*/ 2 w 58"/>
                <a:gd name="T3" fmla="*/ 23 h 29"/>
                <a:gd name="T4" fmla="*/ 2 w 58"/>
                <a:gd name="T5" fmla="*/ 29 h 29"/>
                <a:gd name="T6" fmla="*/ 18 w 58"/>
                <a:gd name="T7" fmla="*/ 26 h 29"/>
                <a:gd name="T8" fmla="*/ 21 w 58"/>
                <a:gd name="T9" fmla="*/ 25 h 29"/>
                <a:gd name="T10" fmla="*/ 35 w 58"/>
                <a:gd name="T11" fmla="*/ 19 h 29"/>
                <a:gd name="T12" fmla="*/ 39 w 58"/>
                <a:gd name="T13" fmla="*/ 13 h 29"/>
                <a:gd name="T14" fmla="*/ 39 w 58"/>
                <a:gd name="T15" fmla="*/ 8 h 29"/>
                <a:gd name="T16" fmla="*/ 55 w 58"/>
                <a:gd name="T17" fmla="*/ 14 h 29"/>
                <a:gd name="T18" fmla="*/ 53 w 58"/>
                <a:gd name="T19" fmla="*/ 5 h 29"/>
                <a:gd name="T20" fmla="*/ 30 w 58"/>
                <a:gd name="T21" fmla="*/ 6 h 29"/>
                <a:gd name="T22" fmla="*/ 25 w 58"/>
                <a:gd name="T2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25" y="10"/>
                  </a:moveTo>
                  <a:cubicBezTo>
                    <a:pt x="14" y="8"/>
                    <a:pt x="9" y="17"/>
                    <a:pt x="2" y="23"/>
                  </a:cubicBezTo>
                  <a:cubicBezTo>
                    <a:pt x="1" y="24"/>
                    <a:pt x="0" y="26"/>
                    <a:pt x="2" y="29"/>
                  </a:cubicBezTo>
                  <a:cubicBezTo>
                    <a:pt x="7" y="27"/>
                    <a:pt x="12" y="24"/>
                    <a:pt x="18" y="26"/>
                  </a:cubicBezTo>
                  <a:cubicBezTo>
                    <a:pt x="19" y="27"/>
                    <a:pt x="21" y="26"/>
                    <a:pt x="21" y="25"/>
                  </a:cubicBezTo>
                  <a:cubicBezTo>
                    <a:pt x="23" y="18"/>
                    <a:pt x="29" y="19"/>
                    <a:pt x="35" y="19"/>
                  </a:cubicBezTo>
                  <a:cubicBezTo>
                    <a:pt x="39" y="18"/>
                    <a:pt x="40" y="16"/>
                    <a:pt x="39" y="13"/>
                  </a:cubicBezTo>
                  <a:cubicBezTo>
                    <a:pt x="38" y="11"/>
                    <a:pt x="37" y="10"/>
                    <a:pt x="39" y="8"/>
                  </a:cubicBezTo>
                  <a:cubicBezTo>
                    <a:pt x="45" y="7"/>
                    <a:pt x="50" y="10"/>
                    <a:pt x="55" y="14"/>
                  </a:cubicBezTo>
                  <a:cubicBezTo>
                    <a:pt x="58" y="10"/>
                    <a:pt x="56" y="7"/>
                    <a:pt x="53" y="5"/>
                  </a:cubicBezTo>
                  <a:cubicBezTo>
                    <a:pt x="46" y="0"/>
                    <a:pt x="36" y="0"/>
                    <a:pt x="30" y="6"/>
                  </a:cubicBezTo>
                  <a:cubicBezTo>
                    <a:pt x="28" y="8"/>
                    <a:pt x="28" y="10"/>
                    <a:pt x="25" y="1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96" name="Freeform 86">
              <a:extLst>
                <a:ext uri="{FF2B5EF4-FFF2-40B4-BE49-F238E27FC236}">
                  <a16:creationId xmlns:a16="http://schemas.microsoft.com/office/drawing/2014/main" id="{34423D11-29F1-49C7-995F-DB6A78939A14}"/>
                </a:ext>
              </a:extLst>
            </p:cNvPr>
            <p:cNvSpPr>
              <a:spLocks/>
            </p:cNvSpPr>
            <p:nvPr/>
          </p:nvSpPr>
          <p:spPr bwMode="auto">
            <a:xfrm>
              <a:off x="4678" y="2023"/>
              <a:ext cx="23" cy="28"/>
            </a:xfrm>
            <a:custGeom>
              <a:avLst/>
              <a:gdLst>
                <a:gd name="T0" fmla="*/ 9 w 10"/>
                <a:gd name="T1" fmla="*/ 6 h 12"/>
                <a:gd name="T2" fmla="*/ 6 w 10"/>
                <a:gd name="T3" fmla="*/ 1 h 12"/>
                <a:gd name="T4" fmla="*/ 1 w 10"/>
                <a:gd name="T5" fmla="*/ 7 h 12"/>
                <a:gd name="T6" fmla="*/ 3 w 10"/>
                <a:gd name="T7" fmla="*/ 12 h 12"/>
                <a:gd name="T8" fmla="*/ 9 w 10"/>
                <a:gd name="T9" fmla="*/ 6 h 12"/>
              </a:gdLst>
              <a:ahLst/>
              <a:cxnLst>
                <a:cxn ang="0">
                  <a:pos x="T0" y="T1"/>
                </a:cxn>
                <a:cxn ang="0">
                  <a:pos x="T2" y="T3"/>
                </a:cxn>
                <a:cxn ang="0">
                  <a:pos x="T4" y="T5"/>
                </a:cxn>
                <a:cxn ang="0">
                  <a:pos x="T6" y="T7"/>
                </a:cxn>
                <a:cxn ang="0">
                  <a:pos x="T8" y="T9"/>
                </a:cxn>
              </a:cxnLst>
              <a:rect l="0" t="0" r="r" b="b"/>
              <a:pathLst>
                <a:path w="10" h="12">
                  <a:moveTo>
                    <a:pt x="9" y="6"/>
                  </a:moveTo>
                  <a:cubicBezTo>
                    <a:pt x="10" y="3"/>
                    <a:pt x="8" y="1"/>
                    <a:pt x="6" y="1"/>
                  </a:cubicBezTo>
                  <a:cubicBezTo>
                    <a:pt x="1" y="0"/>
                    <a:pt x="1" y="4"/>
                    <a:pt x="1" y="7"/>
                  </a:cubicBezTo>
                  <a:cubicBezTo>
                    <a:pt x="1" y="8"/>
                    <a:pt x="0" y="12"/>
                    <a:pt x="3" y="12"/>
                  </a:cubicBezTo>
                  <a:cubicBezTo>
                    <a:pt x="7" y="12"/>
                    <a:pt x="8" y="9"/>
                    <a:pt x="9" y="6"/>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97" name="Freeform 87">
              <a:extLst>
                <a:ext uri="{FF2B5EF4-FFF2-40B4-BE49-F238E27FC236}">
                  <a16:creationId xmlns:a16="http://schemas.microsoft.com/office/drawing/2014/main" id="{5D83127E-5829-4D7C-B42F-4FEFFC0B6348}"/>
                </a:ext>
              </a:extLst>
            </p:cNvPr>
            <p:cNvSpPr>
              <a:spLocks/>
            </p:cNvSpPr>
            <p:nvPr/>
          </p:nvSpPr>
          <p:spPr bwMode="auto">
            <a:xfrm>
              <a:off x="4680" y="2320"/>
              <a:ext cx="26" cy="21"/>
            </a:xfrm>
            <a:custGeom>
              <a:avLst/>
              <a:gdLst>
                <a:gd name="T0" fmla="*/ 7 w 11"/>
                <a:gd name="T1" fmla="*/ 1 h 9"/>
                <a:gd name="T2" fmla="*/ 0 w 11"/>
                <a:gd name="T3" fmla="*/ 4 h 9"/>
                <a:gd name="T4" fmla="*/ 5 w 11"/>
                <a:gd name="T5" fmla="*/ 9 h 9"/>
                <a:gd name="T6" fmla="*/ 11 w 11"/>
                <a:gd name="T7" fmla="*/ 5 h 9"/>
                <a:gd name="T8" fmla="*/ 7 w 11"/>
                <a:gd name="T9" fmla="*/ 1 h 9"/>
              </a:gdLst>
              <a:ahLst/>
              <a:cxnLst>
                <a:cxn ang="0">
                  <a:pos x="T0" y="T1"/>
                </a:cxn>
                <a:cxn ang="0">
                  <a:pos x="T2" y="T3"/>
                </a:cxn>
                <a:cxn ang="0">
                  <a:pos x="T4" y="T5"/>
                </a:cxn>
                <a:cxn ang="0">
                  <a:pos x="T6" y="T7"/>
                </a:cxn>
                <a:cxn ang="0">
                  <a:pos x="T8" y="T9"/>
                </a:cxn>
              </a:cxnLst>
              <a:rect l="0" t="0" r="r" b="b"/>
              <a:pathLst>
                <a:path w="11" h="9">
                  <a:moveTo>
                    <a:pt x="7" y="1"/>
                  </a:moveTo>
                  <a:cubicBezTo>
                    <a:pt x="4" y="0"/>
                    <a:pt x="1" y="1"/>
                    <a:pt x="0" y="4"/>
                  </a:cubicBezTo>
                  <a:cubicBezTo>
                    <a:pt x="0" y="7"/>
                    <a:pt x="2" y="9"/>
                    <a:pt x="5" y="9"/>
                  </a:cubicBezTo>
                  <a:cubicBezTo>
                    <a:pt x="8" y="9"/>
                    <a:pt x="10" y="8"/>
                    <a:pt x="11" y="5"/>
                  </a:cubicBezTo>
                  <a:cubicBezTo>
                    <a:pt x="10" y="2"/>
                    <a:pt x="9" y="1"/>
                    <a:pt x="7" y="1"/>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98" name="Freeform 88">
              <a:extLst>
                <a:ext uri="{FF2B5EF4-FFF2-40B4-BE49-F238E27FC236}">
                  <a16:creationId xmlns:a16="http://schemas.microsoft.com/office/drawing/2014/main" id="{17E712EC-B166-4593-8D89-BADDEBCB825D}"/>
                </a:ext>
              </a:extLst>
            </p:cNvPr>
            <p:cNvSpPr>
              <a:spLocks/>
            </p:cNvSpPr>
            <p:nvPr/>
          </p:nvSpPr>
          <p:spPr bwMode="auto">
            <a:xfrm>
              <a:off x="4432" y="1750"/>
              <a:ext cx="21" cy="18"/>
            </a:xfrm>
            <a:custGeom>
              <a:avLst/>
              <a:gdLst>
                <a:gd name="T0" fmla="*/ 9 w 9"/>
                <a:gd name="T1" fmla="*/ 5 h 8"/>
                <a:gd name="T2" fmla="*/ 5 w 9"/>
                <a:gd name="T3" fmla="*/ 0 h 8"/>
                <a:gd name="T4" fmla="*/ 0 w 9"/>
                <a:gd name="T5" fmla="*/ 4 h 8"/>
                <a:gd name="T6" fmla="*/ 5 w 9"/>
                <a:gd name="T7" fmla="*/ 8 h 8"/>
                <a:gd name="T8" fmla="*/ 9 w 9"/>
                <a:gd name="T9" fmla="*/ 5 h 8"/>
              </a:gdLst>
              <a:ahLst/>
              <a:cxnLst>
                <a:cxn ang="0">
                  <a:pos x="T0" y="T1"/>
                </a:cxn>
                <a:cxn ang="0">
                  <a:pos x="T2" y="T3"/>
                </a:cxn>
                <a:cxn ang="0">
                  <a:pos x="T4" y="T5"/>
                </a:cxn>
                <a:cxn ang="0">
                  <a:pos x="T6" y="T7"/>
                </a:cxn>
                <a:cxn ang="0">
                  <a:pos x="T8" y="T9"/>
                </a:cxn>
              </a:cxnLst>
              <a:rect l="0" t="0" r="r" b="b"/>
              <a:pathLst>
                <a:path w="9" h="8">
                  <a:moveTo>
                    <a:pt x="9" y="5"/>
                  </a:moveTo>
                  <a:cubicBezTo>
                    <a:pt x="9" y="2"/>
                    <a:pt x="7" y="1"/>
                    <a:pt x="5" y="0"/>
                  </a:cubicBezTo>
                  <a:cubicBezTo>
                    <a:pt x="2" y="0"/>
                    <a:pt x="1" y="1"/>
                    <a:pt x="0" y="4"/>
                  </a:cubicBezTo>
                  <a:cubicBezTo>
                    <a:pt x="1" y="6"/>
                    <a:pt x="2" y="8"/>
                    <a:pt x="5" y="8"/>
                  </a:cubicBezTo>
                  <a:cubicBezTo>
                    <a:pt x="6" y="8"/>
                    <a:pt x="8" y="7"/>
                    <a:pt x="9" y="5"/>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99" name="Freeform 89">
              <a:extLst>
                <a:ext uri="{FF2B5EF4-FFF2-40B4-BE49-F238E27FC236}">
                  <a16:creationId xmlns:a16="http://schemas.microsoft.com/office/drawing/2014/main" id="{E6C47D30-2717-4926-B981-34B90717C3D9}"/>
                </a:ext>
              </a:extLst>
            </p:cNvPr>
            <p:cNvSpPr>
              <a:spLocks/>
            </p:cNvSpPr>
            <p:nvPr/>
          </p:nvSpPr>
          <p:spPr bwMode="auto">
            <a:xfrm>
              <a:off x="4687" y="1979"/>
              <a:ext cx="0" cy="2"/>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1"/>
                    <a:pt x="0" y="0"/>
                  </a:cubicBezTo>
                  <a:cubicBezTo>
                    <a:pt x="0" y="0"/>
                    <a:pt x="0" y="0"/>
                    <a:pt x="0" y="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00" name="Freeform 90">
              <a:extLst>
                <a:ext uri="{FF2B5EF4-FFF2-40B4-BE49-F238E27FC236}">
                  <a16:creationId xmlns:a16="http://schemas.microsoft.com/office/drawing/2014/main" id="{63594C32-2F53-416C-A447-052D07B7B581}"/>
                </a:ext>
              </a:extLst>
            </p:cNvPr>
            <p:cNvSpPr>
              <a:spLocks noEditPoints="1"/>
            </p:cNvSpPr>
            <p:nvPr/>
          </p:nvSpPr>
          <p:spPr bwMode="auto">
            <a:xfrm>
              <a:off x="4081" y="1506"/>
              <a:ext cx="669" cy="775"/>
            </a:xfrm>
            <a:custGeom>
              <a:avLst/>
              <a:gdLst>
                <a:gd name="T0" fmla="*/ 266 w 289"/>
                <a:gd name="T1" fmla="*/ 165 h 334"/>
                <a:gd name="T2" fmla="*/ 282 w 289"/>
                <a:gd name="T3" fmla="*/ 171 h 334"/>
                <a:gd name="T4" fmla="*/ 284 w 289"/>
                <a:gd name="T5" fmla="*/ 142 h 334"/>
                <a:gd name="T6" fmla="*/ 244 w 289"/>
                <a:gd name="T7" fmla="*/ 142 h 334"/>
                <a:gd name="T8" fmla="*/ 244 w 289"/>
                <a:gd name="T9" fmla="*/ 151 h 334"/>
                <a:gd name="T10" fmla="*/ 200 w 289"/>
                <a:gd name="T11" fmla="*/ 153 h 334"/>
                <a:gd name="T12" fmla="*/ 188 w 289"/>
                <a:gd name="T13" fmla="*/ 163 h 334"/>
                <a:gd name="T14" fmla="*/ 165 w 289"/>
                <a:gd name="T15" fmla="*/ 165 h 334"/>
                <a:gd name="T16" fmla="*/ 141 w 289"/>
                <a:gd name="T17" fmla="*/ 168 h 334"/>
                <a:gd name="T18" fmla="*/ 112 w 289"/>
                <a:gd name="T19" fmla="*/ 198 h 334"/>
                <a:gd name="T20" fmla="*/ 88 w 289"/>
                <a:gd name="T21" fmla="*/ 195 h 334"/>
                <a:gd name="T22" fmla="*/ 65 w 289"/>
                <a:gd name="T23" fmla="*/ 164 h 334"/>
                <a:gd name="T24" fmla="*/ 42 w 289"/>
                <a:gd name="T25" fmla="*/ 122 h 334"/>
                <a:gd name="T26" fmla="*/ 43 w 289"/>
                <a:gd name="T27" fmla="*/ 105 h 334"/>
                <a:gd name="T28" fmla="*/ 58 w 289"/>
                <a:gd name="T29" fmla="*/ 73 h 334"/>
                <a:gd name="T30" fmla="*/ 130 w 289"/>
                <a:gd name="T31" fmla="*/ 63 h 334"/>
                <a:gd name="T32" fmla="*/ 133 w 289"/>
                <a:gd name="T33" fmla="*/ 56 h 334"/>
                <a:gd name="T34" fmla="*/ 129 w 289"/>
                <a:gd name="T35" fmla="*/ 40 h 334"/>
                <a:gd name="T36" fmla="*/ 169 w 289"/>
                <a:gd name="T37" fmla="*/ 28 h 334"/>
                <a:gd name="T38" fmla="*/ 196 w 289"/>
                <a:gd name="T39" fmla="*/ 23 h 334"/>
                <a:gd name="T40" fmla="*/ 183 w 289"/>
                <a:gd name="T41" fmla="*/ 21 h 334"/>
                <a:gd name="T42" fmla="*/ 146 w 289"/>
                <a:gd name="T43" fmla="*/ 5 h 334"/>
                <a:gd name="T44" fmla="*/ 119 w 289"/>
                <a:gd name="T45" fmla="*/ 3 h 334"/>
                <a:gd name="T46" fmla="*/ 97 w 289"/>
                <a:gd name="T47" fmla="*/ 10 h 334"/>
                <a:gd name="T48" fmla="*/ 88 w 289"/>
                <a:gd name="T49" fmla="*/ 25 h 334"/>
                <a:gd name="T50" fmla="*/ 79 w 289"/>
                <a:gd name="T51" fmla="*/ 39 h 334"/>
                <a:gd name="T52" fmla="*/ 66 w 289"/>
                <a:gd name="T53" fmla="*/ 30 h 334"/>
                <a:gd name="T54" fmla="*/ 55 w 289"/>
                <a:gd name="T55" fmla="*/ 35 h 334"/>
                <a:gd name="T56" fmla="*/ 41 w 289"/>
                <a:gd name="T57" fmla="*/ 55 h 334"/>
                <a:gd name="T58" fmla="*/ 29 w 289"/>
                <a:gd name="T59" fmla="*/ 68 h 334"/>
                <a:gd name="T60" fmla="*/ 27 w 289"/>
                <a:gd name="T61" fmla="*/ 80 h 334"/>
                <a:gd name="T62" fmla="*/ 29 w 289"/>
                <a:gd name="T63" fmla="*/ 94 h 334"/>
                <a:gd name="T64" fmla="*/ 20 w 289"/>
                <a:gd name="T65" fmla="*/ 98 h 334"/>
                <a:gd name="T66" fmla="*/ 13 w 289"/>
                <a:gd name="T67" fmla="*/ 98 h 334"/>
                <a:gd name="T68" fmla="*/ 20 w 289"/>
                <a:gd name="T69" fmla="*/ 108 h 334"/>
                <a:gd name="T70" fmla="*/ 22 w 289"/>
                <a:gd name="T71" fmla="*/ 137 h 334"/>
                <a:gd name="T72" fmla="*/ 8 w 289"/>
                <a:gd name="T73" fmla="*/ 158 h 334"/>
                <a:gd name="T74" fmla="*/ 10 w 289"/>
                <a:gd name="T75" fmla="*/ 180 h 334"/>
                <a:gd name="T76" fmla="*/ 12 w 289"/>
                <a:gd name="T77" fmla="*/ 198 h 334"/>
                <a:gd name="T78" fmla="*/ 28 w 289"/>
                <a:gd name="T79" fmla="*/ 223 h 334"/>
                <a:gd name="T80" fmla="*/ 52 w 289"/>
                <a:gd name="T81" fmla="*/ 241 h 334"/>
                <a:gd name="T82" fmla="*/ 76 w 289"/>
                <a:gd name="T83" fmla="*/ 240 h 334"/>
                <a:gd name="T84" fmla="*/ 97 w 289"/>
                <a:gd name="T85" fmla="*/ 256 h 334"/>
                <a:gd name="T86" fmla="*/ 135 w 289"/>
                <a:gd name="T87" fmla="*/ 268 h 334"/>
                <a:gd name="T88" fmla="*/ 165 w 289"/>
                <a:gd name="T89" fmla="*/ 295 h 334"/>
                <a:gd name="T90" fmla="*/ 185 w 289"/>
                <a:gd name="T91" fmla="*/ 310 h 334"/>
                <a:gd name="T92" fmla="*/ 207 w 289"/>
                <a:gd name="T93" fmla="*/ 326 h 334"/>
                <a:gd name="T94" fmla="*/ 222 w 289"/>
                <a:gd name="T95" fmla="*/ 317 h 334"/>
                <a:gd name="T96" fmla="*/ 196 w 289"/>
                <a:gd name="T97" fmla="*/ 299 h 334"/>
                <a:gd name="T98" fmla="*/ 171 w 289"/>
                <a:gd name="T99" fmla="*/ 262 h 334"/>
                <a:gd name="T100" fmla="*/ 145 w 289"/>
                <a:gd name="T101" fmla="*/ 238 h 334"/>
                <a:gd name="T102" fmla="*/ 148 w 289"/>
                <a:gd name="T103" fmla="*/ 234 h 334"/>
                <a:gd name="T104" fmla="*/ 191 w 289"/>
                <a:gd name="T105" fmla="*/ 214 h 334"/>
                <a:gd name="T106" fmla="*/ 238 w 289"/>
                <a:gd name="T107" fmla="*/ 174 h 334"/>
                <a:gd name="T108" fmla="*/ 141 w 289"/>
                <a:gd name="T109" fmla="*/ 232 h 334"/>
                <a:gd name="T110" fmla="*/ 139 w 289"/>
                <a:gd name="T111" fmla="*/ 228 h 334"/>
                <a:gd name="T112" fmla="*/ 141 w 289"/>
                <a:gd name="T113" fmla="*/ 232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9" h="334">
                  <a:moveTo>
                    <a:pt x="258" y="162"/>
                  </a:moveTo>
                  <a:cubicBezTo>
                    <a:pt x="261" y="162"/>
                    <a:pt x="264" y="160"/>
                    <a:pt x="266" y="165"/>
                  </a:cubicBezTo>
                  <a:cubicBezTo>
                    <a:pt x="268" y="168"/>
                    <a:pt x="272" y="170"/>
                    <a:pt x="275" y="172"/>
                  </a:cubicBezTo>
                  <a:cubicBezTo>
                    <a:pt x="278" y="173"/>
                    <a:pt x="281" y="174"/>
                    <a:pt x="282" y="171"/>
                  </a:cubicBezTo>
                  <a:cubicBezTo>
                    <a:pt x="286" y="165"/>
                    <a:pt x="289" y="159"/>
                    <a:pt x="289" y="152"/>
                  </a:cubicBezTo>
                  <a:cubicBezTo>
                    <a:pt x="288" y="149"/>
                    <a:pt x="287" y="144"/>
                    <a:pt x="284" y="142"/>
                  </a:cubicBezTo>
                  <a:cubicBezTo>
                    <a:pt x="277" y="138"/>
                    <a:pt x="269" y="135"/>
                    <a:pt x="260" y="138"/>
                  </a:cubicBezTo>
                  <a:cubicBezTo>
                    <a:pt x="255" y="140"/>
                    <a:pt x="250" y="141"/>
                    <a:pt x="244" y="142"/>
                  </a:cubicBezTo>
                  <a:cubicBezTo>
                    <a:pt x="242" y="142"/>
                    <a:pt x="239" y="143"/>
                    <a:pt x="238" y="145"/>
                  </a:cubicBezTo>
                  <a:cubicBezTo>
                    <a:pt x="238" y="149"/>
                    <a:pt x="243" y="147"/>
                    <a:pt x="244" y="151"/>
                  </a:cubicBezTo>
                  <a:cubicBezTo>
                    <a:pt x="240" y="153"/>
                    <a:pt x="236" y="155"/>
                    <a:pt x="232" y="153"/>
                  </a:cubicBezTo>
                  <a:cubicBezTo>
                    <a:pt x="221" y="150"/>
                    <a:pt x="211" y="153"/>
                    <a:pt x="200" y="153"/>
                  </a:cubicBezTo>
                  <a:cubicBezTo>
                    <a:pt x="197" y="153"/>
                    <a:pt x="195" y="155"/>
                    <a:pt x="194" y="159"/>
                  </a:cubicBezTo>
                  <a:cubicBezTo>
                    <a:pt x="194" y="162"/>
                    <a:pt x="192" y="164"/>
                    <a:pt x="188" y="163"/>
                  </a:cubicBezTo>
                  <a:cubicBezTo>
                    <a:pt x="185" y="163"/>
                    <a:pt x="183" y="164"/>
                    <a:pt x="181" y="165"/>
                  </a:cubicBezTo>
                  <a:cubicBezTo>
                    <a:pt x="175" y="167"/>
                    <a:pt x="170" y="165"/>
                    <a:pt x="165" y="165"/>
                  </a:cubicBezTo>
                  <a:cubicBezTo>
                    <a:pt x="160" y="164"/>
                    <a:pt x="161" y="158"/>
                    <a:pt x="158" y="156"/>
                  </a:cubicBezTo>
                  <a:cubicBezTo>
                    <a:pt x="151" y="158"/>
                    <a:pt x="146" y="162"/>
                    <a:pt x="141" y="168"/>
                  </a:cubicBezTo>
                  <a:cubicBezTo>
                    <a:pt x="134" y="175"/>
                    <a:pt x="127" y="183"/>
                    <a:pt x="123" y="192"/>
                  </a:cubicBezTo>
                  <a:cubicBezTo>
                    <a:pt x="121" y="197"/>
                    <a:pt x="119" y="199"/>
                    <a:pt x="112" y="198"/>
                  </a:cubicBezTo>
                  <a:cubicBezTo>
                    <a:pt x="105" y="197"/>
                    <a:pt x="98" y="191"/>
                    <a:pt x="91" y="196"/>
                  </a:cubicBezTo>
                  <a:cubicBezTo>
                    <a:pt x="90" y="196"/>
                    <a:pt x="88" y="195"/>
                    <a:pt x="88" y="195"/>
                  </a:cubicBezTo>
                  <a:cubicBezTo>
                    <a:pt x="87" y="190"/>
                    <a:pt x="81" y="188"/>
                    <a:pt x="82" y="181"/>
                  </a:cubicBezTo>
                  <a:cubicBezTo>
                    <a:pt x="84" y="174"/>
                    <a:pt x="73" y="163"/>
                    <a:pt x="65" y="164"/>
                  </a:cubicBezTo>
                  <a:cubicBezTo>
                    <a:pt x="61" y="164"/>
                    <a:pt x="60" y="162"/>
                    <a:pt x="57" y="160"/>
                  </a:cubicBezTo>
                  <a:cubicBezTo>
                    <a:pt x="43" y="151"/>
                    <a:pt x="46" y="135"/>
                    <a:pt x="42" y="122"/>
                  </a:cubicBezTo>
                  <a:cubicBezTo>
                    <a:pt x="41" y="118"/>
                    <a:pt x="40" y="115"/>
                    <a:pt x="41" y="112"/>
                  </a:cubicBezTo>
                  <a:cubicBezTo>
                    <a:pt x="41" y="109"/>
                    <a:pt x="43" y="108"/>
                    <a:pt x="43" y="105"/>
                  </a:cubicBezTo>
                  <a:cubicBezTo>
                    <a:pt x="43" y="101"/>
                    <a:pt x="48" y="99"/>
                    <a:pt x="48" y="95"/>
                  </a:cubicBezTo>
                  <a:cubicBezTo>
                    <a:pt x="48" y="86"/>
                    <a:pt x="53" y="79"/>
                    <a:pt x="58" y="73"/>
                  </a:cubicBezTo>
                  <a:cubicBezTo>
                    <a:pt x="66" y="62"/>
                    <a:pt x="79" y="58"/>
                    <a:pt x="92" y="63"/>
                  </a:cubicBezTo>
                  <a:cubicBezTo>
                    <a:pt x="104" y="68"/>
                    <a:pt x="117" y="72"/>
                    <a:pt x="130" y="63"/>
                  </a:cubicBezTo>
                  <a:cubicBezTo>
                    <a:pt x="132" y="62"/>
                    <a:pt x="134" y="63"/>
                    <a:pt x="136" y="62"/>
                  </a:cubicBezTo>
                  <a:cubicBezTo>
                    <a:pt x="135" y="60"/>
                    <a:pt x="137" y="57"/>
                    <a:pt x="133" y="56"/>
                  </a:cubicBezTo>
                  <a:cubicBezTo>
                    <a:pt x="130" y="56"/>
                    <a:pt x="128" y="54"/>
                    <a:pt x="126" y="52"/>
                  </a:cubicBezTo>
                  <a:cubicBezTo>
                    <a:pt x="122" y="48"/>
                    <a:pt x="123" y="42"/>
                    <a:pt x="129" y="40"/>
                  </a:cubicBezTo>
                  <a:cubicBezTo>
                    <a:pt x="137" y="37"/>
                    <a:pt x="145" y="36"/>
                    <a:pt x="153" y="33"/>
                  </a:cubicBezTo>
                  <a:cubicBezTo>
                    <a:pt x="158" y="32"/>
                    <a:pt x="164" y="30"/>
                    <a:pt x="169" y="28"/>
                  </a:cubicBezTo>
                  <a:cubicBezTo>
                    <a:pt x="170" y="28"/>
                    <a:pt x="172" y="26"/>
                    <a:pt x="173" y="26"/>
                  </a:cubicBezTo>
                  <a:cubicBezTo>
                    <a:pt x="182" y="33"/>
                    <a:pt x="188" y="22"/>
                    <a:pt x="196" y="23"/>
                  </a:cubicBezTo>
                  <a:cubicBezTo>
                    <a:pt x="194" y="19"/>
                    <a:pt x="192" y="20"/>
                    <a:pt x="189" y="21"/>
                  </a:cubicBezTo>
                  <a:cubicBezTo>
                    <a:pt x="187" y="21"/>
                    <a:pt x="185" y="23"/>
                    <a:pt x="183" y="21"/>
                  </a:cubicBezTo>
                  <a:cubicBezTo>
                    <a:pt x="176" y="16"/>
                    <a:pt x="168" y="18"/>
                    <a:pt x="161" y="19"/>
                  </a:cubicBezTo>
                  <a:cubicBezTo>
                    <a:pt x="147" y="21"/>
                    <a:pt x="144" y="18"/>
                    <a:pt x="146" y="5"/>
                  </a:cubicBezTo>
                  <a:cubicBezTo>
                    <a:pt x="146" y="4"/>
                    <a:pt x="145" y="4"/>
                    <a:pt x="144" y="3"/>
                  </a:cubicBezTo>
                  <a:cubicBezTo>
                    <a:pt x="136" y="8"/>
                    <a:pt x="128" y="8"/>
                    <a:pt x="119" y="3"/>
                  </a:cubicBezTo>
                  <a:cubicBezTo>
                    <a:pt x="115" y="0"/>
                    <a:pt x="110" y="0"/>
                    <a:pt x="105" y="1"/>
                  </a:cubicBezTo>
                  <a:cubicBezTo>
                    <a:pt x="100" y="2"/>
                    <a:pt x="96" y="3"/>
                    <a:pt x="97" y="10"/>
                  </a:cubicBezTo>
                  <a:cubicBezTo>
                    <a:pt x="97" y="13"/>
                    <a:pt x="97" y="17"/>
                    <a:pt x="96" y="21"/>
                  </a:cubicBezTo>
                  <a:cubicBezTo>
                    <a:pt x="95" y="24"/>
                    <a:pt x="92" y="26"/>
                    <a:pt x="88" y="25"/>
                  </a:cubicBezTo>
                  <a:cubicBezTo>
                    <a:pt x="87" y="25"/>
                    <a:pt x="88" y="26"/>
                    <a:pt x="88" y="26"/>
                  </a:cubicBezTo>
                  <a:cubicBezTo>
                    <a:pt x="85" y="31"/>
                    <a:pt x="83" y="36"/>
                    <a:pt x="79" y="39"/>
                  </a:cubicBezTo>
                  <a:cubicBezTo>
                    <a:pt x="76" y="41"/>
                    <a:pt x="71" y="40"/>
                    <a:pt x="67" y="38"/>
                  </a:cubicBezTo>
                  <a:cubicBezTo>
                    <a:pt x="64" y="35"/>
                    <a:pt x="66" y="32"/>
                    <a:pt x="66" y="30"/>
                  </a:cubicBezTo>
                  <a:cubicBezTo>
                    <a:pt x="66" y="26"/>
                    <a:pt x="70" y="24"/>
                    <a:pt x="67" y="20"/>
                  </a:cubicBezTo>
                  <a:cubicBezTo>
                    <a:pt x="62" y="25"/>
                    <a:pt x="55" y="27"/>
                    <a:pt x="55" y="35"/>
                  </a:cubicBezTo>
                  <a:cubicBezTo>
                    <a:pt x="55" y="40"/>
                    <a:pt x="53" y="42"/>
                    <a:pt x="48" y="43"/>
                  </a:cubicBezTo>
                  <a:cubicBezTo>
                    <a:pt x="42" y="45"/>
                    <a:pt x="38" y="47"/>
                    <a:pt x="41" y="55"/>
                  </a:cubicBezTo>
                  <a:cubicBezTo>
                    <a:pt x="43" y="59"/>
                    <a:pt x="40" y="62"/>
                    <a:pt x="36" y="62"/>
                  </a:cubicBezTo>
                  <a:cubicBezTo>
                    <a:pt x="30" y="61"/>
                    <a:pt x="30" y="64"/>
                    <a:pt x="29" y="68"/>
                  </a:cubicBezTo>
                  <a:cubicBezTo>
                    <a:pt x="29" y="71"/>
                    <a:pt x="28" y="73"/>
                    <a:pt x="30" y="76"/>
                  </a:cubicBezTo>
                  <a:cubicBezTo>
                    <a:pt x="31" y="78"/>
                    <a:pt x="30" y="80"/>
                    <a:pt x="27" y="80"/>
                  </a:cubicBezTo>
                  <a:cubicBezTo>
                    <a:pt x="25" y="80"/>
                    <a:pt x="23" y="80"/>
                    <a:pt x="23" y="83"/>
                  </a:cubicBezTo>
                  <a:cubicBezTo>
                    <a:pt x="25" y="86"/>
                    <a:pt x="29" y="89"/>
                    <a:pt x="29" y="94"/>
                  </a:cubicBezTo>
                  <a:cubicBezTo>
                    <a:pt x="28" y="97"/>
                    <a:pt x="30" y="101"/>
                    <a:pt x="26" y="103"/>
                  </a:cubicBezTo>
                  <a:cubicBezTo>
                    <a:pt x="22" y="105"/>
                    <a:pt x="22" y="100"/>
                    <a:pt x="20" y="98"/>
                  </a:cubicBezTo>
                  <a:cubicBezTo>
                    <a:pt x="20" y="98"/>
                    <a:pt x="20" y="98"/>
                    <a:pt x="19" y="97"/>
                  </a:cubicBezTo>
                  <a:cubicBezTo>
                    <a:pt x="17" y="94"/>
                    <a:pt x="15" y="96"/>
                    <a:pt x="13" y="98"/>
                  </a:cubicBezTo>
                  <a:cubicBezTo>
                    <a:pt x="10" y="100"/>
                    <a:pt x="12" y="102"/>
                    <a:pt x="14" y="103"/>
                  </a:cubicBezTo>
                  <a:cubicBezTo>
                    <a:pt x="15" y="105"/>
                    <a:pt x="17" y="107"/>
                    <a:pt x="20" y="108"/>
                  </a:cubicBezTo>
                  <a:cubicBezTo>
                    <a:pt x="25" y="108"/>
                    <a:pt x="25" y="112"/>
                    <a:pt x="23" y="115"/>
                  </a:cubicBezTo>
                  <a:cubicBezTo>
                    <a:pt x="20" y="122"/>
                    <a:pt x="20" y="129"/>
                    <a:pt x="22" y="137"/>
                  </a:cubicBezTo>
                  <a:cubicBezTo>
                    <a:pt x="22" y="139"/>
                    <a:pt x="23" y="142"/>
                    <a:pt x="20" y="143"/>
                  </a:cubicBezTo>
                  <a:cubicBezTo>
                    <a:pt x="14" y="146"/>
                    <a:pt x="13" y="154"/>
                    <a:pt x="8" y="158"/>
                  </a:cubicBezTo>
                  <a:cubicBezTo>
                    <a:pt x="8" y="164"/>
                    <a:pt x="6" y="170"/>
                    <a:pt x="11" y="175"/>
                  </a:cubicBezTo>
                  <a:cubicBezTo>
                    <a:pt x="12" y="177"/>
                    <a:pt x="11" y="179"/>
                    <a:pt x="10" y="180"/>
                  </a:cubicBezTo>
                  <a:cubicBezTo>
                    <a:pt x="8" y="182"/>
                    <a:pt x="7" y="183"/>
                    <a:pt x="6" y="185"/>
                  </a:cubicBezTo>
                  <a:cubicBezTo>
                    <a:pt x="0" y="195"/>
                    <a:pt x="0" y="195"/>
                    <a:pt x="12" y="198"/>
                  </a:cubicBezTo>
                  <a:cubicBezTo>
                    <a:pt x="14" y="199"/>
                    <a:pt x="16" y="200"/>
                    <a:pt x="16" y="202"/>
                  </a:cubicBezTo>
                  <a:cubicBezTo>
                    <a:pt x="18" y="211"/>
                    <a:pt x="23" y="217"/>
                    <a:pt x="28" y="223"/>
                  </a:cubicBezTo>
                  <a:cubicBezTo>
                    <a:pt x="32" y="229"/>
                    <a:pt x="29" y="236"/>
                    <a:pt x="30" y="243"/>
                  </a:cubicBezTo>
                  <a:cubicBezTo>
                    <a:pt x="37" y="238"/>
                    <a:pt x="43" y="236"/>
                    <a:pt x="52" y="241"/>
                  </a:cubicBezTo>
                  <a:cubicBezTo>
                    <a:pt x="58" y="246"/>
                    <a:pt x="62" y="243"/>
                    <a:pt x="68" y="233"/>
                  </a:cubicBezTo>
                  <a:cubicBezTo>
                    <a:pt x="72" y="234"/>
                    <a:pt x="74" y="237"/>
                    <a:pt x="76" y="240"/>
                  </a:cubicBezTo>
                  <a:cubicBezTo>
                    <a:pt x="79" y="246"/>
                    <a:pt x="83" y="251"/>
                    <a:pt x="89" y="254"/>
                  </a:cubicBezTo>
                  <a:cubicBezTo>
                    <a:pt x="91" y="255"/>
                    <a:pt x="94" y="257"/>
                    <a:pt x="97" y="256"/>
                  </a:cubicBezTo>
                  <a:cubicBezTo>
                    <a:pt x="107" y="255"/>
                    <a:pt x="115" y="257"/>
                    <a:pt x="123" y="264"/>
                  </a:cubicBezTo>
                  <a:cubicBezTo>
                    <a:pt x="126" y="267"/>
                    <a:pt x="131" y="267"/>
                    <a:pt x="135" y="268"/>
                  </a:cubicBezTo>
                  <a:cubicBezTo>
                    <a:pt x="145" y="270"/>
                    <a:pt x="153" y="275"/>
                    <a:pt x="162" y="280"/>
                  </a:cubicBezTo>
                  <a:cubicBezTo>
                    <a:pt x="169" y="284"/>
                    <a:pt x="169" y="287"/>
                    <a:pt x="165" y="295"/>
                  </a:cubicBezTo>
                  <a:cubicBezTo>
                    <a:pt x="164" y="298"/>
                    <a:pt x="160" y="301"/>
                    <a:pt x="161" y="306"/>
                  </a:cubicBezTo>
                  <a:cubicBezTo>
                    <a:pt x="169" y="308"/>
                    <a:pt x="176" y="314"/>
                    <a:pt x="185" y="310"/>
                  </a:cubicBezTo>
                  <a:cubicBezTo>
                    <a:pt x="187" y="310"/>
                    <a:pt x="189" y="312"/>
                    <a:pt x="191" y="313"/>
                  </a:cubicBezTo>
                  <a:cubicBezTo>
                    <a:pt x="198" y="315"/>
                    <a:pt x="199" y="324"/>
                    <a:pt x="207" y="326"/>
                  </a:cubicBezTo>
                  <a:cubicBezTo>
                    <a:pt x="209" y="326"/>
                    <a:pt x="207" y="330"/>
                    <a:pt x="207" y="332"/>
                  </a:cubicBezTo>
                  <a:cubicBezTo>
                    <a:pt x="218" y="334"/>
                    <a:pt x="218" y="324"/>
                    <a:pt x="222" y="317"/>
                  </a:cubicBezTo>
                  <a:cubicBezTo>
                    <a:pt x="216" y="317"/>
                    <a:pt x="210" y="315"/>
                    <a:pt x="209" y="311"/>
                  </a:cubicBezTo>
                  <a:cubicBezTo>
                    <a:pt x="206" y="305"/>
                    <a:pt x="201" y="302"/>
                    <a:pt x="196" y="299"/>
                  </a:cubicBezTo>
                  <a:cubicBezTo>
                    <a:pt x="190" y="295"/>
                    <a:pt x="186" y="290"/>
                    <a:pt x="184" y="283"/>
                  </a:cubicBezTo>
                  <a:cubicBezTo>
                    <a:pt x="181" y="275"/>
                    <a:pt x="176" y="269"/>
                    <a:pt x="171" y="262"/>
                  </a:cubicBezTo>
                  <a:cubicBezTo>
                    <a:pt x="169" y="259"/>
                    <a:pt x="166" y="254"/>
                    <a:pt x="162" y="254"/>
                  </a:cubicBezTo>
                  <a:cubicBezTo>
                    <a:pt x="152" y="253"/>
                    <a:pt x="151" y="243"/>
                    <a:pt x="145" y="238"/>
                  </a:cubicBezTo>
                  <a:cubicBezTo>
                    <a:pt x="143" y="238"/>
                    <a:pt x="143" y="236"/>
                    <a:pt x="144" y="234"/>
                  </a:cubicBezTo>
                  <a:cubicBezTo>
                    <a:pt x="145" y="233"/>
                    <a:pt x="147" y="233"/>
                    <a:pt x="148" y="234"/>
                  </a:cubicBezTo>
                  <a:cubicBezTo>
                    <a:pt x="161" y="239"/>
                    <a:pt x="162" y="239"/>
                    <a:pt x="169" y="227"/>
                  </a:cubicBezTo>
                  <a:cubicBezTo>
                    <a:pt x="174" y="219"/>
                    <a:pt x="183" y="215"/>
                    <a:pt x="191" y="214"/>
                  </a:cubicBezTo>
                  <a:cubicBezTo>
                    <a:pt x="201" y="212"/>
                    <a:pt x="209" y="207"/>
                    <a:pt x="216" y="201"/>
                  </a:cubicBezTo>
                  <a:cubicBezTo>
                    <a:pt x="225" y="193"/>
                    <a:pt x="232" y="184"/>
                    <a:pt x="238" y="174"/>
                  </a:cubicBezTo>
                  <a:cubicBezTo>
                    <a:pt x="243" y="167"/>
                    <a:pt x="248" y="162"/>
                    <a:pt x="258" y="162"/>
                  </a:cubicBezTo>
                  <a:close/>
                  <a:moveTo>
                    <a:pt x="141" y="232"/>
                  </a:moveTo>
                  <a:cubicBezTo>
                    <a:pt x="140" y="232"/>
                    <a:pt x="138" y="232"/>
                    <a:pt x="138" y="230"/>
                  </a:cubicBezTo>
                  <a:cubicBezTo>
                    <a:pt x="138" y="229"/>
                    <a:pt x="139" y="228"/>
                    <a:pt x="139" y="228"/>
                  </a:cubicBezTo>
                  <a:cubicBezTo>
                    <a:pt x="141" y="228"/>
                    <a:pt x="142" y="229"/>
                    <a:pt x="143" y="230"/>
                  </a:cubicBezTo>
                  <a:cubicBezTo>
                    <a:pt x="143" y="231"/>
                    <a:pt x="143" y="232"/>
                    <a:pt x="141" y="232"/>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01" name="Freeform 91">
              <a:extLst>
                <a:ext uri="{FF2B5EF4-FFF2-40B4-BE49-F238E27FC236}">
                  <a16:creationId xmlns:a16="http://schemas.microsoft.com/office/drawing/2014/main" id="{9F8AA335-0AA5-45FE-A331-8DE57F903CA9}"/>
                </a:ext>
              </a:extLst>
            </p:cNvPr>
            <p:cNvSpPr>
              <a:spLocks noEditPoints="1"/>
            </p:cNvSpPr>
            <p:nvPr/>
          </p:nvSpPr>
          <p:spPr bwMode="auto">
            <a:xfrm>
              <a:off x="4636" y="1921"/>
              <a:ext cx="148" cy="111"/>
            </a:xfrm>
            <a:custGeom>
              <a:avLst/>
              <a:gdLst>
                <a:gd name="T0" fmla="*/ 61 w 64"/>
                <a:gd name="T1" fmla="*/ 33 h 48"/>
                <a:gd name="T2" fmla="*/ 57 w 64"/>
                <a:gd name="T3" fmla="*/ 16 h 48"/>
                <a:gd name="T4" fmla="*/ 53 w 64"/>
                <a:gd name="T5" fmla="*/ 7 h 48"/>
                <a:gd name="T6" fmla="*/ 17 w 64"/>
                <a:gd name="T7" fmla="*/ 2 h 48"/>
                <a:gd name="T8" fmla="*/ 4 w 64"/>
                <a:gd name="T9" fmla="*/ 10 h 48"/>
                <a:gd name="T10" fmla="*/ 3 w 64"/>
                <a:gd name="T11" fmla="*/ 11 h 48"/>
                <a:gd name="T12" fmla="*/ 1 w 64"/>
                <a:gd name="T13" fmla="*/ 17 h 48"/>
                <a:gd name="T14" fmla="*/ 1 w 64"/>
                <a:gd name="T15" fmla="*/ 23 h 48"/>
                <a:gd name="T16" fmla="*/ 4 w 64"/>
                <a:gd name="T17" fmla="*/ 28 h 48"/>
                <a:gd name="T18" fmla="*/ 11 w 64"/>
                <a:gd name="T19" fmla="*/ 32 h 48"/>
                <a:gd name="T20" fmla="*/ 16 w 64"/>
                <a:gd name="T21" fmla="*/ 27 h 48"/>
                <a:gd name="T22" fmla="*/ 17 w 64"/>
                <a:gd name="T23" fmla="*/ 27 h 48"/>
                <a:gd name="T24" fmla="*/ 22 w 64"/>
                <a:gd name="T25" fmla="*/ 25 h 48"/>
                <a:gd name="T26" fmla="*/ 21 w 64"/>
                <a:gd name="T27" fmla="*/ 19 h 48"/>
                <a:gd name="T28" fmla="*/ 22 w 64"/>
                <a:gd name="T29" fmla="*/ 17 h 48"/>
                <a:gd name="T30" fmla="*/ 27 w 64"/>
                <a:gd name="T31" fmla="*/ 23 h 48"/>
                <a:gd name="T32" fmla="*/ 22 w 64"/>
                <a:gd name="T33" fmla="*/ 26 h 48"/>
                <a:gd name="T34" fmla="*/ 32 w 64"/>
                <a:gd name="T35" fmla="*/ 36 h 48"/>
                <a:gd name="T36" fmla="*/ 36 w 64"/>
                <a:gd name="T37" fmla="*/ 43 h 48"/>
                <a:gd name="T38" fmla="*/ 36 w 64"/>
                <a:gd name="T39" fmla="*/ 47 h 48"/>
                <a:gd name="T40" fmla="*/ 41 w 64"/>
                <a:gd name="T41" fmla="*/ 46 h 48"/>
                <a:gd name="T42" fmla="*/ 55 w 64"/>
                <a:gd name="T43" fmla="*/ 42 h 48"/>
                <a:gd name="T44" fmla="*/ 61 w 64"/>
                <a:gd name="T45" fmla="*/ 33 h 48"/>
                <a:gd name="T46" fmla="*/ 43 w 64"/>
                <a:gd name="T47" fmla="*/ 37 h 48"/>
                <a:gd name="T48" fmla="*/ 36 w 64"/>
                <a:gd name="T49" fmla="*/ 31 h 48"/>
                <a:gd name="T50" fmla="*/ 40 w 64"/>
                <a:gd name="T51" fmla="*/ 27 h 48"/>
                <a:gd name="T52" fmla="*/ 49 w 64"/>
                <a:gd name="T53" fmla="*/ 34 h 48"/>
                <a:gd name="T54" fmla="*/ 43 w 64"/>
                <a:gd name="T55" fmla="*/ 3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48">
                  <a:moveTo>
                    <a:pt x="61" y="33"/>
                  </a:moveTo>
                  <a:cubicBezTo>
                    <a:pt x="58" y="28"/>
                    <a:pt x="55" y="23"/>
                    <a:pt x="57" y="16"/>
                  </a:cubicBezTo>
                  <a:cubicBezTo>
                    <a:pt x="59" y="11"/>
                    <a:pt x="57" y="9"/>
                    <a:pt x="53" y="7"/>
                  </a:cubicBezTo>
                  <a:cubicBezTo>
                    <a:pt x="41" y="2"/>
                    <a:pt x="30" y="0"/>
                    <a:pt x="17" y="2"/>
                  </a:cubicBezTo>
                  <a:cubicBezTo>
                    <a:pt x="11" y="3"/>
                    <a:pt x="6" y="3"/>
                    <a:pt x="4" y="10"/>
                  </a:cubicBezTo>
                  <a:cubicBezTo>
                    <a:pt x="4" y="10"/>
                    <a:pt x="3" y="11"/>
                    <a:pt x="3" y="11"/>
                  </a:cubicBezTo>
                  <a:cubicBezTo>
                    <a:pt x="1" y="13"/>
                    <a:pt x="0" y="14"/>
                    <a:pt x="1" y="17"/>
                  </a:cubicBezTo>
                  <a:cubicBezTo>
                    <a:pt x="1" y="19"/>
                    <a:pt x="1" y="21"/>
                    <a:pt x="1" y="23"/>
                  </a:cubicBezTo>
                  <a:cubicBezTo>
                    <a:pt x="0" y="26"/>
                    <a:pt x="2" y="27"/>
                    <a:pt x="4" y="28"/>
                  </a:cubicBezTo>
                  <a:cubicBezTo>
                    <a:pt x="6" y="30"/>
                    <a:pt x="6" y="34"/>
                    <a:pt x="11" y="32"/>
                  </a:cubicBezTo>
                  <a:cubicBezTo>
                    <a:pt x="13" y="31"/>
                    <a:pt x="15" y="30"/>
                    <a:pt x="16" y="27"/>
                  </a:cubicBezTo>
                  <a:cubicBezTo>
                    <a:pt x="16" y="27"/>
                    <a:pt x="17" y="27"/>
                    <a:pt x="17" y="27"/>
                  </a:cubicBezTo>
                  <a:cubicBezTo>
                    <a:pt x="19" y="27"/>
                    <a:pt x="20" y="25"/>
                    <a:pt x="22" y="25"/>
                  </a:cubicBezTo>
                  <a:cubicBezTo>
                    <a:pt x="20" y="23"/>
                    <a:pt x="21" y="21"/>
                    <a:pt x="21" y="19"/>
                  </a:cubicBezTo>
                  <a:cubicBezTo>
                    <a:pt x="21" y="18"/>
                    <a:pt x="21" y="17"/>
                    <a:pt x="22" y="17"/>
                  </a:cubicBezTo>
                  <a:cubicBezTo>
                    <a:pt x="28" y="16"/>
                    <a:pt x="27" y="20"/>
                    <a:pt x="27" y="23"/>
                  </a:cubicBezTo>
                  <a:cubicBezTo>
                    <a:pt x="27" y="26"/>
                    <a:pt x="25" y="28"/>
                    <a:pt x="22" y="26"/>
                  </a:cubicBezTo>
                  <a:cubicBezTo>
                    <a:pt x="23" y="31"/>
                    <a:pt x="24" y="36"/>
                    <a:pt x="32" y="36"/>
                  </a:cubicBezTo>
                  <a:cubicBezTo>
                    <a:pt x="35" y="36"/>
                    <a:pt x="37" y="38"/>
                    <a:pt x="36" y="43"/>
                  </a:cubicBezTo>
                  <a:cubicBezTo>
                    <a:pt x="35" y="44"/>
                    <a:pt x="34" y="46"/>
                    <a:pt x="36" y="47"/>
                  </a:cubicBezTo>
                  <a:cubicBezTo>
                    <a:pt x="38" y="48"/>
                    <a:pt x="40" y="47"/>
                    <a:pt x="41" y="46"/>
                  </a:cubicBezTo>
                  <a:cubicBezTo>
                    <a:pt x="44" y="42"/>
                    <a:pt x="49" y="41"/>
                    <a:pt x="55" y="42"/>
                  </a:cubicBezTo>
                  <a:cubicBezTo>
                    <a:pt x="62" y="44"/>
                    <a:pt x="64" y="40"/>
                    <a:pt x="61" y="33"/>
                  </a:cubicBezTo>
                  <a:close/>
                  <a:moveTo>
                    <a:pt x="43" y="37"/>
                  </a:moveTo>
                  <a:cubicBezTo>
                    <a:pt x="39" y="39"/>
                    <a:pt x="36" y="36"/>
                    <a:pt x="36" y="31"/>
                  </a:cubicBezTo>
                  <a:cubicBezTo>
                    <a:pt x="36" y="29"/>
                    <a:pt x="37" y="27"/>
                    <a:pt x="40" y="27"/>
                  </a:cubicBezTo>
                  <a:cubicBezTo>
                    <a:pt x="46" y="27"/>
                    <a:pt x="50" y="29"/>
                    <a:pt x="49" y="34"/>
                  </a:cubicBezTo>
                  <a:cubicBezTo>
                    <a:pt x="49" y="37"/>
                    <a:pt x="48" y="38"/>
                    <a:pt x="43" y="37"/>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02" name="Freeform 92">
              <a:extLst>
                <a:ext uri="{FF2B5EF4-FFF2-40B4-BE49-F238E27FC236}">
                  <a16:creationId xmlns:a16="http://schemas.microsoft.com/office/drawing/2014/main" id="{6A9028E5-4BCD-4B46-AF86-577FEB9F15EF}"/>
                </a:ext>
              </a:extLst>
            </p:cNvPr>
            <p:cNvSpPr>
              <a:spLocks/>
            </p:cNvSpPr>
            <p:nvPr/>
          </p:nvSpPr>
          <p:spPr bwMode="auto">
            <a:xfrm>
              <a:off x="4780" y="2039"/>
              <a:ext cx="48" cy="42"/>
            </a:xfrm>
            <a:custGeom>
              <a:avLst/>
              <a:gdLst>
                <a:gd name="T0" fmla="*/ 21 w 21"/>
                <a:gd name="T1" fmla="*/ 18 h 18"/>
                <a:gd name="T2" fmla="*/ 2 w 21"/>
                <a:gd name="T3" fmla="*/ 9 h 18"/>
                <a:gd name="T4" fmla="*/ 3 w 21"/>
                <a:gd name="T5" fmla="*/ 4 h 18"/>
                <a:gd name="T6" fmla="*/ 21 w 21"/>
                <a:gd name="T7" fmla="*/ 13 h 18"/>
                <a:gd name="T8" fmla="*/ 21 w 21"/>
                <a:gd name="T9" fmla="*/ 18 h 18"/>
              </a:gdLst>
              <a:ahLst/>
              <a:cxnLst>
                <a:cxn ang="0">
                  <a:pos x="T0" y="T1"/>
                </a:cxn>
                <a:cxn ang="0">
                  <a:pos x="T2" y="T3"/>
                </a:cxn>
                <a:cxn ang="0">
                  <a:pos x="T4" y="T5"/>
                </a:cxn>
                <a:cxn ang="0">
                  <a:pos x="T6" y="T7"/>
                </a:cxn>
                <a:cxn ang="0">
                  <a:pos x="T8" y="T9"/>
                </a:cxn>
              </a:cxnLst>
              <a:rect l="0" t="0" r="r" b="b"/>
              <a:pathLst>
                <a:path w="21" h="18">
                  <a:moveTo>
                    <a:pt x="21" y="18"/>
                  </a:moveTo>
                  <a:cubicBezTo>
                    <a:pt x="13" y="18"/>
                    <a:pt x="9" y="11"/>
                    <a:pt x="2" y="9"/>
                  </a:cubicBezTo>
                  <a:cubicBezTo>
                    <a:pt x="0" y="8"/>
                    <a:pt x="1" y="5"/>
                    <a:pt x="3" y="4"/>
                  </a:cubicBezTo>
                  <a:cubicBezTo>
                    <a:pt x="10" y="0"/>
                    <a:pt x="19" y="5"/>
                    <a:pt x="21" y="13"/>
                  </a:cubicBezTo>
                  <a:cubicBezTo>
                    <a:pt x="21" y="14"/>
                    <a:pt x="21" y="15"/>
                    <a:pt x="21" y="18"/>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03" name="Freeform 93">
              <a:extLst>
                <a:ext uri="{FF2B5EF4-FFF2-40B4-BE49-F238E27FC236}">
                  <a16:creationId xmlns:a16="http://schemas.microsoft.com/office/drawing/2014/main" id="{B1F5C439-9FC8-43D6-B5F2-40EDB8A1B0F7}"/>
                </a:ext>
              </a:extLst>
            </p:cNvPr>
            <p:cNvSpPr>
              <a:spLocks/>
            </p:cNvSpPr>
            <p:nvPr/>
          </p:nvSpPr>
          <p:spPr bwMode="auto">
            <a:xfrm>
              <a:off x="5395" y="1358"/>
              <a:ext cx="255" cy="503"/>
            </a:xfrm>
            <a:custGeom>
              <a:avLst/>
              <a:gdLst>
                <a:gd name="T0" fmla="*/ 100 w 110"/>
                <a:gd name="T1" fmla="*/ 55 h 217"/>
                <a:gd name="T2" fmla="*/ 100 w 110"/>
                <a:gd name="T3" fmla="*/ 52 h 217"/>
                <a:gd name="T4" fmla="*/ 96 w 110"/>
                <a:gd name="T5" fmla="*/ 45 h 217"/>
                <a:gd name="T6" fmla="*/ 57 w 110"/>
                <a:gd name="T7" fmla="*/ 65 h 217"/>
                <a:gd name="T8" fmla="*/ 59 w 110"/>
                <a:gd name="T9" fmla="*/ 71 h 217"/>
                <a:gd name="T10" fmla="*/ 61 w 110"/>
                <a:gd name="T11" fmla="*/ 75 h 217"/>
                <a:gd name="T12" fmla="*/ 57 w 110"/>
                <a:gd name="T13" fmla="*/ 78 h 217"/>
                <a:gd name="T14" fmla="*/ 46 w 110"/>
                <a:gd name="T15" fmla="*/ 81 h 217"/>
                <a:gd name="T16" fmla="*/ 42 w 110"/>
                <a:gd name="T17" fmla="*/ 93 h 217"/>
                <a:gd name="T18" fmla="*/ 34 w 110"/>
                <a:gd name="T19" fmla="*/ 101 h 217"/>
                <a:gd name="T20" fmla="*/ 24 w 110"/>
                <a:gd name="T21" fmla="*/ 91 h 217"/>
                <a:gd name="T22" fmla="*/ 25 w 110"/>
                <a:gd name="T23" fmla="*/ 88 h 217"/>
                <a:gd name="T24" fmla="*/ 42 w 110"/>
                <a:gd name="T25" fmla="*/ 78 h 217"/>
                <a:gd name="T26" fmla="*/ 48 w 110"/>
                <a:gd name="T27" fmla="*/ 67 h 217"/>
                <a:gd name="T28" fmla="*/ 52 w 110"/>
                <a:gd name="T29" fmla="*/ 47 h 217"/>
                <a:gd name="T30" fmla="*/ 54 w 110"/>
                <a:gd name="T31" fmla="*/ 34 h 217"/>
                <a:gd name="T32" fmla="*/ 44 w 110"/>
                <a:gd name="T33" fmla="*/ 30 h 217"/>
                <a:gd name="T34" fmla="*/ 43 w 110"/>
                <a:gd name="T35" fmla="*/ 20 h 217"/>
                <a:gd name="T36" fmla="*/ 55 w 110"/>
                <a:gd name="T37" fmla="*/ 3 h 217"/>
                <a:gd name="T38" fmla="*/ 42 w 110"/>
                <a:gd name="T39" fmla="*/ 4 h 217"/>
                <a:gd name="T40" fmla="*/ 36 w 110"/>
                <a:gd name="T41" fmla="*/ 8 h 217"/>
                <a:gd name="T42" fmla="*/ 36 w 110"/>
                <a:gd name="T43" fmla="*/ 8 h 217"/>
                <a:gd name="T44" fmla="*/ 15 w 110"/>
                <a:gd name="T45" fmla="*/ 35 h 217"/>
                <a:gd name="T46" fmla="*/ 12 w 110"/>
                <a:gd name="T47" fmla="*/ 40 h 217"/>
                <a:gd name="T48" fmla="*/ 7 w 110"/>
                <a:gd name="T49" fmla="*/ 68 h 217"/>
                <a:gd name="T50" fmla="*/ 9 w 110"/>
                <a:gd name="T51" fmla="*/ 87 h 217"/>
                <a:gd name="T52" fmla="*/ 11 w 110"/>
                <a:gd name="T53" fmla="*/ 91 h 217"/>
                <a:gd name="T54" fmla="*/ 20 w 110"/>
                <a:gd name="T55" fmla="*/ 100 h 217"/>
                <a:gd name="T56" fmla="*/ 19 w 110"/>
                <a:gd name="T57" fmla="*/ 103 h 217"/>
                <a:gd name="T58" fmla="*/ 18 w 110"/>
                <a:gd name="T59" fmla="*/ 105 h 217"/>
                <a:gd name="T60" fmla="*/ 17 w 110"/>
                <a:gd name="T61" fmla="*/ 131 h 217"/>
                <a:gd name="T62" fmla="*/ 29 w 110"/>
                <a:gd name="T63" fmla="*/ 138 h 217"/>
                <a:gd name="T64" fmla="*/ 26 w 110"/>
                <a:gd name="T65" fmla="*/ 158 h 217"/>
                <a:gd name="T66" fmla="*/ 29 w 110"/>
                <a:gd name="T67" fmla="*/ 188 h 217"/>
                <a:gd name="T68" fmla="*/ 40 w 110"/>
                <a:gd name="T69" fmla="*/ 193 h 217"/>
                <a:gd name="T70" fmla="*/ 63 w 110"/>
                <a:gd name="T71" fmla="*/ 217 h 217"/>
                <a:gd name="T72" fmla="*/ 65 w 110"/>
                <a:gd name="T73" fmla="*/ 211 h 217"/>
                <a:gd name="T74" fmla="*/ 64 w 110"/>
                <a:gd name="T75" fmla="*/ 210 h 217"/>
                <a:gd name="T76" fmla="*/ 46 w 110"/>
                <a:gd name="T77" fmla="*/ 178 h 217"/>
                <a:gd name="T78" fmla="*/ 46 w 110"/>
                <a:gd name="T79" fmla="*/ 169 h 217"/>
                <a:gd name="T80" fmla="*/ 45 w 110"/>
                <a:gd name="T81" fmla="*/ 167 h 217"/>
                <a:gd name="T82" fmla="*/ 41 w 110"/>
                <a:gd name="T83" fmla="*/ 158 h 217"/>
                <a:gd name="T84" fmla="*/ 43 w 110"/>
                <a:gd name="T85" fmla="*/ 140 h 217"/>
                <a:gd name="T86" fmla="*/ 43 w 110"/>
                <a:gd name="T87" fmla="*/ 129 h 217"/>
                <a:gd name="T88" fmla="*/ 44 w 110"/>
                <a:gd name="T89" fmla="*/ 128 h 217"/>
                <a:gd name="T90" fmla="*/ 58 w 110"/>
                <a:gd name="T91" fmla="*/ 128 h 217"/>
                <a:gd name="T92" fmla="*/ 81 w 110"/>
                <a:gd name="T93" fmla="*/ 133 h 217"/>
                <a:gd name="T94" fmla="*/ 83 w 110"/>
                <a:gd name="T95" fmla="*/ 134 h 217"/>
                <a:gd name="T96" fmla="*/ 87 w 110"/>
                <a:gd name="T97" fmla="*/ 136 h 217"/>
                <a:gd name="T98" fmla="*/ 90 w 110"/>
                <a:gd name="T99" fmla="*/ 138 h 217"/>
                <a:gd name="T100" fmla="*/ 96 w 110"/>
                <a:gd name="T101" fmla="*/ 139 h 217"/>
                <a:gd name="T102" fmla="*/ 77 w 110"/>
                <a:gd name="T103" fmla="*/ 116 h 217"/>
                <a:gd name="T104" fmla="*/ 64 w 110"/>
                <a:gd name="T105" fmla="*/ 106 h 217"/>
                <a:gd name="T106" fmla="*/ 67 w 110"/>
                <a:gd name="T107" fmla="*/ 102 h 217"/>
                <a:gd name="T108" fmla="*/ 67 w 110"/>
                <a:gd name="T109" fmla="*/ 102 h 217"/>
                <a:gd name="T110" fmla="*/ 70 w 110"/>
                <a:gd name="T111" fmla="*/ 100 h 217"/>
                <a:gd name="T112" fmla="*/ 72 w 110"/>
                <a:gd name="T113" fmla="*/ 97 h 217"/>
                <a:gd name="T114" fmla="*/ 80 w 110"/>
                <a:gd name="T115" fmla="*/ 94 h 217"/>
                <a:gd name="T116" fmla="*/ 89 w 110"/>
                <a:gd name="T117" fmla="*/ 90 h 217"/>
                <a:gd name="T118" fmla="*/ 99 w 110"/>
                <a:gd name="T119" fmla="*/ 82 h 217"/>
                <a:gd name="T120" fmla="*/ 100 w 110"/>
                <a:gd name="T121" fmla="*/ 55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 h="217">
                  <a:moveTo>
                    <a:pt x="100" y="55"/>
                  </a:moveTo>
                  <a:cubicBezTo>
                    <a:pt x="99" y="54"/>
                    <a:pt x="100" y="53"/>
                    <a:pt x="100" y="52"/>
                  </a:cubicBezTo>
                  <a:cubicBezTo>
                    <a:pt x="104" y="46"/>
                    <a:pt x="100" y="45"/>
                    <a:pt x="96" y="45"/>
                  </a:cubicBezTo>
                  <a:cubicBezTo>
                    <a:pt x="81" y="47"/>
                    <a:pt x="68" y="54"/>
                    <a:pt x="57" y="65"/>
                  </a:cubicBezTo>
                  <a:cubicBezTo>
                    <a:pt x="55" y="67"/>
                    <a:pt x="55" y="70"/>
                    <a:pt x="59" y="71"/>
                  </a:cubicBezTo>
                  <a:cubicBezTo>
                    <a:pt x="61" y="72"/>
                    <a:pt x="62" y="73"/>
                    <a:pt x="61" y="75"/>
                  </a:cubicBezTo>
                  <a:cubicBezTo>
                    <a:pt x="61" y="77"/>
                    <a:pt x="59" y="78"/>
                    <a:pt x="57" y="78"/>
                  </a:cubicBezTo>
                  <a:cubicBezTo>
                    <a:pt x="53" y="78"/>
                    <a:pt x="50" y="80"/>
                    <a:pt x="46" y="81"/>
                  </a:cubicBezTo>
                  <a:cubicBezTo>
                    <a:pt x="45" y="85"/>
                    <a:pt x="42" y="88"/>
                    <a:pt x="42" y="93"/>
                  </a:cubicBezTo>
                  <a:cubicBezTo>
                    <a:pt x="42" y="97"/>
                    <a:pt x="39" y="101"/>
                    <a:pt x="34" y="101"/>
                  </a:cubicBezTo>
                  <a:cubicBezTo>
                    <a:pt x="32" y="102"/>
                    <a:pt x="24" y="94"/>
                    <a:pt x="24" y="91"/>
                  </a:cubicBezTo>
                  <a:cubicBezTo>
                    <a:pt x="24" y="90"/>
                    <a:pt x="24" y="89"/>
                    <a:pt x="25" y="88"/>
                  </a:cubicBezTo>
                  <a:cubicBezTo>
                    <a:pt x="31" y="85"/>
                    <a:pt x="35" y="79"/>
                    <a:pt x="42" y="78"/>
                  </a:cubicBezTo>
                  <a:cubicBezTo>
                    <a:pt x="44" y="74"/>
                    <a:pt x="46" y="70"/>
                    <a:pt x="48" y="67"/>
                  </a:cubicBezTo>
                  <a:cubicBezTo>
                    <a:pt x="51" y="60"/>
                    <a:pt x="53" y="53"/>
                    <a:pt x="52" y="47"/>
                  </a:cubicBezTo>
                  <a:cubicBezTo>
                    <a:pt x="50" y="41"/>
                    <a:pt x="52" y="38"/>
                    <a:pt x="54" y="34"/>
                  </a:cubicBezTo>
                  <a:cubicBezTo>
                    <a:pt x="50" y="33"/>
                    <a:pt x="47" y="31"/>
                    <a:pt x="44" y="30"/>
                  </a:cubicBezTo>
                  <a:cubicBezTo>
                    <a:pt x="38" y="27"/>
                    <a:pt x="38" y="26"/>
                    <a:pt x="43" y="20"/>
                  </a:cubicBezTo>
                  <a:cubicBezTo>
                    <a:pt x="47" y="14"/>
                    <a:pt x="51" y="9"/>
                    <a:pt x="55" y="3"/>
                  </a:cubicBezTo>
                  <a:cubicBezTo>
                    <a:pt x="46" y="0"/>
                    <a:pt x="46" y="0"/>
                    <a:pt x="42" y="4"/>
                  </a:cubicBezTo>
                  <a:cubicBezTo>
                    <a:pt x="40" y="5"/>
                    <a:pt x="39" y="8"/>
                    <a:pt x="36" y="8"/>
                  </a:cubicBezTo>
                  <a:cubicBezTo>
                    <a:pt x="36" y="8"/>
                    <a:pt x="36" y="8"/>
                    <a:pt x="36" y="8"/>
                  </a:cubicBezTo>
                  <a:cubicBezTo>
                    <a:pt x="30" y="18"/>
                    <a:pt x="23" y="26"/>
                    <a:pt x="15" y="35"/>
                  </a:cubicBezTo>
                  <a:cubicBezTo>
                    <a:pt x="14" y="36"/>
                    <a:pt x="12" y="37"/>
                    <a:pt x="12" y="40"/>
                  </a:cubicBezTo>
                  <a:cubicBezTo>
                    <a:pt x="12" y="56"/>
                    <a:pt x="11" y="56"/>
                    <a:pt x="7" y="68"/>
                  </a:cubicBezTo>
                  <a:cubicBezTo>
                    <a:pt x="5" y="74"/>
                    <a:pt x="0" y="81"/>
                    <a:pt x="9" y="87"/>
                  </a:cubicBezTo>
                  <a:cubicBezTo>
                    <a:pt x="10" y="88"/>
                    <a:pt x="11" y="89"/>
                    <a:pt x="11" y="91"/>
                  </a:cubicBezTo>
                  <a:cubicBezTo>
                    <a:pt x="10" y="98"/>
                    <a:pt x="15" y="99"/>
                    <a:pt x="20" y="100"/>
                  </a:cubicBezTo>
                  <a:cubicBezTo>
                    <a:pt x="20" y="102"/>
                    <a:pt x="20" y="103"/>
                    <a:pt x="19" y="103"/>
                  </a:cubicBezTo>
                  <a:cubicBezTo>
                    <a:pt x="19" y="104"/>
                    <a:pt x="18" y="104"/>
                    <a:pt x="18" y="105"/>
                  </a:cubicBezTo>
                  <a:cubicBezTo>
                    <a:pt x="13" y="113"/>
                    <a:pt x="15" y="122"/>
                    <a:pt x="17" y="131"/>
                  </a:cubicBezTo>
                  <a:cubicBezTo>
                    <a:pt x="19" y="137"/>
                    <a:pt x="25" y="134"/>
                    <a:pt x="29" y="138"/>
                  </a:cubicBezTo>
                  <a:cubicBezTo>
                    <a:pt x="25" y="144"/>
                    <a:pt x="27" y="151"/>
                    <a:pt x="26" y="158"/>
                  </a:cubicBezTo>
                  <a:cubicBezTo>
                    <a:pt x="25" y="168"/>
                    <a:pt x="24" y="178"/>
                    <a:pt x="29" y="188"/>
                  </a:cubicBezTo>
                  <a:cubicBezTo>
                    <a:pt x="37" y="186"/>
                    <a:pt x="37" y="186"/>
                    <a:pt x="40" y="193"/>
                  </a:cubicBezTo>
                  <a:cubicBezTo>
                    <a:pt x="45" y="204"/>
                    <a:pt x="50" y="214"/>
                    <a:pt x="63" y="217"/>
                  </a:cubicBezTo>
                  <a:cubicBezTo>
                    <a:pt x="66" y="216"/>
                    <a:pt x="65" y="213"/>
                    <a:pt x="65" y="211"/>
                  </a:cubicBezTo>
                  <a:cubicBezTo>
                    <a:pt x="64" y="210"/>
                    <a:pt x="64" y="210"/>
                    <a:pt x="64" y="210"/>
                  </a:cubicBezTo>
                  <a:cubicBezTo>
                    <a:pt x="56" y="201"/>
                    <a:pt x="52" y="189"/>
                    <a:pt x="46" y="178"/>
                  </a:cubicBezTo>
                  <a:cubicBezTo>
                    <a:pt x="45" y="175"/>
                    <a:pt x="44" y="172"/>
                    <a:pt x="46" y="169"/>
                  </a:cubicBezTo>
                  <a:cubicBezTo>
                    <a:pt x="46" y="168"/>
                    <a:pt x="45" y="168"/>
                    <a:pt x="45" y="167"/>
                  </a:cubicBezTo>
                  <a:cubicBezTo>
                    <a:pt x="41" y="165"/>
                    <a:pt x="40" y="162"/>
                    <a:pt x="41" y="158"/>
                  </a:cubicBezTo>
                  <a:cubicBezTo>
                    <a:pt x="43" y="152"/>
                    <a:pt x="46" y="147"/>
                    <a:pt x="43" y="140"/>
                  </a:cubicBezTo>
                  <a:cubicBezTo>
                    <a:pt x="38" y="136"/>
                    <a:pt x="39" y="132"/>
                    <a:pt x="43" y="129"/>
                  </a:cubicBezTo>
                  <a:cubicBezTo>
                    <a:pt x="44" y="129"/>
                    <a:pt x="44" y="128"/>
                    <a:pt x="44" y="128"/>
                  </a:cubicBezTo>
                  <a:cubicBezTo>
                    <a:pt x="50" y="123"/>
                    <a:pt x="52" y="123"/>
                    <a:pt x="58" y="128"/>
                  </a:cubicBezTo>
                  <a:cubicBezTo>
                    <a:pt x="65" y="133"/>
                    <a:pt x="73" y="132"/>
                    <a:pt x="81" y="133"/>
                  </a:cubicBezTo>
                  <a:cubicBezTo>
                    <a:pt x="82" y="132"/>
                    <a:pt x="83" y="132"/>
                    <a:pt x="83" y="134"/>
                  </a:cubicBezTo>
                  <a:cubicBezTo>
                    <a:pt x="84" y="135"/>
                    <a:pt x="86" y="135"/>
                    <a:pt x="87" y="136"/>
                  </a:cubicBezTo>
                  <a:cubicBezTo>
                    <a:pt x="88" y="136"/>
                    <a:pt x="89" y="136"/>
                    <a:pt x="90" y="138"/>
                  </a:cubicBezTo>
                  <a:cubicBezTo>
                    <a:pt x="92" y="138"/>
                    <a:pt x="94" y="139"/>
                    <a:pt x="96" y="139"/>
                  </a:cubicBezTo>
                  <a:cubicBezTo>
                    <a:pt x="97" y="121"/>
                    <a:pt x="97" y="121"/>
                    <a:pt x="77" y="116"/>
                  </a:cubicBezTo>
                  <a:cubicBezTo>
                    <a:pt x="71" y="114"/>
                    <a:pt x="68" y="110"/>
                    <a:pt x="64" y="106"/>
                  </a:cubicBezTo>
                  <a:cubicBezTo>
                    <a:pt x="62" y="104"/>
                    <a:pt x="64" y="102"/>
                    <a:pt x="67" y="102"/>
                  </a:cubicBezTo>
                  <a:cubicBezTo>
                    <a:pt x="67" y="102"/>
                    <a:pt x="67" y="102"/>
                    <a:pt x="67" y="102"/>
                  </a:cubicBezTo>
                  <a:cubicBezTo>
                    <a:pt x="67" y="101"/>
                    <a:pt x="68" y="100"/>
                    <a:pt x="70" y="100"/>
                  </a:cubicBezTo>
                  <a:cubicBezTo>
                    <a:pt x="70" y="99"/>
                    <a:pt x="71" y="98"/>
                    <a:pt x="72" y="97"/>
                  </a:cubicBezTo>
                  <a:cubicBezTo>
                    <a:pt x="74" y="94"/>
                    <a:pt x="76" y="93"/>
                    <a:pt x="80" y="94"/>
                  </a:cubicBezTo>
                  <a:cubicBezTo>
                    <a:pt x="83" y="93"/>
                    <a:pt x="86" y="92"/>
                    <a:pt x="89" y="90"/>
                  </a:cubicBezTo>
                  <a:cubicBezTo>
                    <a:pt x="92" y="88"/>
                    <a:pt x="99" y="84"/>
                    <a:pt x="99" y="82"/>
                  </a:cubicBezTo>
                  <a:cubicBezTo>
                    <a:pt x="97" y="73"/>
                    <a:pt x="110" y="64"/>
                    <a:pt x="100" y="55"/>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04" name="Freeform 94">
              <a:extLst>
                <a:ext uri="{FF2B5EF4-FFF2-40B4-BE49-F238E27FC236}">
                  <a16:creationId xmlns:a16="http://schemas.microsoft.com/office/drawing/2014/main" id="{45325B27-6600-4D83-BB2F-675922B3C984}"/>
                </a:ext>
              </a:extLst>
            </p:cNvPr>
            <p:cNvSpPr>
              <a:spLocks/>
            </p:cNvSpPr>
            <p:nvPr/>
          </p:nvSpPr>
          <p:spPr bwMode="auto">
            <a:xfrm>
              <a:off x="5451" y="186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05" name="Freeform 95">
              <a:extLst>
                <a:ext uri="{FF2B5EF4-FFF2-40B4-BE49-F238E27FC236}">
                  <a16:creationId xmlns:a16="http://schemas.microsoft.com/office/drawing/2014/main" id="{7A2F6617-E3F6-4092-BCFD-2B82DC45A549}"/>
                </a:ext>
              </a:extLst>
            </p:cNvPr>
            <p:cNvSpPr>
              <a:spLocks/>
            </p:cNvSpPr>
            <p:nvPr/>
          </p:nvSpPr>
          <p:spPr bwMode="auto">
            <a:xfrm>
              <a:off x="5460" y="1794"/>
              <a:ext cx="3" cy="0"/>
            </a:xfrm>
            <a:custGeom>
              <a:avLst/>
              <a:gdLst>
                <a:gd name="T0" fmla="*/ 0 w 1"/>
                <a:gd name="T1" fmla="*/ 1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1" y="0"/>
                    <a:pt x="1" y="0"/>
                  </a:cubicBezTo>
                  <a:cubicBezTo>
                    <a:pt x="1" y="0"/>
                    <a:pt x="1" y="0"/>
                    <a:pt x="0" y="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06" name="Freeform 96">
              <a:extLst>
                <a:ext uri="{FF2B5EF4-FFF2-40B4-BE49-F238E27FC236}">
                  <a16:creationId xmlns:a16="http://schemas.microsoft.com/office/drawing/2014/main" id="{2B0C1AE2-99D5-45CB-8760-3CCD149938B0}"/>
                </a:ext>
              </a:extLst>
            </p:cNvPr>
            <p:cNvSpPr>
              <a:spLocks/>
            </p:cNvSpPr>
            <p:nvPr/>
          </p:nvSpPr>
          <p:spPr bwMode="auto">
            <a:xfrm>
              <a:off x="5344" y="1761"/>
              <a:ext cx="151" cy="121"/>
            </a:xfrm>
            <a:custGeom>
              <a:avLst/>
              <a:gdLst>
                <a:gd name="T0" fmla="*/ 42 w 65"/>
                <a:gd name="T1" fmla="*/ 10 h 52"/>
                <a:gd name="T2" fmla="*/ 35 w 65"/>
                <a:gd name="T3" fmla="*/ 9 h 52"/>
                <a:gd name="T4" fmla="*/ 27 w 65"/>
                <a:gd name="T5" fmla="*/ 10 h 52"/>
                <a:gd name="T6" fmla="*/ 9 w 65"/>
                <a:gd name="T7" fmla="*/ 3 h 52"/>
                <a:gd name="T8" fmla="*/ 8 w 65"/>
                <a:gd name="T9" fmla="*/ 0 h 52"/>
                <a:gd name="T10" fmla="*/ 7 w 65"/>
                <a:gd name="T11" fmla="*/ 0 h 52"/>
                <a:gd name="T12" fmla="*/ 6 w 65"/>
                <a:gd name="T13" fmla="*/ 0 h 52"/>
                <a:gd name="T14" fmla="*/ 0 w 65"/>
                <a:gd name="T15" fmla="*/ 6 h 52"/>
                <a:gd name="T16" fmla="*/ 6 w 65"/>
                <a:gd name="T17" fmla="*/ 15 h 52"/>
                <a:gd name="T18" fmla="*/ 9 w 65"/>
                <a:gd name="T19" fmla="*/ 25 h 52"/>
                <a:gd name="T20" fmla="*/ 11 w 65"/>
                <a:gd name="T21" fmla="*/ 35 h 52"/>
                <a:gd name="T22" fmla="*/ 14 w 65"/>
                <a:gd name="T23" fmla="*/ 43 h 52"/>
                <a:gd name="T24" fmla="*/ 22 w 65"/>
                <a:gd name="T25" fmla="*/ 38 h 52"/>
                <a:gd name="T26" fmla="*/ 26 w 65"/>
                <a:gd name="T27" fmla="*/ 34 h 52"/>
                <a:gd name="T28" fmla="*/ 33 w 65"/>
                <a:gd name="T29" fmla="*/ 35 h 52"/>
                <a:gd name="T30" fmla="*/ 36 w 65"/>
                <a:gd name="T31" fmla="*/ 44 h 52"/>
                <a:gd name="T32" fmla="*/ 40 w 65"/>
                <a:gd name="T33" fmla="*/ 43 h 52"/>
                <a:gd name="T34" fmla="*/ 46 w 65"/>
                <a:gd name="T35" fmla="*/ 45 h 52"/>
                <a:gd name="T36" fmla="*/ 49 w 65"/>
                <a:gd name="T37" fmla="*/ 48 h 52"/>
                <a:gd name="T38" fmla="*/ 60 w 65"/>
                <a:gd name="T39" fmla="*/ 48 h 52"/>
                <a:gd name="T40" fmla="*/ 61 w 65"/>
                <a:gd name="T41" fmla="*/ 37 h 52"/>
                <a:gd name="T42" fmla="*/ 51 w 65"/>
                <a:gd name="T43" fmla="*/ 35 h 52"/>
                <a:gd name="T44" fmla="*/ 45 w 65"/>
                <a:gd name="T45" fmla="*/ 28 h 52"/>
                <a:gd name="T46" fmla="*/ 50 w 65"/>
                <a:gd name="T47" fmla="*/ 14 h 52"/>
                <a:gd name="T48" fmla="*/ 42 w 65"/>
                <a:gd name="T49"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52">
                  <a:moveTo>
                    <a:pt x="42" y="10"/>
                  </a:moveTo>
                  <a:cubicBezTo>
                    <a:pt x="40" y="8"/>
                    <a:pt x="37" y="5"/>
                    <a:pt x="35" y="9"/>
                  </a:cubicBezTo>
                  <a:cubicBezTo>
                    <a:pt x="32" y="13"/>
                    <a:pt x="30" y="11"/>
                    <a:pt x="27" y="10"/>
                  </a:cubicBezTo>
                  <a:cubicBezTo>
                    <a:pt x="21" y="8"/>
                    <a:pt x="16" y="2"/>
                    <a:pt x="9" y="3"/>
                  </a:cubicBezTo>
                  <a:cubicBezTo>
                    <a:pt x="9" y="3"/>
                    <a:pt x="9" y="1"/>
                    <a:pt x="8" y="0"/>
                  </a:cubicBezTo>
                  <a:cubicBezTo>
                    <a:pt x="7" y="0"/>
                    <a:pt x="7" y="0"/>
                    <a:pt x="7" y="0"/>
                  </a:cubicBezTo>
                  <a:cubicBezTo>
                    <a:pt x="6" y="0"/>
                    <a:pt x="6" y="0"/>
                    <a:pt x="6" y="0"/>
                  </a:cubicBezTo>
                  <a:cubicBezTo>
                    <a:pt x="4" y="2"/>
                    <a:pt x="1" y="2"/>
                    <a:pt x="0" y="6"/>
                  </a:cubicBezTo>
                  <a:cubicBezTo>
                    <a:pt x="4" y="8"/>
                    <a:pt x="8" y="8"/>
                    <a:pt x="6" y="15"/>
                  </a:cubicBezTo>
                  <a:cubicBezTo>
                    <a:pt x="5" y="18"/>
                    <a:pt x="6" y="24"/>
                    <a:pt x="9" y="25"/>
                  </a:cubicBezTo>
                  <a:cubicBezTo>
                    <a:pt x="17" y="27"/>
                    <a:pt x="12" y="32"/>
                    <a:pt x="11" y="35"/>
                  </a:cubicBezTo>
                  <a:cubicBezTo>
                    <a:pt x="10" y="39"/>
                    <a:pt x="9" y="42"/>
                    <a:pt x="14" y="43"/>
                  </a:cubicBezTo>
                  <a:cubicBezTo>
                    <a:pt x="17" y="44"/>
                    <a:pt x="23" y="46"/>
                    <a:pt x="22" y="38"/>
                  </a:cubicBezTo>
                  <a:cubicBezTo>
                    <a:pt x="22" y="35"/>
                    <a:pt x="24" y="35"/>
                    <a:pt x="26" y="34"/>
                  </a:cubicBezTo>
                  <a:cubicBezTo>
                    <a:pt x="29" y="31"/>
                    <a:pt x="32" y="30"/>
                    <a:pt x="33" y="35"/>
                  </a:cubicBezTo>
                  <a:cubicBezTo>
                    <a:pt x="33" y="38"/>
                    <a:pt x="32" y="42"/>
                    <a:pt x="36" y="44"/>
                  </a:cubicBezTo>
                  <a:cubicBezTo>
                    <a:pt x="37" y="43"/>
                    <a:pt x="39" y="43"/>
                    <a:pt x="40" y="43"/>
                  </a:cubicBezTo>
                  <a:cubicBezTo>
                    <a:pt x="43" y="40"/>
                    <a:pt x="46" y="40"/>
                    <a:pt x="46" y="45"/>
                  </a:cubicBezTo>
                  <a:cubicBezTo>
                    <a:pt x="48" y="46"/>
                    <a:pt x="48" y="46"/>
                    <a:pt x="49" y="48"/>
                  </a:cubicBezTo>
                  <a:cubicBezTo>
                    <a:pt x="52" y="52"/>
                    <a:pt x="56" y="49"/>
                    <a:pt x="60" y="48"/>
                  </a:cubicBezTo>
                  <a:cubicBezTo>
                    <a:pt x="65" y="46"/>
                    <a:pt x="65" y="41"/>
                    <a:pt x="61" y="37"/>
                  </a:cubicBezTo>
                  <a:cubicBezTo>
                    <a:pt x="58" y="35"/>
                    <a:pt x="55" y="34"/>
                    <a:pt x="51" y="35"/>
                  </a:cubicBezTo>
                  <a:cubicBezTo>
                    <a:pt x="46" y="36"/>
                    <a:pt x="44" y="31"/>
                    <a:pt x="45" y="28"/>
                  </a:cubicBezTo>
                  <a:cubicBezTo>
                    <a:pt x="48" y="24"/>
                    <a:pt x="47" y="18"/>
                    <a:pt x="50" y="14"/>
                  </a:cubicBezTo>
                  <a:cubicBezTo>
                    <a:pt x="46" y="18"/>
                    <a:pt x="44" y="13"/>
                    <a:pt x="42" y="1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07" name="Freeform 97">
              <a:extLst>
                <a:ext uri="{FF2B5EF4-FFF2-40B4-BE49-F238E27FC236}">
                  <a16:creationId xmlns:a16="http://schemas.microsoft.com/office/drawing/2014/main" id="{C99C5777-24E8-459D-ACCC-75D7EEA96DC9}"/>
                </a:ext>
              </a:extLst>
            </p:cNvPr>
            <p:cNvSpPr>
              <a:spLocks/>
            </p:cNvSpPr>
            <p:nvPr/>
          </p:nvSpPr>
          <p:spPr bwMode="auto">
            <a:xfrm>
              <a:off x="5523" y="1286"/>
              <a:ext cx="104" cy="104"/>
            </a:xfrm>
            <a:custGeom>
              <a:avLst/>
              <a:gdLst>
                <a:gd name="T0" fmla="*/ 3 w 45"/>
                <a:gd name="T1" fmla="*/ 25 h 45"/>
                <a:gd name="T2" fmla="*/ 10 w 45"/>
                <a:gd name="T3" fmla="*/ 38 h 45"/>
                <a:gd name="T4" fmla="*/ 18 w 45"/>
                <a:gd name="T5" fmla="*/ 45 h 45"/>
                <a:gd name="T6" fmla="*/ 40 w 45"/>
                <a:gd name="T7" fmla="*/ 30 h 45"/>
                <a:gd name="T8" fmla="*/ 44 w 45"/>
                <a:gd name="T9" fmla="*/ 16 h 45"/>
                <a:gd name="T10" fmla="*/ 36 w 45"/>
                <a:gd name="T11" fmla="*/ 1 h 45"/>
                <a:gd name="T12" fmla="*/ 34 w 45"/>
                <a:gd name="T13" fmla="*/ 1 h 45"/>
                <a:gd name="T14" fmla="*/ 13 w 45"/>
                <a:gd name="T15" fmla="*/ 18 h 45"/>
                <a:gd name="T16" fmla="*/ 8 w 45"/>
                <a:gd name="T17" fmla="*/ 19 h 45"/>
                <a:gd name="T18" fmla="*/ 3 w 45"/>
                <a:gd name="T19" fmla="*/ 19 h 45"/>
                <a:gd name="T20" fmla="*/ 3 w 45"/>
                <a:gd name="T21" fmla="*/ 2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45">
                  <a:moveTo>
                    <a:pt x="3" y="25"/>
                  </a:moveTo>
                  <a:cubicBezTo>
                    <a:pt x="9" y="27"/>
                    <a:pt x="10" y="32"/>
                    <a:pt x="10" y="38"/>
                  </a:cubicBezTo>
                  <a:cubicBezTo>
                    <a:pt x="11" y="42"/>
                    <a:pt x="14" y="45"/>
                    <a:pt x="18" y="45"/>
                  </a:cubicBezTo>
                  <a:cubicBezTo>
                    <a:pt x="32" y="45"/>
                    <a:pt x="35" y="42"/>
                    <a:pt x="40" y="30"/>
                  </a:cubicBezTo>
                  <a:cubicBezTo>
                    <a:pt x="42" y="25"/>
                    <a:pt x="43" y="21"/>
                    <a:pt x="44" y="16"/>
                  </a:cubicBezTo>
                  <a:cubicBezTo>
                    <a:pt x="45" y="13"/>
                    <a:pt x="39" y="1"/>
                    <a:pt x="36" y="1"/>
                  </a:cubicBezTo>
                  <a:cubicBezTo>
                    <a:pt x="35" y="0"/>
                    <a:pt x="34" y="0"/>
                    <a:pt x="34" y="1"/>
                  </a:cubicBezTo>
                  <a:cubicBezTo>
                    <a:pt x="27" y="6"/>
                    <a:pt x="16" y="8"/>
                    <a:pt x="13" y="18"/>
                  </a:cubicBezTo>
                  <a:cubicBezTo>
                    <a:pt x="12" y="21"/>
                    <a:pt x="10" y="22"/>
                    <a:pt x="8" y="19"/>
                  </a:cubicBezTo>
                  <a:cubicBezTo>
                    <a:pt x="6" y="17"/>
                    <a:pt x="5" y="17"/>
                    <a:pt x="3" y="19"/>
                  </a:cubicBezTo>
                  <a:cubicBezTo>
                    <a:pt x="2" y="21"/>
                    <a:pt x="0" y="24"/>
                    <a:pt x="3" y="25"/>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08" name="Freeform 98">
              <a:extLst>
                <a:ext uri="{FF2B5EF4-FFF2-40B4-BE49-F238E27FC236}">
                  <a16:creationId xmlns:a16="http://schemas.microsoft.com/office/drawing/2014/main" id="{7E543A2D-91E9-4614-9F6D-E66017B16116}"/>
                </a:ext>
              </a:extLst>
            </p:cNvPr>
            <p:cNvSpPr>
              <a:spLocks/>
            </p:cNvSpPr>
            <p:nvPr/>
          </p:nvSpPr>
          <p:spPr bwMode="auto">
            <a:xfrm>
              <a:off x="4886" y="2000"/>
              <a:ext cx="371" cy="146"/>
            </a:xfrm>
            <a:custGeom>
              <a:avLst/>
              <a:gdLst>
                <a:gd name="T0" fmla="*/ 154 w 160"/>
                <a:gd name="T1" fmla="*/ 13 h 63"/>
                <a:gd name="T2" fmla="*/ 140 w 160"/>
                <a:gd name="T3" fmla="*/ 13 h 63"/>
                <a:gd name="T4" fmla="*/ 114 w 160"/>
                <a:gd name="T5" fmla="*/ 12 h 63"/>
                <a:gd name="T6" fmla="*/ 89 w 160"/>
                <a:gd name="T7" fmla="*/ 10 h 63"/>
                <a:gd name="T8" fmla="*/ 80 w 160"/>
                <a:gd name="T9" fmla="*/ 10 h 63"/>
                <a:gd name="T10" fmla="*/ 76 w 160"/>
                <a:gd name="T11" fmla="*/ 10 h 63"/>
                <a:gd name="T12" fmla="*/ 63 w 160"/>
                <a:gd name="T13" fmla="*/ 5 h 63"/>
                <a:gd name="T14" fmla="*/ 51 w 160"/>
                <a:gd name="T15" fmla="*/ 3 h 63"/>
                <a:gd name="T16" fmla="*/ 50 w 160"/>
                <a:gd name="T17" fmla="*/ 3 h 63"/>
                <a:gd name="T18" fmla="*/ 38 w 160"/>
                <a:gd name="T19" fmla="*/ 3 h 63"/>
                <a:gd name="T20" fmla="*/ 22 w 160"/>
                <a:gd name="T21" fmla="*/ 1 h 63"/>
                <a:gd name="T22" fmla="*/ 3 w 160"/>
                <a:gd name="T23" fmla="*/ 19 h 63"/>
                <a:gd name="T24" fmla="*/ 2 w 160"/>
                <a:gd name="T25" fmla="*/ 26 h 63"/>
                <a:gd name="T26" fmla="*/ 5 w 160"/>
                <a:gd name="T27" fmla="*/ 31 h 63"/>
                <a:gd name="T28" fmla="*/ 12 w 160"/>
                <a:gd name="T29" fmla="*/ 31 h 63"/>
                <a:gd name="T30" fmla="*/ 52 w 160"/>
                <a:gd name="T31" fmla="*/ 23 h 63"/>
                <a:gd name="T32" fmla="*/ 54 w 160"/>
                <a:gd name="T33" fmla="*/ 22 h 63"/>
                <a:gd name="T34" fmla="*/ 76 w 160"/>
                <a:gd name="T35" fmla="*/ 20 h 63"/>
                <a:gd name="T36" fmla="*/ 82 w 160"/>
                <a:gd name="T37" fmla="*/ 22 h 63"/>
                <a:gd name="T38" fmla="*/ 93 w 160"/>
                <a:gd name="T39" fmla="*/ 24 h 63"/>
                <a:gd name="T40" fmla="*/ 117 w 160"/>
                <a:gd name="T41" fmla="*/ 23 h 63"/>
                <a:gd name="T42" fmla="*/ 124 w 160"/>
                <a:gd name="T43" fmla="*/ 61 h 63"/>
                <a:gd name="T44" fmla="*/ 129 w 160"/>
                <a:gd name="T45" fmla="*/ 62 h 63"/>
                <a:gd name="T46" fmla="*/ 131 w 160"/>
                <a:gd name="T47" fmla="*/ 57 h 63"/>
                <a:gd name="T48" fmla="*/ 127 w 160"/>
                <a:gd name="T49" fmla="*/ 50 h 63"/>
                <a:gd name="T50" fmla="*/ 123 w 160"/>
                <a:gd name="T51" fmla="*/ 37 h 63"/>
                <a:gd name="T52" fmla="*/ 120 w 160"/>
                <a:gd name="T53" fmla="*/ 23 h 63"/>
                <a:gd name="T54" fmla="*/ 160 w 160"/>
                <a:gd name="T55" fmla="*/ 16 h 63"/>
                <a:gd name="T56" fmla="*/ 154 w 160"/>
                <a:gd name="T57"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0" h="63">
                  <a:moveTo>
                    <a:pt x="154" y="13"/>
                  </a:moveTo>
                  <a:cubicBezTo>
                    <a:pt x="149" y="15"/>
                    <a:pt x="145" y="13"/>
                    <a:pt x="140" y="13"/>
                  </a:cubicBezTo>
                  <a:cubicBezTo>
                    <a:pt x="131" y="12"/>
                    <a:pt x="123" y="12"/>
                    <a:pt x="114" y="12"/>
                  </a:cubicBezTo>
                  <a:cubicBezTo>
                    <a:pt x="106" y="12"/>
                    <a:pt x="97" y="15"/>
                    <a:pt x="89" y="10"/>
                  </a:cubicBezTo>
                  <a:cubicBezTo>
                    <a:pt x="87" y="9"/>
                    <a:pt x="83" y="9"/>
                    <a:pt x="80" y="10"/>
                  </a:cubicBezTo>
                  <a:cubicBezTo>
                    <a:pt x="79" y="11"/>
                    <a:pt x="77" y="12"/>
                    <a:pt x="76" y="10"/>
                  </a:cubicBezTo>
                  <a:cubicBezTo>
                    <a:pt x="73" y="6"/>
                    <a:pt x="67" y="5"/>
                    <a:pt x="63" y="5"/>
                  </a:cubicBezTo>
                  <a:cubicBezTo>
                    <a:pt x="58" y="6"/>
                    <a:pt x="54" y="9"/>
                    <a:pt x="51" y="3"/>
                  </a:cubicBezTo>
                  <a:cubicBezTo>
                    <a:pt x="51" y="3"/>
                    <a:pt x="50" y="3"/>
                    <a:pt x="50" y="3"/>
                  </a:cubicBezTo>
                  <a:cubicBezTo>
                    <a:pt x="46" y="7"/>
                    <a:pt x="42" y="4"/>
                    <a:pt x="38" y="3"/>
                  </a:cubicBezTo>
                  <a:cubicBezTo>
                    <a:pt x="33" y="2"/>
                    <a:pt x="27" y="1"/>
                    <a:pt x="22" y="1"/>
                  </a:cubicBezTo>
                  <a:cubicBezTo>
                    <a:pt x="6" y="0"/>
                    <a:pt x="2" y="4"/>
                    <a:pt x="3" y="19"/>
                  </a:cubicBezTo>
                  <a:cubicBezTo>
                    <a:pt x="4" y="22"/>
                    <a:pt x="5" y="24"/>
                    <a:pt x="2" y="26"/>
                  </a:cubicBezTo>
                  <a:cubicBezTo>
                    <a:pt x="0" y="29"/>
                    <a:pt x="3" y="30"/>
                    <a:pt x="5" y="31"/>
                  </a:cubicBezTo>
                  <a:cubicBezTo>
                    <a:pt x="7" y="32"/>
                    <a:pt x="10" y="31"/>
                    <a:pt x="12" y="31"/>
                  </a:cubicBezTo>
                  <a:cubicBezTo>
                    <a:pt x="26" y="30"/>
                    <a:pt x="37" y="19"/>
                    <a:pt x="52" y="23"/>
                  </a:cubicBezTo>
                  <a:cubicBezTo>
                    <a:pt x="52" y="23"/>
                    <a:pt x="53" y="22"/>
                    <a:pt x="54" y="22"/>
                  </a:cubicBezTo>
                  <a:cubicBezTo>
                    <a:pt x="61" y="20"/>
                    <a:pt x="68" y="20"/>
                    <a:pt x="76" y="20"/>
                  </a:cubicBezTo>
                  <a:cubicBezTo>
                    <a:pt x="78" y="20"/>
                    <a:pt x="81" y="20"/>
                    <a:pt x="82" y="22"/>
                  </a:cubicBezTo>
                  <a:cubicBezTo>
                    <a:pt x="85" y="26"/>
                    <a:pt x="89" y="25"/>
                    <a:pt x="93" y="24"/>
                  </a:cubicBezTo>
                  <a:cubicBezTo>
                    <a:pt x="101" y="23"/>
                    <a:pt x="108" y="22"/>
                    <a:pt x="117" y="23"/>
                  </a:cubicBezTo>
                  <a:cubicBezTo>
                    <a:pt x="108" y="38"/>
                    <a:pt x="119" y="49"/>
                    <a:pt x="124" y="61"/>
                  </a:cubicBezTo>
                  <a:cubicBezTo>
                    <a:pt x="125" y="62"/>
                    <a:pt x="127" y="63"/>
                    <a:pt x="129" y="62"/>
                  </a:cubicBezTo>
                  <a:cubicBezTo>
                    <a:pt x="131" y="61"/>
                    <a:pt x="131" y="59"/>
                    <a:pt x="131" y="57"/>
                  </a:cubicBezTo>
                  <a:cubicBezTo>
                    <a:pt x="130" y="55"/>
                    <a:pt x="128" y="52"/>
                    <a:pt x="127" y="50"/>
                  </a:cubicBezTo>
                  <a:cubicBezTo>
                    <a:pt x="125" y="46"/>
                    <a:pt x="122" y="41"/>
                    <a:pt x="123" y="37"/>
                  </a:cubicBezTo>
                  <a:cubicBezTo>
                    <a:pt x="125" y="31"/>
                    <a:pt x="122" y="28"/>
                    <a:pt x="120" y="23"/>
                  </a:cubicBezTo>
                  <a:cubicBezTo>
                    <a:pt x="134" y="19"/>
                    <a:pt x="147" y="19"/>
                    <a:pt x="160" y="16"/>
                  </a:cubicBezTo>
                  <a:cubicBezTo>
                    <a:pt x="158" y="13"/>
                    <a:pt x="156" y="12"/>
                    <a:pt x="154" y="13"/>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09" name="Freeform 99">
              <a:extLst>
                <a:ext uri="{FF2B5EF4-FFF2-40B4-BE49-F238E27FC236}">
                  <a16:creationId xmlns:a16="http://schemas.microsoft.com/office/drawing/2014/main" id="{1A425990-0644-4F16-A8FF-E8C46EE8FA4D}"/>
                </a:ext>
              </a:extLst>
            </p:cNvPr>
            <p:cNvSpPr>
              <a:spLocks/>
            </p:cNvSpPr>
            <p:nvPr/>
          </p:nvSpPr>
          <p:spPr bwMode="auto">
            <a:xfrm>
              <a:off x="5407" y="1958"/>
              <a:ext cx="127" cy="65"/>
            </a:xfrm>
            <a:custGeom>
              <a:avLst/>
              <a:gdLst>
                <a:gd name="T0" fmla="*/ 48 w 55"/>
                <a:gd name="T1" fmla="*/ 12 h 28"/>
                <a:gd name="T2" fmla="*/ 48 w 55"/>
                <a:gd name="T3" fmla="*/ 12 h 28"/>
                <a:gd name="T4" fmla="*/ 30 w 55"/>
                <a:gd name="T5" fmla="*/ 4 h 28"/>
                <a:gd name="T6" fmla="*/ 12 w 55"/>
                <a:gd name="T7" fmla="*/ 0 h 28"/>
                <a:gd name="T8" fmla="*/ 11 w 55"/>
                <a:gd name="T9" fmla="*/ 1 h 28"/>
                <a:gd name="T10" fmla="*/ 1 w 55"/>
                <a:gd name="T11" fmla="*/ 10 h 28"/>
                <a:gd name="T12" fmla="*/ 0 w 55"/>
                <a:gd name="T13" fmla="*/ 14 h 28"/>
                <a:gd name="T14" fmla="*/ 1 w 55"/>
                <a:gd name="T15" fmla="*/ 21 h 28"/>
                <a:gd name="T16" fmla="*/ 7 w 55"/>
                <a:gd name="T17" fmla="*/ 26 h 28"/>
                <a:gd name="T18" fmla="*/ 20 w 55"/>
                <a:gd name="T19" fmla="*/ 26 h 28"/>
                <a:gd name="T20" fmla="*/ 43 w 55"/>
                <a:gd name="T21" fmla="*/ 26 h 28"/>
                <a:gd name="T22" fmla="*/ 55 w 55"/>
                <a:gd name="T23" fmla="*/ 16 h 28"/>
                <a:gd name="T24" fmla="*/ 48 w 55"/>
                <a:gd name="T25"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28">
                  <a:moveTo>
                    <a:pt x="48" y="12"/>
                  </a:moveTo>
                  <a:cubicBezTo>
                    <a:pt x="48" y="12"/>
                    <a:pt x="48" y="12"/>
                    <a:pt x="48" y="12"/>
                  </a:cubicBezTo>
                  <a:cubicBezTo>
                    <a:pt x="42" y="10"/>
                    <a:pt x="36" y="7"/>
                    <a:pt x="30" y="4"/>
                  </a:cubicBezTo>
                  <a:cubicBezTo>
                    <a:pt x="24" y="0"/>
                    <a:pt x="19" y="0"/>
                    <a:pt x="12" y="0"/>
                  </a:cubicBezTo>
                  <a:cubicBezTo>
                    <a:pt x="12" y="1"/>
                    <a:pt x="11" y="1"/>
                    <a:pt x="11" y="1"/>
                  </a:cubicBezTo>
                  <a:cubicBezTo>
                    <a:pt x="10" y="7"/>
                    <a:pt x="4" y="7"/>
                    <a:pt x="1" y="10"/>
                  </a:cubicBezTo>
                  <a:cubicBezTo>
                    <a:pt x="0" y="11"/>
                    <a:pt x="0" y="13"/>
                    <a:pt x="0" y="14"/>
                  </a:cubicBezTo>
                  <a:cubicBezTo>
                    <a:pt x="2" y="16"/>
                    <a:pt x="1" y="19"/>
                    <a:pt x="1" y="21"/>
                  </a:cubicBezTo>
                  <a:cubicBezTo>
                    <a:pt x="3" y="23"/>
                    <a:pt x="5" y="25"/>
                    <a:pt x="7" y="26"/>
                  </a:cubicBezTo>
                  <a:cubicBezTo>
                    <a:pt x="11" y="25"/>
                    <a:pt x="16" y="25"/>
                    <a:pt x="20" y="26"/>
                  </a:cubicBezTo>
                  <a:cubicBezTo>
                    <a:pt x="28" y="23"/>
                    <a:pt x="35" y="23"/>
                    <a:pt x="43" y="26"/>
                  </a:cubicBezTo>
                  <a:cubicBezTo>
                    <a:pt x="51" y="28"/>
                    <a:pt x="55" y="25"/>
                    <a:pt x="55" y="16"/>
                  </a:cubicBezTo>
                  <a:cubicBezTo>
                    <a:pt x="53" y="16"/>
                    <a:pt x="49" y="16"/>
                    <a:pt x="48" y="12"/>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10" name="Freeform 100">
              <a:extLst>
                <a:ext uri="{FF2B5EF4-FFF2-40B4-BE49-F238E27FC236}">
                  <a16:creationId xmlns:a16="http://schemas.microsoft.com/office/drawing/2014/main" id="{BB183B90-028C-4684-8D34-701A3C57C201}"/>
                </a:ext>
              </a:extLst>
            </p:cNvPr>
            <p:cNvSpPr>
              <a:spLocks/>
            </p:cNvSpPr>
            <p:nvPr/>
          </p:nvSpPr>
          <p:spPr bwMode="auto">
            <a:xfrm>
              <a:off x="5875" y="17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11" name="Freeform 101">
              <a:extLst>
                <a:ext uri="{FF2B5EF4-FFF2-40B4-BE49-F238E27FC236}">
                  <a16:creationId xmlns:a16="http://schemas.microsoft.com/office/drawing/2014/main" id="{4F3C71C7-F51E-4BF1-B9FB-CCC3B25A742E}"/>
                </a:ext>
              </a:extLst>
            </p:cNvPr>
            <p:cNvSpPr>
              <a:spLocks noEditPoints="1"/>
            </p:cNvSpPr>
            <p:nvPr/>
          </p:nvSpPr>
          <p:spPr bwMode="auto">
            <a:xfrm>
              <a:off x="5870" y="1719"/>
              <a:ext cx="194" cy="123"/>
            </a:xfrm>
            <a:custGeom>
              <a:avLst/>
              <a:gdLst>
                <a:gd name="T0" fmla="*/ 57 w 84"/>
                <a:gd name="T1" fmla="*/ 33 h 53"/>
                <a:gd name="T2" fmla="*/ 72 w 84"/>
                <a:gd name="T3" fmla="*/ 32 h 53"/>
                <a:gd name="T4" fmla="*/ 83 w 84"/>
                <a:gd name="T5" fmla="*/ 27 h 53"/>
                <a:gd name="T6" fmla="*/ 80 w 84"/>
                <a:gd name="T7" fmla="*/ 16 h 53"/>
                <a:gd name="T8" fmla="*/ 38 w 84"/>
                <a:gd name="T9" fmla="*/ 7 h 53"/>
                <a:gd name="T10" fmla="*/ 29 w 84"/>
                <a:gd name="T11" fmla="*/ 9 h 53"/>
                <a:gd name="T12" fmla="*/ 2 w 84"/>
                <a:gd name="T13" fmla="*/ 14 h 53"/>
                <a:gd name="T14" fmla="*/ 0 w 84"/>
                <a:gd name="T15" fmla="*/ 31 h 53"/>
                <a:gd name="T16" fmla="*/ 14 w 84"/>
                <a:gd name="T17" fmla="*/ 28 h 53"/>
                <a:gd name="T18" fmla="*/ 19 w 84"/>
                <a:gd name="T19" fmla="*/ 29 h 53"/>
                <a:gd name="T20" fmla="*/ 21 w 84"/>
                <a:gd name="T21" fmla="*/ 37 h 53"/>
                <a:gd name="T22" fmla="*/ 21 w 84"/>
                <a:gd name="T23" fmla="*/ 43 h 53"/>
                <a:gd name="T24" fmla="*/ 28 w 84"/>
                <a:gd name="T25" fmla="*/ 53 h 53"/>
                <a:gd name="T26" fmla="*/ 35 w 84"/>
                <a:gd name="T27" fmla="*/ 45 h 53"/>
                <a:gd name="T28" fmla="*/ 40 w 84"/>
                <a:gd name="T29" fmla="*/ 39 h 53"/>
                <a:gd name="T30" fmla="*/ 57 w 84"/>
                <a:gd name="T31" fmla="*/ 33 h 53"/>
                <a:gd name="T32" fmla="*/ 37 w 84"/>
                <a:gd name="T33" fmla="*/ 17 h 53"/>
                <a:gd name="T34" fmla="*/ 44 w 84"/>
                <a:gd name="T35" fmla="*/ 20 h 53"/>
                <a:gd name="T36" fmla="*/ 49 w 84"/>
                <a:gd name="T37" fmla="*/ 25 h 53"/>
                <a:gd name="T38" fmla="*/ 39 w 84"/>
                <a:gd name="T39" fmla="*/ 24 h 53"/>
                <a:gd name="T40" fmla="*/ 37 w 84"/>
                <a:gd name="T41" fmla="*/ 1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53">
                  <a:moveTo>
                    <a:pt x="57" y="33"/>
                  </a:moveTo>
                  <a:cubicBezTo>
                    <a:pt x="62" y="32"/>
                    <a:pt x="66" y="29"/>
                    <a:pt x="72" y="32"/>
                  </a:cubicBezTo>
                  <a:cubicBezTo>
                    <a:pt x="76" y="34"/>
                    <a:pt x="82" y="31"/>
                    <a:pt x="83" y="27"/>
                  </a:cubicBezTo>
                  <a:cubicBezTo>
                    <a:pt x="84" y="23"/>
                    <a:pt x="83" y="18"/>
                    <a:pt x="80" y="16"/>
                  </a:cubicBezTo>
                  <a:cubicBezTo>
                    <a:pt x="67" y="10"/>
                    <a:pt x="55" y="0"/>
                    <a:pt x="38" y="7"/>
                  </a:cubicBezTo>
                  <a:cubicBezTo>
                    <a:pt x="35" y="8"/>
                    <a:pt x="32" y="8"/>
                    <a:pt x="29" y="9"/>
                  </a:cubicBezTo>
                  <a:cubicBezTo>
                    <a:pt x="20" y="10"/>
                    <a:pt x="10" y="10"/>
                    <a:pt x="2" y="14"/>
                  </a:cubicBezTo>
                  <a:cubicBezTo>
                    <a:pt x="1" y="19"/>
                    <a:pt x="1" y="24"/>
                    <a:pt x="0" y="31"/>
                  </a:cubicBezTo>
                  <a:cubicBezTo>
                    <a:pt x="6" y="24"/>
                    <a:pt x="6" y="24"/>
                    <a:pt x="14" y="28"/>
                  </a:cubicBezTo>
                  <a:cubicBezTo>
                    <a:pt x="16" y="30"/>
                    <a:pt x="17" y="28"/>
                    <a:pt x="19" y="29"/>
                  </a:cubicBezTo>
                  <a:cubicBezTo>
                    <a:pt x="24" y="30"/>
                    <a:pt x="25" y="33"/>
                    <a:pt x="21" y="37"/>
                  </a:cubicBezTo>
                  <a:cubicBezTo>
                    <a:pt x="19" y="40"/>
                    <a:pt x="18" y="43"/>
                    <a:pt x="21" y="43"/>
                  </a:cubicBezTo>
                  <a:cubicBezTo>
                    <a:pt x="28" y="43"/>
                    <a:pt x="26" y="49"/>
                    <a:pt x="28" y="53"/>
                  </a:cubicBezTo>
                  <a:cubicBezTo>
                    <a:pt x="32" y="51"/>
                    <a:pt x="34" y="48"/>
                    <a:pt x="35" y="45"/>
                  </a:cubicBezTo>
                  <a:cubicBezTo>
                    <a:pt x="35" y="42"/>
                    <a:pt x="37" y="39"/>
                    <a:pt x="40" y="39"/>
                  </a:cubicBezTo>
                  <a:cubicBezTo>
                    <a:pt x="47" y="41"/>
                    <a:pt x="51" y="35"/>
                    <a:pt x="57" y="33"/>
                  </a:cubicBezTo>
                  <a:close/>
                  <a:moveTo>
                    <a:pt x="37" y="17"/>
                  </a:moveTo>
                  <a:cubicBezTo>
                    <a:pt x="40" y="14"/>
                    <a:pt x="42" y="18"/>
                    <a:pt x="44" y="20"/>
                  </a:cubicBezTo>
                  <a:cubicBezTo>
                    <a:pt x="45" y="22"/>
                    <a:pt x="47" y="23"/>
                    <a:pt x="49" y="25"/>
                  </a:cubicBezTo>
                  <a:cubicBezTo>
                    <a:pt x="44" y="28"/>
                    <a:pt x="41" y="27"/>
                    <a:pt x="39" y="24"/>
                  </a:cubicBezTo>
                  <a:cubicBezTo>
                    <a:pt x="37" y="22"/>
                    <a:pt x="34" y="19"/>
                    <a:pt x="37" y="17"/>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12" name="Freeform 102">
              <a:extLst>
                <a:ext uri="{FF2B5EF4-FFF2-40B4-BE49-F238E27FC236}">
                  <a16:creationId xmlns:a16="http://schemas.microsoft.com/office/drawing/2014/main" id="{9F7BEF9B-74EE-47B7-8C95-4E27B6B15E29}"/>
                </a:ext>
              </a:extLst>
            </p:cNvPr>
            <p:cNvSpPr>
              <a:spLocks noEditPoints="1"/>
            </p:cNvSpPr>
            <p:nvPr/>
          </p:nvSpPr>
          <p:spPr bwMode="auto">
            <a:xfrm>
              <a:off x="5956" y="1787"/>
              <a:ext cx="759" cy="651"/>
            </a:xfrm>
            <a:custGeom>
              <a:avLst/>
              <a:gdLst>
                <a:gd name="T0" fmla="*/ 289 w 328"/>
                <a:gd name="T1" fmla="*/ 212 h 281"/>
                <a:gd name="T2" fmla="*/ 282 w 328"/>
                <a:gd name="T3" fmla="*/ 162 h 281"/>
                <a:gd name="T4" fmla="*/ 274 w 328"/>
                <a:gd name="T5" fmla="*/ 182 h 281"/>
                <a:gd name="T6" fmla="*/ 249 w 328"/>
                <a:gd name="T7" fmla="*/ 122 h 281"/>
                <a:gd name="T8" fmla="*/ 253 w 328"/>
                <a:gd name="T9" fmla="*/ 113 h 281"/>
                <a:gd name="T10" fmla="*/ 253 w 328"/>
                <a:gd name="T11" fmla="*/ 88 h 281"/>
                <a:gd name="T12" fmla="*/ 246 w 328"/>
                <a:gd name="T13" fmla="*/ 54 h 281"/>
                <a:gd name="T14" fmla="*/ 244 w 328"/>
                <a:gd name="T15" fmla="*/ 41 h 281"/>
                <a:gd name="T16" fmla="*/ 226 w 328"/>
                <a:gd name="T17" fmla="*/ 28 h 281"/>
                <a:gd name="T18" fmla="*/ 205 w 328"/>
                <a:gd name="T19" fmla="*/ 29 h 281"/>
                <a:gd name="T20" fmla="*/ 182 w 328"/>
                <a:gd name="T21" fmla="*/ 19 h 281"/>
                <a:gd name="T22" fmla="*/ 163 w 328"/>
                <a:gd name="T23" fmla="*/ 8 h 281"/>
                <a:gd name="T24" fmla="*/ 113 w 328"/>
                <a:gd name="T25" fmla="*/ 4 h 281"/>
                <a:gd name="T26" fmla="*/ 86 w 328"/>
                <a:gd name="T27" fmla="*/ 23 h 281"/>
                <a:gd name="T28" fmla="*/ 66 w 328"/>
                <a:gd name="T29" fmla="*/ 30 h 281"/>
                <a:gd name="T30" fmla="*/ 41 w 328"/>
                <a:gd name="T31" fmla="*/ 43 h 281"/>
                <a:gd name="T32" fmla="*/ 27 w 328"/>
                <a:gd name="T33" fmla="*/ 65 h 281"/>
                <a:gd name="T34" fmla="*/ 21 w 328"/>
                <a:gd name="T35" fmla="*/ 42 h 281"/>
                <a:gd name="T36" fmla="*/ 1 w 328"/>
                <a:gd name="T37" fmla="*/ 57 h 281"/>
                <a:gd name="T38" fmla="*/ 7 w 328"/>
                <a:gd name="T39" fmla="*/ 68 h 281"/>
                <a:gd name="T40" fmla="*/ 16 w 328"/>
                <a:gd name="T41" fmla="*/ 73 h 281"/>
                <a:gd name="T42" fmla="*/ 83 w 328"/>
                <a:gd name="T43" fmla="*/ 89 h 281"/>
                <a:gd name="T44" fmla="*/ 91 w 328"/>
                <a:gd name="T45" fmla="*/ 104 h 281"/>
                <a:gd name="T46" fmla="*/ 100 w 328"/>
                <a:gd name="T47" fmla="*/ 128 h 281"/>
                <a:gd name="T48" fmla="*/ 115 w 328"/>
                <a:gd name="T49" fmla="*/ 138 h 281"/>
                <a:gd name="T50" fmla="*/ 140 w 328"/>
                <a:gd name="T51" fmla="*/ 140 h 281"/>
                <a:gd name="T52" fmla="*/ 152 w 328"/>
                <a:gd name="T53" fmla="*/ 138 h 281"/>
                <a:gd name="T54" fmla="*/ 218 w 328"/>
                <a:gd name="T55" fmla="*/ 133 h 281"/>
                <a:gd name="T56" fmla="*/ 226 w 328"/>
                <a:gd name="T57" fmla="*/ 149 h 281"/>
                <a:gd name="T58" fmla="*/ 217 w 328"/>
                <a:gd name="T59" fmla="*/ 155 h 281"/>
                <a:gd name="T60" fmla="*/ 202 w 328"/>
                <a:gd name="T61" fmla="*/ 158 h 281"/>
                <a:gd name="T62" fmla="*/ 193 w 328"/>
                <a:gd name="T63" fmla="*/ 159 h 281"/>
                <a:gd name="T64" fmla="*/ 169 w 328"/>
                <a:gd name="T65" fmla="*/ 156 h 281"/>
                <a:gd name="T66" fmla="*/ 144 w 328"/>
                <a:gd name="T67" fmla="*/ 175 h 281"/>
                <a:gd name="T68" fmla="*/ 120 w 328"/>
                <a:gd name="T69" fmla="*/ 168 h 281"/>
                <a:gd name="T70" fmla="*/ 104 w 328"/>
                <a:gd name="T71" fmla="*/ 189 h 281"/>
                <a:gd name="T72" fmla="*/ 122 w 328"/>
                <a:gd name="T73" fmla="*/ 192 h 281"/>
                <a:gd name="T74" fmla="*/ 135 w 328"/>
                <a:gd name="T75" fmla="*/ 205 h 281"/>
                <a:gd name="T76" fmla="*/ 142 w 328"/>
                <a:gd name="T77" fmla="*/ 215 h 281"/>
                <a:gd name="T78" fmla="*/ 159 w 328"/>
                <a:gd name="T79" fmla="*/ 230 h 281"/>
                <a:gd name="T80" fmla="*/ 158 w 328"/>
                <a:gd name="T81" fmla="*/ 267 h 281"/>
                <a:gd name="T82" fmla="*/ 194 w 328"/>
                <a:gd name="T83" fmla="*/ 259 h 281"/>
                <a:gd name="T84" fmla="*/ 199 w 328"/>
                <a:gd name="T85" fmla="*/ 252 h 281"/>
                <a:gd name="T86" fmla="*/ 208 w 328"/>
                <a:gd name="T87" fmla="*/ 234 h 281"/>
                <a:gd name="T88" fmla="*/ 219 w 328"/>
                <a:gd name="T89" fmla="*/ 220 h 281"/>
                <a:gd name="T90" fmla="*/ 232 w 328"/>
                <a:gd name="T91" fmla="*/ 243 h 281"/>
                <a:gd name="T92" fmla="*/ 252 w 328"/>
                <a:gd name="T93" fmla="*/ 254 h 281"/>
                <a:gd name="T94" fmla="*/ 283 w 328"/>
                <a:gd name="T95" fmla="*/ 262 h 281"/>
                <a:gd name="T96" fmla="*/ 302 w 328"/>
                <a:gd name="T97" fmla="*/ 281 h 281"/>
                <a:gd name="T98" fmla="*/ 304 w 328"/>
                <a:gd name="T99" fmla="*/ 238 h 281"/>
                <a:gd name="T100" fmla="*/ 218 w 328"/>
                <a:gd name="T101" fmla="*/ 205 h 281"/>
                <a:gd name="T102" fmla="*/ 229 w 328"/>
                <a:gd name="T103" fmla="*/ 189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8" h="281">
                  <a:moveTo>
                    <a:pt x="290" y="233"/>
                  </a:moveTo>
                  <a:cubicBezTo>
                    <a:pt x="287" y="232"/>
                    <a:pt x="285" y="229"/>
                    <a:pt x="287" y="226"/>
                  </a:cubicBezTo>
                  <a:cubicBezTo>
                    <a:pt x="291" y="221"/>
                    <a:pt x="290" y="217"/>
                    <a:pt x="289" y="212"/>
                  </a:cubicBezTo>
                  <a:cubicBezTo>
                    <a:pt x="287" y="202"/>
                    <a:pt x="287" y="192"/>
                    <a:pt x="287" y="183"/>
                  </a:cubicBezTo>
                  <a:cubicBezTo>
                    <a:pt x="282" y="183"/>
                    <a:pt x="283" y="181"/>
                    <a:pt x="283" y="178"/>
                  </a:cubicBezTo>
                  <a:cubicBezTo>
                    <a:pt x="285" y="173"/>
                    <a:pt x="284" y="167"/>
                    <a:pt x="282" y="162"/>
                  </a:cubicBezTo>
                  <a:cubicBezTo>
                    <a:pt x="278" y="158"/>
                    <a:pt x="280" y="152"/>
                    <a:pt x="278" y="148"/>
                  </a:cubicBezTo>
                  <a:cubicBezTo>
                    <a:pt x="280" y="154"/>
                    <a:pt x="271" y="157"/>
                    <a:pt x="273" y="164"/>
                  </a:cubicBezTo>
                  <a:cubicBezTo>
                    <a:pt x="275" y="169"/>
                    <a:pt x="276" y="175"/>
                    <a:pt x="274" y="182"/>
                  </a:cubicBezTo>
                  <a:cubicBezTo>
                    <a:pt x="265" y="174"/>
                    <a:pt x="263" y="163"/>
                    <a:pt x="259" y="154"/>
                  </a:cubicBezTo>
                  <a:cubicBezTo>
                    <a:pt x="256" y="151"/>
                    <a:pt x="252" y="147"/>
                    <a:pt x="251" y="143"/>
                  </a:cubicBezTo>
                  <a:cubicBezTo>
                    <a:pt x="248" y="136"/>
                    <a:pt x="243" y="130"/>
                    <a:pt x="249" y="122"/>
                  </a:cubicBezTo>
                  <a:cubicBezTo>
                    <a:pt x="249" y="120"/>
                    <a:pt x="248" y="117"/>
                    <a:pt x="250" y="115"/>
                  </a:cubicBezTo>
                  <a:cubicBezTo>
                    <a:pt x="251" y="114"/>
                    <a:pt x="251" y="113"/>
                    <a:pt x="253" y="113"/>
                  </a:cubicBezTo>
                  <a:cubicBezTo>
                    <a:pt x="253" y="113"/>
                    <a:pt x="253" y="113"/>
                    <a:pt x="253" y="113"/>
                  </a:cubicBezTo>
                  <a:cubicBezTo>
                    <a:pt x="252" y="111"/>
                    <a:pt x="254" y="108"/>
                    <a:pt x="250" y="107"/>
                  </a:cubicBezTo>
                  <a:cubicBezTo>
                    <a:pt x="243" y="106"/>
                    <a:pt x="243" y="100"/>
                    <a:pt x="247" y="94"/>
                  </a:cubicBezTo>
                  <a:cubicBezTo>
                    <a:pt x="249" y="92"/>
                    <a:pt x="251" y="90"/>
                    <a:pt x="253" y="88"/>
                  </a:cubicBezTo>
                  <a:cubicBezTo>
                    <a:pt x="252" y="81"/>
                    <a:pt x="254" y="75"/>
                    <a:pt x="257" y="69"/>
                  </a:cubicBezTo>
                  <a:cubicBezTo>
                    <a:pt x="255" y="66"/>
                    <a:pt x="253" y="62"/>
                    <a:pt x="250" y="59"/>
                  </a:cubicBezTo>
                  <a:cubicBezTo>
                    <a:pt x="247" y="59"/>
                    <a:pt x="246" y="57"/>
                    <a:pt x="246" y="54"/>
                  </a:cubicBezTo>
                  <a:cubicBezTo>
                    <a:pt x="246" y="54"/>
                    <a:pt x="245" y="53"/>
                    <a:pt x="245" y="53"/>
                  </a:cubicBezTo>
                  <a:cubicBezTo>
                    <a:pt x="238" y="46"/>
                    <a:pt x="238" y="46"/>
                    <a:pt x="244" y="41"/>
                  </a:cubicBezTo>
                  <a:cubicBezTo>
                    <a:pt x="244" y="41"/>
                    <a:pt x="244" y="41"/>
                    <a:pt x="244" y="41"/>
                  </a:cubicBezTo>
                  <a:cubicBezTo>
                    <a:pt x="245" y="39"/>
                    <a:pt x="245" y="38"/>
                    <a:pt x="246" y="36"/>
                  </a:cubicBezTo>
                  <a:cubicBezTo>
                    <a:pt x="245" y="35"/>
                    <a:pt x="245" y="35"/>
                    <a:pt x="244" y="34"/>
                  </a:cubicBezTo>
                  <a:cubicBezTo>
                    <a:pt x="238" y="31"/>
                    <a:pt x="232" y="28"/>
                    <a:pt x="226" y="28"/>
                  </a:cubicBezTo>
                  <a:cubicBezTo>
                    <a:pt x="224" y="28"/>
                    <a:pt x="223" y="28"/>
                    <a:pt x="222" y="28"/>
                  </a:cubicBezTo>
                  <a:cubicBezTo>
                    <a:pt x="221" y="29"/>
                    <a:pt x="220" y="30"/>
                    <a:pt x="219" y="29"/>
                  </a:cubicBezTo>
                  <a:cubicBezTo>
                    <a:pt x="214" y="29"/>
                    <a:pt x="210" y="29"/>
                    <a:pt x="205" y="29"/>
                  </a:cubicBezTo>
                  <a:cubicBezTo>
                    <a:pt x="202" y="33"/>
                    <a:pt x="199" y="32"/>
                    <a:pt x="196" y="29"/>
                  </a:cubicBezTo>
                  <a:cubicBezTo>
                    <a:pt x="194" y="28"/>
                    <a:pt x="193" y="28"/>
                    <a:pt x="192" y="27"/>
                  </a:cubicBezTo>
                  <a:cubicBezTo>
                    <a:pt x="187" y="27"/>
                    <a:pt x="184" y="23"/>
                    <a:pt x="182" y="19"/>
                  </a:cubicBezTo>
                  <a:cubicBezTo>
                    <a:pt x="182" y="19"/>
                    <a:pt x="181" y="18"/>
                    <a:pt x="181" y="18"/>
                  </a:cubicBezTo>
                  <a:cubicBezTo>
                    <a:pt x="175" y="17"/>
                    <a:pt x="170" y="15"/>
                    <a:pt x="167" y="10"/>
                  </a:cubicBezTo>
                  <a:cubicBezTo>
                    <a:pt x="165" y="10"/>
                    <a:pt x="164" y="9"/>
                    <a:pt x="163" y="8"/>
                  </a:cubicBezTo>
                  <a:cubicBezTo>
                    <a:pt x="160" y="10"/>
                    <a:pt x="157" y="9"/>
                    <a:pt x="155" y="6"/>
                  </a:cubicBezTo>
                  <a:cubicBezTo>
                    <a:pt x="148" y="1"/>
                    <a:pt x="140" y="2"/>
                    <a:pt x="132" y="2"/>
                  </a:cubicBezTo>
                  <a:cubicBezTo>
                    <a:pt x="125" y="0"/>
                    <a:pt x="119" y="4"/>
                    <a:pt x="113" y="4"/>
                  </a:cubicBezTo>
                  <a:cubicBezTo>
                    <a:pt x="107" y="4"/>
                    <a:pt x="102" y="7"/>
                    <a:pt x="99" y="11"/>
                  </a:cubicBezTo>
                  <a:cubicBezTo>
                    <a:pt x="97" y="14"/>
                    <a:pt x="94" y="16"/>
                    <a:pt x="91" y="16"/>
                  </a:cubicBezTo>
                  <a:cubicBezTo>
                    <a:pt x="90" y="19"/>
                    <a:pt x="89" y="22"/>
                    <a:pt x="86" y="23"/>
                  </a:cubicBezTo>
                  <a:cubicBezTo>
                    <a:pt x="84" y="25"/>
                    <a:pt x="81" y="27"/>
                    <a:pt x="77" y="27"/>
                  </a:cubicBezTo>
                  <a:cubicBezTo>
                    <a:pt x="77" y="28"/>
                    <a:pt x="76" y="28"/>
                    <a:pt x="75" y="28"/>
                  </a:cubicBezTo>
                  <a:cubicBezTo>
                    <a:pt x="72" y="29"/>
                    <a:pt x="69" y="30"/>
                    <a:pt x="66" y="30"/>
                  </a:cubicBezTo>
                  <a:cubicBezTo>
                    <a:pt x="64" y="32"/>
                    <a:pt x="63" y="32"/>
                    <a:pt x="61" y="29"/>
                  </a:cubicBezTo>
                  <a:cubicBezTo>
                    <a:pt x="54" y="28"/>
                    <a:pt x="48" y="33"/>
                    <a:pt x="41" y="34"/>
                  </a:cubicBezTo>
                  <a:cubicBezTo>
                    <a:pt x="38" y="37"/>
                    <a:pt x="42" y="40"/>
                    <a:pt x="41" y="43"/>
                  </a:cubicBezTo>
                  <a:cubicBezTo>
                    <a:pt x="41" y="45"/>
                    <a:pt x="41" y="47"/>
                    <a:pt x="39" y="49"/>
                  </a:cubicBezTo>
                  <a:cubicBezTo>
                    <a:pt x="38" y="53"/>
                    <a:pt x="38" y="59"/>
                    <a:pt x="34" y="63"/>
                  </a:cubicBezTo>
                  <a:cubicBezTo>
                    <a:pt x="32" y="65"/>
                    <a:pt x="30" y="67"/>
                    <a:pt x="27" y="65"/>
                  </a:cubicBezTo>
                  <a:cubicBezTo>
                    <a:pt x="24" y="63"/>
                    <a:pt x="27" y="61"/>
                    <a:pt x="27" y="58"/>
                  </a:cubicBezTo>
                  <a:cubicBezTo>
                    <a:pt x="27" y="55"/>
                    <a:pt x="32" y="54"/>
                    <a:pt x="32" y="50"/>
                  </a:cubicBezTo>
                  <a:cubicBezTo>
                    <a:pt x="26" y="50"/>
                    <a:pt x="26" y="44"/>
                    <a:pt x="21" y="42"/>
                  </a:cubicBezTo>
                  <a:cubicBezTo>
                    <a:pt x="19" y="42"/>
                    <a:pt x="17" y="41"/>
                    <a:pt x="15" y="41"/>
                  </a:cubicBezTo>
                  <a:cubicBezTo>
                    <a:pt x="13" y="41"/>
                    <a:pt x="12" y="41"/>
                    <a:pt x="10" y="42"/>
                  </a:cubicBezTo>
                  <a:cubicBezTo>
                    <a:pt x="0" y="45"/>
                    <a:pt x="0" y="45"/>
                    <a:pt x="1" y="57"/>
                  </a:cubicBezTo>
                  <a:cubicBezTo>
                    <a:pt x="1" y="57"/>
                    <a:pt x="1" y="58"/>
                    <a:pt x="1" y="59"/>
                  </a:cubicBezTo>
                  <a:cubicBezTo>
                    <a:pt x="2" y="61"/>
                    <a:pt x="1" y="65"/>
                    <a:pt x="4" y="66"/>
                  </a:cubicBezTo>
                  <a:cubicBezTo>
                    <a:pt x="6" y="66"/>
                    <a:pt x="7" y="67"/>
                    <a:pt x="7" y="68"/>
                  </a:cubicBezTo>
                  <a:cubicBezTo>
                    <a:pt x="8" y="68"/>
                    <a:pt x="8" y="68"/>
                    <a:pt x="9" y="68"/>
                  </a:cubicBezTo>
                  <a:cubicBezTo>
                    <a:pt x="11" y="68"/>
                    <a:pt x="13" y="70"/>
                    <a:pt x="14" y="72"/>
                  </a:cubicBezTo>
                  <a:cubicBezTo>
                    <a:pt x="15" y="72"/>
                    <a:pt x="15" y="73"/>
                    <a:pt x="16" y="73"/>
                  </a:cubicBezTo>
                  <a:cubicBezTo>
                    <a:pt x="22" y="75"/>
                    <a:pt x="25" y="80"/>
                    <a:pt x="31" y="81"/>
                  </a:cubicBezTo>
                  <a:cubicBezTo>
                    <a:pt x="42" y="83"/>
                    <a:pt x="42" y="84"/>
                    <a:pt x="48" y="75"/>
                  </a:cubicBezTo>
                  <a:cubicBezTo>
                    <a:pt x="57" y="87"/>
                    <a:pt x="71" y="87"/>
                    <a:pt x="83" y="89"/>
                  </a:cubicBezTo>
                  <a:cubicBezTo>
                    <a:pt x="86" y="90"/>
                    <a:pt x="88" y="90"/>
                    <a:pt x="88" y="93"/>
                  </a:cubicBezTo>
                  <a:cubicBezTo>
                    <a:pt x="89" y="95"/>
                    <a:pt x="90" y="96"/>
                    <a:pt x="92" y="97"/>
                  </a:cubicBezTo>
                  <a:cubicBezTo>
                    <a:pt x="97" y="100"/>
                    <a:pt x="97" y="100"/>
                    <a:pt x="91" y="104"/>
                  </a:cubicBezTo>
                  <a:cubicBezTo>
                    <a:pt x="91" y="104"/>
                    <a:pt x="91" y="104"/>
                    <a:pt x="91" y="104"/>
                  </a:cubicBezTo>
                  <a:cubicBezTo>
                    <a:pt x="90" y="110"/>
                    <a:pt x="91" y="116"/>
                    <a:pt x="97" y="119"/>
                  </a:cubicBezTo>
                  <a:cubicBezTo>
                    <a:pt x="100" y="122"/>
                    <a:pt x="100" y="125"/>
                    <a:pt x="100" y="128"/>
                  </a:cubicBezTo>
                  <a:cubicBezTo>
                    <a:pt x="100" y="128"/>
                    <a:pt x="101" y="129"/>
                    <a:pt x="101" y="129"/>
                  </a:cubicBezTo>
                  <a:cubicBezTo>
                    <a:pt x="105" y="129"/>
                    <a:pt x="108" y="128"/>
                    <a:pt x="109" y="133"/>
                  </a:cubicBezTo>
                  <a:cubicBezTo>
                    <a:pt x="111" y="134"/>
                    <a:pt x="113" y="136"/>
                    <a:pt x="115" y="138"/>
                  </a:cubicBezTo>
                  <a:cubicBezTo>
                    <a:pt x="120" y="138"/>
                    <a:pt x="125" y="136"/>
                    <a:pt x="130" y="134"/>
                  </a:cubicBezTo>
                  <a:cubicBezTo>
                    <a:pt x="134" y="133"/>
                    <a:pt x="140" y="131"/>
                    <a:pt x="139" y="138"/>
                  </a:cubicBezTo>
                  <a:cubicBezTo>
                    <a:pt x="139" y="139"/>
                    <a:pt x="140" y="139"/>
                    <a:pt x="140" y="140"/>
                  </a:cubicBezTo>
                  <a:cubicBezTo>
                    <a:pt x="143" y="140"/>
                    <a:pt x="145" y="140"/>
                    <a:pt x="148" y="140"/>
                  </a:cubicBezTo>
                  <a:cubicBezTo>
                    <a:pt x="148" y="140"/>
                    <a:pt x="149" y="140"/>
                    <a:pt x="149" y="139"/>
                  </a:cubicBezTo>
                  <a:cubicBezTo>
                    <a:pt x="150" y="139"/>
                    <a:pt x="151" y="138"/>
                    <a:pt x="152" y="138"/>
                  </a:cubicBezTo>
                  <a:cubicBezTo>
                    <a:pt x="161" y="140"/>
                    <a:pt x="169" y="136"/>
                    <a:pt x="177" y="134"/>
                  </a:cubicBezTo>
                  <a:cubicBezTo>
                    <a:pt x="183" y="132"/>
                    <a:pt x="190" y="133"/>
                    <a:pt x="196" y="134"/>
                  </a:cubicBezTo>
                  <a:cubicBezTo>
                    <a:pt x="204" y="136"/>
                    <a:pt x="211" y="136"/>
                    <a:pt x="218" y="133"/>
                  </a:cubicBezTo>
                  <a:cubicBezTo>
                    <a:pt x="222" y="130"/>
                    <a:pt x="224" y="131"/>
                    <a:pt x="226" y="136"/>
                  </a:cubicBezTo>
                  <a:cubicBezTo>
                    <a:pt x="228" y="141"/>
                    <a:pt x="235" y="143"/>
                    <a:pt x="235" y="150"/>
                  </a:cubicBezTo>
                  <a:cubicBezTo>
                    <a:pt x="233" y="151"/>
                    <a:pt x="229" y="148"/>
                    <a:pt x="226" y="149"/>
                  </a:cubicBezTo>
                  <a:cubicBezTo>
                    <a:pt x="225" y="150"/>
                    <a:pt x="224" y="150"/>
                    <a:pt x="223" y="150"/>
                  </a:cubicBezTo>
                  <a:cubicBezTo>
                    <a:pt x="223" y="153"/>
                    <a:pt x="224" y="156"/>
                    <a:pt x="221" y="157"/>
                  </a:cubicBezTo>
                  <a:cubicBezTo>
                    <a:pt x="219" y="157"/>
                    <a:pt x="217" y="157"/>
                    <a:pt x="217" y="155"/>
                  </a:cubicBezTo>
                  <a:cubicBezTo>
                    <a:pt x="215" y="155"/>
                    <a:pt x="214" y="155"/>
                    <a:pt x="212" y="156"/>
                  </a:cubicBezTo>
                  <a:cubicBezTo>
                    <a:pt x="212" y="159"/>
                    <a:pt x="210" y="160"/>
                    <a:pt x="207" y="160"/>
                  </a:cubicBezTo>
                  <a:cubicBezTo>
                    <a:pt x="205" y="160"/>
                    <a:pt x="204" y="160"/>
                    <a:pt x="202" y="158"/>
                  </a:cubicBezTo>
                  <a:cubicBezTo>
                    <a:pt x="202" y="158"/>
                    <a:pt x="201" y="158"/>
                    <a:pt x="201" y="158"/>
                  </a:cubicBezTo>
                  <a:cubicBezTo>
                    <a:pt x="199" y="157"/>
                    <a:pt x="198" y="157"/>
                    <a:pt x="196" y="157"/>
                  </a:cubicBezTo>
                  <a:cubicBezTo>
                    <a:pt x="196" y="159"/>
                    <a:pt x="195" y="160"/>
                    <a:pt x="193" y="159"/>
                  </a:cubicBezTo>
                  <a:cubicBezTo>
                    <a:pt x="191" y="157"/>
                    <a:pt x="192" y="155"/>
                    <a:pt x="193" y="153"/>
                  </a:cubicBezTo>
                  <a:cubicBezTo>
                    <a:pt x="193" y="153"/>
                    <a:pt x="193" y="152"/>
                    <a:pt x="194" y="152"/>
                  </a:cubicBezTo>
                  <a:cubicBezTo>
                    <a:pt x="185" y="149"/>
                    <a:pt x="177" y="149"/>
                    <a:pt x="169" y="156"/>
                  </a:cubicBezTo>
                  <a:cubicBezTo>
                    <a:pt x="169" y="158"/>
                    <a:pt x="168" y="160"/>
                    <a:pt x="166" y="161"/>
                  </a:cubicBezTo>
                  <a:cubicBezTo>
                    <a:pt x="161" y="165"/>
                    <a:pt x="157" y="170"/>
                    <a:pt x="152" y="174"/>
                  </a:cubicBezTo>
                  <a:cubicBezTo>
                    <a:pt x="148" y="179"/>
                    <a:pt x="147" y="179"/>
                    <a:pt x="144" y="175"/>
                  </a:cubicBezTo>
                  <a:cubicBezTo>
                    <a:pt x="142" y="173"/>
                    <a:pt x="140" y="172"/>
                    <a:pt x="138" y="170"/>
                  </a:cubicBezTo>
                  <a:cubicBezTo>
                    <a:pt x="134" y="168"/>
                    <a:pt x="128" y="173"/>
                    <a:pt x="124" y="168"/>
                  </a:cubicBezTo>
                  <a:cubicBezTo>
                    <a:pt x="123" y="168"/>
                    <a:pt x="122" y="168"/>
                    <a:pt x="120" y="168"/>
                  </a:cubicBezTo>
                  <a:cubicBezTo>
                    <a:pt x="116" y="168"/>
                    <a:pt x="111" y="168"/>
                    <a:pt x="106" y="169"/>
                  </a:cubicBezTo>
                  <a:cubicBezTo>
                    <a:pt x="99" y="170"/>
                    <a:pt x="95" y="177"/>
                    <a:pt x="96" y="184"/>
                  </a:cubicBezTo>
                  <a:cubicBezTo>
                    <a:pt x="97" y="188"/>
                    <a:pt x="102" y="186"/>
                    <a:pt x="104" y="189"/>
                  </a:cubicBezTo>
                  <a:cubicBezTo>
                    <a:pt x="108" y="189"/>
                    <a:pt x="111" y="189"/>
                    <a:pt x="115" y="189"/>
                  </a:cubicBezTo>
                  <a:cubicBezTo>
                    <a:pt x="117" y="187"/>
                    <a:pt x="119" y="187"/>
                    <a:pt x="119" y="190"/>
                  </a:cubicBezTo>
                  <a:cubicBezTo>
                    <a:pt x="120" y="190"/>
                    <a:pt x="121" y="191"/>
                    <a:pt x="122" y="192"/>
                  </a:cubicBezTo>
                  <a:cubicBezTo>
                    <a:pt x="123" y="192"/>
                    <a:pt x="124" y="192"/>
                    <a:pt x="125" y="193"/>
                  </a:cubicBezTo>
                  <a:cubicBezTo>
                    <a:pt x="125" y="194"/>
                    <a:pt x="125" y="194"/>
                    <a:pt x="125" y="194"/>
                  </a:cubicBezTo>
                  <a:cubicBezTo>
                    <a:pt x="131" y="195"/>
                    <a:pt x="133" y="200"/>
                    <a:pt x="135" y="205"/>
                  </a:cubicBezTo>
                  <a:cubicBezTo>
                    <a:pt x="136" y="206"/>
                    <a:pt x="136" y="206"/>
                    <a:pt x="137" y="207"/>
                  </a:cubicBezTo>
                  <a:cubicBezTo>
                    <a:pt x="139" y="208"/>
                    <a:pt x="140" y="209"/>
                    <a:pt x="140" y="212"/>
                  </a:cubicBezTo>
                  <a:cubicBezTo>
                    <a:pt x="140" y="213"/>
                    <a:pt x="141" y="214"/>
                    <a:pt x="142" y="215"/>
                  </a:cubicBezTo>
                  <a:cubicBezTo>
                    <a:pt x="143" y="215"/>
                    <a:pt x="144" y="215"/>
                    <a:pt x="145" y="214"/>
                  </a:cubicBezTo>
                  <a:cubicBezTo>
                    <a:pt x="152" y="212"/>
                    <a:pt x="153" y="212"/>
                    <a:pt x="153" y="220"/>
                  </a:cubicBezTo>
                  <a:cubicBezTo>
                    <a:pt x="154" y="224"/>
                    <a:pt x="156" y="227"/>
                    <a:pt x="159" y="230"/>
                  </a:cubicBezTo>
                  <a:cubicBezTo>
                    <a:pt x="161" y="237"/>
                    <a:pt x="161" y="237"/>
                    <a:pt x="155" y="238"/>
                  </a:cubicBezTo>
                  <a:cubicBezTo>
                    <a:pt x="153" y="238"/>
                    <a:pt x="151" y="238"/>
                    <a:pt x="149" y="238"/>
                  </a:cubicBezTo>
                  <a:cubicBezTo>
                    <a:pt x="149" y="248"/>
                    <a:pt x="156" y="257"/>
                    <a:pt x="158" y="267"/>
                  </a:cubicBezTo>
                  <a:cubicBezTo>
                    <a:pt x="158" y="269"/>
                    <a:pt x="160" y="270"/>
                    <a:pt x="162" y="269"/>
                  </a:cubicBezTo>
                  <a:cubicBezTo>
                    <a:pt x="166" y="267"/>
                    <a:pt x="171" y="270"/>
                    <a:pt x="175" y="268"/>
                  </a:cubicBezTo>
                  <a:cubicBezTo>
                    <a:pt x="181" y="264"/>
                    <a:pt x="189" y="264"/>
                    <a:pt x="194" y="259"/>
                  </a:cubicBezTo>
                  <a:cubicBezTo>
                    <a:pt x="194" y="259"/>
                    <a:pt x="194" y="259"/>
                    <a:pt x="194" y="259"/>
                  </a:cubicBezTo>
                  <a:cubicBezTo>
                    <a:pt x="194" y="256"/>
                    <a:pt x="196" y="255"/>
                    <a:pt x="199" y="255"/>
                  </a:cubicBezTo>
                  <a:cubicBezTo>
                    <a:pt x="199" y="254"/>
                    <a:pt x="199" y="253"/>
                    <a:pt x="199" y="252"/>
                  </a:cubicBezTo>
                  <a:cubicBezTo>
                    <a:pt x="193" y="246"/>
                    <a:pt x="193" y="246"/>
                    <a:pt x="199" y="241"/>
                  </a:cubicBezTo>
                  <a:cubicBezTo>
                    <a:pt x="200" y="240"/>
                    <a:pt x="200" y="240"/>
                    <a:pt x="201" y="239"/>
                  </a:cubicBezTo>
                  <a:cubicBezTo>
                    <a:pt x="201" y="234"/>
                    <a:pt x="204" y="234"/>
                    <a:pt x="208" y="234"/>
                  </a:cubicBezTo>
                  <a:cubicBezTo>
                    <a:pt x="208" y="234"/>
                    <a:pt x="208" y="234"/>
                    <a:pt x="208" y="234"/>
                  </a:cubicBezTo>
                  <a:cubicBezTo>
                    <a:pt x="208" y="233"/>
                    <a:pt x="208" y="232"/>
                    <a:pt x="207" y="231"/>
                  </a:cubicBezTo>
                  <a:cubicBezTo>
                    <a:pt x="205" y="221"/>
                    <a:pt x="206" y="220"/>
                    <a:pt x="219" y="220"/>
                  </a:cubicBezTo>
                  <a:cubicBezTo>
                    <a:pt x="215" y="225"/>
                    <a:pt x="214" y="230"/>
                    <a:pt x="219" y="235"/>
                  </a:cubicBezTo>
                  <a:cubicBezTo>
                    <a:pt x="219" y="236"/>
                    <a:pt x="220" y="238"/>
                    <a:pt x="221" y="237"/>
                  </a:cubicBezTo>
                  <a:cubicBezTo>
                    <a:pt x="230" y="231"/>
                    <a:pt x="229" y="240"/>
                    <a:pt x="232" y="243"/>
                  </a:cubicBezTo>
                  <a:cubicBezTo>
                    <a:pt x="233" y="245"/>
                    <a:pt x="232" y="249"/>
                    <a:pt x="235" y="250"/>
                  </a:cubicBezTo>
                  <a:cubicBezTo>
                    <a:pt x="238" y="250"/>
                    <a:pt x="241" y="250"/>
                    <a:pt x="244" y="249"/>
                  </a:cubicBezTo>
                  <a:cubicBezTo>
                    <a:pt x="251" y="245"/>
                    <a:pt x="252" y="246"/>
                    <a:pt x="252" y="254"/>
                  </a:cubicBezTo>
                  <a:cubicBezTo>
                    <a:pt x="251" y="261"/>
                    <a:pt x="255" y="263"/>
                    <a:pt x="261" y="260"/>
                  </a:cubicBezTo>
                  <a:cubicBezTo>
                    <a:pt x="266" y="257"/>
                    <a:pt x="269" y="256"/>
                    <a:pt x="273" y="261"/>
                  </a:cubicBezTo>
                  <a:cubicBezTo>
                    <a:pt x="276" y="265"/>
                    <a:pt x="280" y="263"/>
                    <a:pt x="283" y="262"/>
                  </a:cubicBezTo>
                  <a:cubicBezTo>
                    <a:pt x="286" y="261"/>
                    <a:pt x="288" y="262"/>
                    <a:pt x="288" y="266"/>
                  </a:cubicBezTo>
                  <a:cubicBezTo>
                    <a:pt x="288" y="269"/>
                    <a:pt x="287" y="273"/>
                    <a:pt x="291" y="276"/>
                  </a:cubicBezTo>
                  <a:cubicBezTo>
                    <a:pt x="294" y="278"/>
                    <a:pt x="297" y="281"/>
                    <a:pt x="302" y="281"/>
                  </a:cubicBezTo>
                  <a:cubicBezTo>
                    <a:pt x="303" y="278"/>
                    <a:pt x="305" y="277"/>
                    <a:pt x="307" y="275"/>
                  </a:cubicBezTo>
                  <a:cubicBezTo>
                    <a:pt x="316" y="267"/>
                    <a:pt x="321" y="257"/>
                    <a:pt x="328" y="247"/>
                  </a:cubicBezTo>
                  <a:cubicBezTo>
                    <a:pt x="319" y="243"/>
                    <a:pt x="312" y="239"/>
                    <a:pt x="304" y="238"/>
                  </a:cubicBezTo>
                  <a:cubicBezTo>
                    <a:pt x="299" y="237"/>
                    <a:pt x="295" y="235"/>
                    <a:pt x="290" y="233"/>
                  </a:cubicBezTo>
                  <a:close/>
                  <a:moveTo>
                    <a:pt x="223" y="202"/>
                  </a:moveTo>
                  <a:cubicBezTo>
                    <a:pt x="222" y="204"/>
                    <a:pt x="220" y="205"/>
                    <a:pt x="218" y="205"/>
                  </a:cubicBezTo>
                  <a:cubicBezTo>
                    <a:pt x="216" y="205"/>
                    <a:pt x="215" y="205"/>
                    <a:pt x="214" y="204"/>
                  </a:cubicBezTo>
                  <a:cubicBezTo>
                    <a:pt x="213" y="202"/>
                    <a:pt x="214" y="201"/>
                    <a:pt x="214" y="200"/>
                  </a:cubicBezTo>
                  <a:cubicBezTo>
                    <a:pt x="218" y="195"/>
                    <a:pt x="223" y="193"/>
                    <a:pt x="229" y="189"/>
                  </a:cubicBezTo>
                  <a:cubicBezTo>
                    <a:pt x="229" y="196"/>
                    <a:pt x="225" y="199"/>
                    <a:pt x="223" y="202"/>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13" name="Freeform 103">
              <a:extLst>
                <a:ext uri="{FF2B5EF4-FFF2-40B4-BE49-F238E27FC236}">
                  <a16:creationId xmlns:a16="http://schemas.microsoft.com/office/drawing/2014/main" id="{68284656-BA48-4721-BC3D-EBED1EAAF128}"/>
                </a:ext>
              </a:extLst>
            </p:cNvPr>
            <p:cNvSpPr>
              <a:spLocks/>
            </p:cNvSpPr>
            <p:nvPr/>
          </p:nvSpPr>
          <p:spPr bwMode="auto">
            <a:xfrm>
              <a:off x="5789" y="2009"/>
              <a:ext cx="127" cy="70"/>
            </a:xfrm>
            <a:custGeom>
              <a:avLst/>
              <a:gdLst>
                <a:gd name="T0" fmla="*/ 54 w 55"/>
                <a:gd name="T1" fmla="*/ 13 h 30"/>
                <a:gd name="T2" fmla="*/ 46 w 55"/>
                <a:gd name="T3" fmla="*/ 0 h 30"/>
                <a:gd name="T4" fmla="*/ 4 w 55"/>
                <a:gd name="T5" fmla="*/ 12 h 30"/>
                <a:gd name="T6" fmla="*/ 4 w 55"/>
                <a:gd name="T7" fmla="*/ 19 h 30"/>
                <a:gd name="T8" fmla="*/ 33 w 55"/>
                <a:gd name="T9" fmla="*/ 30 h 30"/>
                <a:gd name="T10" fmla="*/ 39 w 55"/>
                <a:gd name="T11" fmla="*/ 29 h 30"/>
                <a:gd name="T12" fmla="*/ 54 w 55"/>
                <a:gd name="T13" fmla="*/ 29 h 30"/>
                <a:gd name="T14" fmla="*/ 54 w 55"/>
                <a:gd name="T15" fmla="*/ 1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30">
                  <a:moveTo>
                    <a:pt x="54" y="13"/>
                  </a:moveTo>
                  <a:cubicBezTo>
                    <a:pt x="55" y="9"/>
                    <a:pt x="48" y="0"/>
                    <a:pt x="46" y="0"/>
                  </a:cubicBezTo>
                  <a:cubicBezTo>
                    <a:pt x="31" y="2"/>
                    <a:pt x="17" y="5"/>
                    <a:pt x="4" y="12"/>
                  </a:cubicBezTo>
                  <a:cubicBezTo>
                    <a:pt x="0" y="14"/>
                    <a:pt x="0" y="16"/>
                    <a:pt x="4" y="19"/>
                  </a:cubicBezTo>
                  <a:cubicBezTo>
                    <a:pt x="13" y="25"/>
                    <a:pt x="23" y="27"/>
                    <a:pt x="33" y="30"/>
                  </a:cubicBezTo>
                  <a:cubicBezTo>
                    <a:pt x="35" y="30"/>
                    <a:pt x="38" y="30"/>
                    <a:pt x="39" y="29"/>
                  </a:cubicBezTo>
                  <a:cubicBezTo>
                    <a:pt x="44" y="25"/>
                    <a:pt x="49" y="26"/>
                    <a:pt x="54" y="29"/>
                  </a:cubicBezTo>
                  <a:cubicBezTo>
                    <a:pt x="55" y="23"/>
                    <a:pt x="52" y="18"/>
                    <a:pt x="54" y="13"/>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14" name="Freeform 104">
              <a:extLst>
                <a:ext uri="{FF2B5EF4-FFF2-40B4-BE49-F238E27FC236}">
                  <a16:creationId xmlns:a16="http://schemas.microsoft.com/office/drawing/2014/main" id="{50228BC3-4ADE-4752-830B-1D847421820D}"/>
                </a:ext>
              </a:extLst>
            </p:cNvPr>
            <p:cNvSpPr>
              <a:spLocks/>
            </p:cNvSpPr>
            <p:nvPr/>
          </p:nvSpPr>
          <p:spPr bwMode="auto">
            <a:xfrm>
              <a:off x="6696" y="1975"/>
              <a:ext cx="33" cy="13"/>
            </a:xfrm>
            <a:custGeom>
              <a:avLst/>
              <a:gdLst>
                <a:gd name="T0" fmla="*/ 14 w 14"/>
                <a:gd name="T1" fmla="*/ 4 h 6"/>
                <a:gd name="T2" fmla="*/ 0 w 14"/>
                <a:gd name="T3" fmla="*/ 2 h 6"/>
                <a:gd name="T4" fmla="*/ 14 w 14"/>
                <a:gd name="T5" fmla="*/ 4 h 6"/>
              </a:gdLst>
              <a:ahLst/>
              <a:cxnLst>
                <a:cxn ang="0">
                  <a:pos x="T0" y="T1"/>
                </a:cxn>
                <a:cxn ang="0">
                  <a:pos x="T2" y="T3"/>
                </a:cxn>
                <a:cxn ang="0">
                  <a:pos x="T4" y="T5"/>
                </a:cxn>
              </a:cxnLst>
              <a:rect l="0" t="0" r="r" b="b"/>
              <a:pathLst>
                <a:path w="14" h="6">
                  <a:moveTo>
                    <a:pt x="14" y="4"/>
                  </a:moveTo>
                  <a:cubicBezTo>
                    <a:pt x="7" y="0"/>
                    <a:pt x="7" y="0"/>
                    <a:pt x="0" y="2"/>
                  </a:cubicBezTo>
                  <a:cubicBezTo>
                    <a:pt x="5" y="6"/>
                    <a:pt x="9" y="4"/>
                    <a:pt x="14" y="4"/>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15" name="Freeform 105">
              <a:extLst>
                <a:ext uri="{FF2B5EF4-FFF2-40B4-BE49-F238E27FC236}">
                  <a16:creationId xmlns:a16="http://schemas.microsoft.com/office/drawing/2014/main" id="{B71A6763-C2EE-44D1-96BB-BCF9B301ED71}"/>
                </a:ext>
              </a:extLst>
            </p:cNvPr>
            <p:cNvSpPr>
              <a:spLocks/>
            </p:cNvSpPr>
            <p:nvPr/>
          </p:nvSpPr>
          <p:spPr bwMode="auto">
            <a:xfrm>
              <a:off x="6611" y="2151"/>
              <a:ext cx="7" cy="9"/>
            </a:xfrm>
            <a:custGeom>
              <a:avLst/>
              <a:gdLst>
                <a:gd name="T0" fmla="*/ 2 w 3"/>
                <a:gd name="T1" fmla="*/ 4 h 4"/>
                <a:gd name="T2" fmla="*/ 1 w 3"/>
                <a:gd name="T3" fmla="*/ 0 h 4"/>
                <a:gd name="T4" fmla="*/ 2 w 3"/>
                <a:gd name="T5" fmla="*/ 4 h 4"/>
              </a:gdLst>
              <a:ahLst/>
              <a:cxnLst>
                <a:cxn ang="0">
                  <a:pos x="T0" y="T1"/>
                </a:cxn>
                <a:cxn ang="0">
                  <a:pos x="T2" y="T3"/>
                </a:cxn>
                <a:cxn ang="0">
                  <a:pos x="T4" y="T5"/>
                </a:cxn>
              </a:cxnLst>
              <a:rect l="0" t="0" r="r" b="b"/>
              <a:pathLst>
                <a:path w="3" h="4">
                  <a:moveTo>
                    <a:pt x="2" y="4"/>
                  </a:moveTo>
                  <a:cubicBezTo>
                    <a:pt x="2" y="3"/>
                    <a:pt x="3" y="1"/>
                    <a:pt x="1" y="0"/>
                  </a:cubicBezTo>
                  <a:cubicBezTo>
                    <a:pt x="0" y="2"/>
                    <a:pt x="0" y="4"/>
                    <a:pt x="2" y="4"/>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16" name="Freeform 106">
              <a:extLst>
                <a:ext uri="{FF2B5EF4-FFF2-40B4-BE49-F238E27FC236}">
                  <a16:creationId xmlns:a16="http://schemas.microsoft.com/office/drawing/2014/main" id="{58328CFF-FB07-4216-99DD-5FCB58E1DFF4}"/>
                </a:ext>
              </a:extLst>
            </p:cNvPr>
            <p:cNvSpPr>
              <a:spLocks/>
            </p:cNvSpPr>
            <p:nvPr/>
          </p:nvSpPr>
          <p:spPr bwMode="auto">
            <a:xfrm>
              <a:off x="5453" y="2188"/>
              <a:ext cx="547" cy="192"/>
            </a:xfrm>
            <a:custGeom>
              <a:avLst/>
              <a:gdLst>
                <a:gd name="T0" fmla="*/ 235 w 236"/>
                <a:gd name="T1" fmla="*/ 82 h 83"/>
                <a:gd name="T2" fmla="*/ 232 w 236"/>
                <a:gd name="T3" fmla="*/ 80 h 83"/>
                <a:gd name="T4" fmla="*/ 231 w 236"/>
                <a:gd name="T5" fmla="*/ 69 h 83"/>
                <a:gd name="T6" fmla="*/ 231 w 236"/>
                <a:gd name="T7" fmla="*/ 54 h 83"/>
                <a:gd name="T8" fmla="*/ 225 w 236"/>
                <a:gd name="T9" fmla="*/ 47 h 83"/>
                <a:gd name="T10" fmla="*/ 216 w 236"/>
                <a:gd name="T11" fmla="*/ 38 h 83"/>
                <a:gd name="T12" fmla="*/ 207 w 236"/>
                <a:gd name="T13" fmla="*/ 25 h 83"/>
                <a:gd name="T14" fmla="*/ 202 w 236"/>
                <a:gd name="T15" fmla="*/ 22 h 83"/>
                <a:gd name="T16" fmla="*/ 187 w 236"/>
                <a:gd name="T17" fmla="*/ 17 h 83"/>
                <a:gd name="T18" fmla="*/ 164 w 236"/>
                <a:gd name="T19" fmla="*/ 14 h 83"/>
                <a:gd name="T20" fmla="*/ 134 w 236"/>
                <a:gd name="T21" fmla="*/ 3 h 83"/>
                <a:gd name="T22" fmla="*/ 122 w 236"/>
                <a:gd name="T23" fmla="*/ 7 h 83"/>
                <a:gd name="T24" fmla="*/ 112 w 236"/>
                <a:gd name="T25" fmla="*/ 12 h 83"/>
                <a:gd name="T26" fmla="*/ 103 w 236"/>
                <a:gd name="T27" fmla="*/ 7 h 83"/>
                <a:gd name="T28" fmla="*/ 100 w 236"/>
                <a:gd name="T29" fmla="*/ 2 h 83"/>
                <a:gd name="T30" fmla="*/ 96 w 236"/>
                <a:gd name="T31" fmla="*/ 5 h 83"/>
                <a:gd name="T32" fmla="*/ 91 w 236"/>
                <a:gd name="T33" fmla="*/ 7 h 83"/>
                <a:gd name="T34" fmla="*/ 74 w 236"/>
                <a:gd name="T35" fmla="*/ 6 h 83"/>
                <a:gd name="T36" fmla="*/ 49 w 236"/>
                <a:gd name="T37" fmla="*/ 8 h 83"/>
                <a:gd name="T38" fmla="*/ 31 w 236"/>
                <a:gd name="T39" fmla="*/ 20 h 83"/>
                <a:gd name="T40" fmla="*/ 26 w 236"/>
                <a:gd name="T41" fmla="*/ 21 h 83"/>
                <a:gd name="T42" fmla="*/ 26 w 236"/>
                <a:gd name="T43" fmla="*/ 21 h 83"/>
                <a:gd name="T44" fmla="*/ 25 w 236"/>
                <a:gd name="T45" fmla="*/ 21 h 83"/>
                <a:gd name="T46" fmla="*/ 26 w 236"/>
                <a:gd name="T47" fmla="*/ 21 h 83"/>
                <a:gd name="T48" fmla="*/ 22 w 236"/>
                <a:gd name="T49" fmla="*/ 23 h 83"/>
                <a:gd name="T50" fmla="*/ 12 w 236"/>
                <a:gd name="T51" fmla="*/ 28 h 83"/>
                <a:gd name="T52" fmla="*/ 0 w 236"/>
                <a:gd name="T53" fmla="*/ 39 h 83"/>
                <a:gd name="T54" fmla="*/ 14 w 236"/>
                <a:gd name="T55" fmla="*/ 32 h 83"/>
                <a:gd name="T56" fmla="*/ 18 w 236"/>
                <a:gd name="T57" fmla="*/ 54 h 83"/>
                <a:gd name="T58" fmla="*/ 34 w 236"/>
                <a:gd name="T59" fmla="*/ 30 h 83"/>
                <a:gd name="T60" fmla="*/ 39 w 236"/>
                <a:gd name="T61" fmla="*/ 35 h 83"/>
                <a:gd name="T62" fmla="*/ 50 w 236"/>
                <a:gd name="T63" fmla="*/ 43 h 83"/>
                <a:gd name="T64" fmla="*/ 61 w 236"/>
                <a:gd name="T65" fmla="*/ 52 h 83"/>
                <a:gd name="T66" fmla="*/ 77 w 236"/>
                <a:gd name="T67" fmla="*/ 44 h 83"/>
                <a:gd name="T68" fmla="*/ 88 w 236"/>
                <a:gd name="T69" fmla="*/ 35 h 83"/>
                <a:gd name="T70" fmla="*/ 94 w 236"/>
                <a:gd name="T71" fmla="*/ 40 h 83"/>
                <a:gd name="T72" fmla="*/ 97 w 236"/>
                <a:gd name="T73" fmla="*/ 44 h 83"/>
                <a:gd name="T74" fmla="*/ 134 w 236"/>
                <a:gd name="T75" fmla="*/ 53 h 83"/>
                <a:gd name="T76" fmla="*/ 139 w 236"/>
                <a:gd name="T77" fmla="*/ 49 h 83"/>
                <a:gd name="T78" fmla="*/ 140 w 236"/>
                <a:gd name="T79" fmla="*/ 42 h 83"/>
                <a:gd name="T80" fmla="*/ 147 w 236"/>
                <a:gd name="T81" fmla="*/ 42 h 83"/>
                <a:gd name="T82" fmla="*/ 169 w 236"/>
                <a:gd name="T83" fmla="*/ 52 h 83"/>
                <a:gd name="T84" fmla="*/ 174 w 236"/>
                <a:gd name="T85" fmla="*/ 55 h 83"/>
                <a:gd name="T86" fmla="*/ 206 w 236"/>
                <a:gd name="T87" fmla="*/ 70 h 83"/>
                <a:gd name="T88" fmla="*/ 230 w 236"/>
                <a:gd name="T89" fmla="*/ 83 h 83"/>
                <a:gd name="T90" fmla="*/ 235 w 236"/>
                <a:gd name="T91"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6" h="83">
                  <a:moveTo>
                    <a:pt x="235" y="82"/>
                  </a:moveTo>
                  <a:cubicBezTo>
                    <a:pt x="233" y="82"/>
                    <a:pt x="232" y="81"/>
                    <a:pt x="232" y="80"/>
                  </a:cubicBezTo>
                  <a:cubicBezTo>
                    <a:pt x="231" y="76"/>
                    <a:pt x="229" y="71"/>
                    <a:pt x="231" y="69"/>
                  </a:cubicBezTo>
                  <a:cubicBezTo>
                    <a:pt x="236" y="63"/>
                    <a:pt x="231" y="59"/>
                    <a:pt x="231" y="54"/>
                  </a:cubicBezTo>
                  <a:cubicBezTo>
                    <a:pt x="231" y="50"/>
                    <a:pt x="229" y="48"/>
                    <a:pt x="225" y="47"/>
                  </a:cubicBezTo>
                  <a:cubicBezTo>
                    <a:pt x="219" y="47"/>
                    <a:pt x="216" y="44"/>
                    <a:pt x="216" y="38"/>
                  </a:cubicBezTo>
                  <a:cubicBezTo>
                    <a:pt x="216" y="32"/>
                    <a:pt x="213" y="27"/>
                    <a:pt x="207" y="25"/>
                  </a:cubicBezTo>
                  <a:cubicBezTo>
                    <a:pt x="205" y="24"/>
                    <a:pt x="204" y="23"/>
                    <a:pt x="202" y="22"/>
                  </a:cubicBezTo>
                  <a:cubicBezTo>
                    <a:pt x="198" y="16"/>
                    <a:pt x="193" y="15"/>
                    <a:pt x="187" y="17"/>
                  </a:cubicBezTo>
                  <a:cubicBezTo>
                    <a:pt x="179" y="18"/>
                    <a:pt x="171" y="19"/>
                    <a:pt x="164" y="14"/>
                  </a:cubicBezTo>
                  <a:cubicBezTo>
                    <a:pt x="155" y="7"/>
                    <a:pt x="145" y="5"/>
                    <a:pt x="134" y="3"/>
                  </a:cubicBezTo>
                  <a:cubicBezTo>
                    <a:pt x="130" y="1"/>
                    <a:pt x="125" y="1"/>
                    <a:pt x="122" y="7"/>
                  </a:cubicBezTo>
                  <a:cubicBezTo>
                    <a:pt x="120" y="10"/>
                    <a:pt x="116" y="11"/>
                    <a:pt x="112" y="12"/>
                  </a:cubicBezTo>
                  <a:cubicBezTo>
                    <a:pt x="106" y="16"/>
                    <a:pt x="104" y="15"/>
                    <a:pt x="103" y="7"/>
                  </a:cubicBezTo>
                  <a:cubicBezTo>
                    <a:pt x="102" y="5"/>
                    <a:pt x="102" y="3"/>
                    <a:pt x="100" y="2"/>
                  </a:cubicBezTo>
                  <a:cubicBezTo>
                    <a:pt x="96" y="0"/>
                    <a:pt x="98" y="4"/>
                    <a:pt x="96" y="5"/>
                  </a:cubicBezTo>
                  <a:cubicBezTo>
                    <a:pt x="94" y="5"/>
                    <a:pt x="92" y="6"/>
                    <a:pt x="91" y="7"/>
                  </a:cubicBezTo>
                  <a:cubicBezTo>
                    <a:pt x="85" y="9"/>
                    <a:pt x="80" y="7"/>
                    <a:pt x="74" y="6"/>
                  </a:cubicBezTo>
                  <a:cubicBezTo>
                    <a:pt x="66" y="6"/>
                    <a:pt x="57" y="8"/>
                    <a:pt x="49" y="8"/>
                  </a:cubicBezTo>
                  <a:cubicBezTo>
                    <a:pt x="39" y="8"/>
                    <a:pt x="33" y="10"/>
                    <a:pt x="31" y="20"/>
                  </a:cubicBezTo>
                  <a:cubicBezTo>
                    <a:pt x="30" y="23"/>
                    <a:pt x="28" y="23"/>
                    <a:pt x="26" y="21"/>
                  </a:cubicBezTo>
                  <a:cubicBezTo>
                    <a:pt x="26" y="21"/>
                    <a:pt x="26" y="21"/>
                    <a:pt x="26" y="21"/>
                  </a:cubicBezTo>
                  <a:cubicBezTo>
                    <a:pt x="26" y="21"/>
                    <a:pt x="26" y="21"/>
                    <a:pt x="25" y="21"/>
                  </a:cubicBezTo>
                  <a:cubicBezTo>
                    <a:pt x="26" y="21"/>
                    <a:pt x="26" y="21"/>
                    <a:pt x="26" y="21"/>
                  </a:cubicBezTo>
                  <a:cubicBezTo>
                    <a:pt x="25" y="23"/>
                    <a:pt x="24" y="24"/>
                    <a:pt x="22" y="23"/>
                  </a:cubicBezTo>
                  <a:cubicBezTo>
                    <a:pt x="21" y="29"/>
                    <a:pt x="16" y="28"/>
                    <a:pt x="12" y="28"/>
                  </a:cubicBezTo>
                  <a:cubicBezTo>
                    <a:pt x="3" y="29"/>
                    <a:pt x="2" y="30"/>
                    <a:pt x="0" y="39"/>
                  </a:cubicBezTo>
                  <a:cubicBezTo>
                    <a:pt x="5" y="37"/>
                    <a:pt x="11" y="39"/>
                    <a:pt x="14" y="32"/>
                  </a:cubicBezTo>
                  <a:cubicBezTo>
                    <a:pt x="18" y="39"/>
                    <a:pt x="22" y="46"/>
                    <a:pt x="18" y="54"/>
                  </a:cubicBezTo>
                  <a:cubicBezTo>
                    <a:pt x="29" y="49"/>
                    <a:pt x="31" y="39"/>
                    <a:pt x="34" y="30"/>
                  </a:cubicBezTo>
                  <a:cubicBezTo>
                    <a:pt x="37" y="30"/>
                    <a:pt x="36" y="36"/>
                    <a:pt x="39" y="35"/>
                  </a:cubicBezTo>
                  <a:cubicBezTo>
                    <a:pt x="46" y="34"/>
                    <a:pt x="47" y="39"/>
                    <a:pt x="50" y="43"/>
                  </a:cubicBezTo>
                  <a:cubicBezTo>
                    <a:pt x="52" y="48"/>
                    <a:pt x="56" y="52"/>
                    <a:pt x="61" y="52"/>
                  </a:cubicBezTo>
                  <a:cubicBezTo>
                    <a:pt x="67" y="51"/>
                    <a:pt x="74" y="52"/>
                    <a:pt x="77" y="44"/>
                  </a:cubicBezTo>
                  <a:cubicBezTo>
                    <a:pt x="78" y="39"/>
                    <a:pt x="84" y="37"/>
                    <a:pt x="88" y="35"/>
                  </a:cubicBezTo>
                  <a:cubicBezTo>
                    <a:pt x="92" y="33"/>
                    <a:pt x="94" y="34"/>
                    <a:pt x="94" y="40"/>
                  </a:cubicBezTo>
                  <a:cubicBezTo>
                    <a:pt x="94" y="42"/>
                    <a:pt x="94" y="44"/>
                    <a:pt x="97" y="44"/>
                  </a:cubicBezTo>
                  <a:cubicBezTo>
                    <a:pt x="110" y="45"/>
                    <a:pt x="122" y="49"/>
                    <a:pt x="134" y="53"/>
                  </a:cubicBezTo>
                  <a:cubicBezTo>
                    <a:pt x="138" y="54"/>
                    <a:pt x="140" y="53"/>
                    <a:pt x="139" y="49"/>
                  </a:cubicBezTo>
                  <a:cubicBezTo>
                    <a:pt x="139" y="47"/>
                    <a:pt x="138" y="45"/>
                    <a:pt x="140" y="42"/>
                  </a:cubicBezTo>
                  <a:cubicBezTo>
                    <a:pt x="142" y="42"/>
                    <a:pt x="145" y="42"/>
                    <a:pt x="147" y="42"/>
                  </a:cubicBezTo>
                  <a:cubicBezTo>
                    <a:pt x="156" y="42"/>
                    <a:pt x="165" y="42"/>
                    <a:pt x="169" y="52"/>
                  </a:cubicBezTo>
                  <a:cubicBezTo>
                    <a:pt x="170" y="53"/>
                    <a:pt x="172" y="54"/>
                    <a:pt x="174" y="55"/>
                  </a:cubicBezTo>
                  <a:cubicBezTo>
                    <a:pt x="184" y="60"/>
                    <a:pt x="196" y="63"/>
                    <a:pt x="206" y="70"/>
                  </a:cubicBezTo>
                  <a:cubicBezTo>
                    <a:pt x="213" y="76"/>
                    <a:pt x="222" y="79"/>
                    <a:pt x="230" y="83"/>
                  </a:cubicBezTo>
                  <a:cubicBezTo>
                    <a:pt x="232" y="83"/>
                    <a:pt x="233" y="82"/>
                    <a:pt x="235" y="82"/>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17" name="Freeform 107">
              <a:extLst>
                <a:ext uri="{FF2B5EF4-FFF2-40B4-BE49-F238E27FC236}">
                  <a16:creationId xmlns:a16="http://schemas.microsoft.com/office/drawing/2014/main" id="{F7C2DDF9-E20C-4CFB-8DC7-296597D161DB}"/>
                </a:ext>
              </a:extLst>
            </p:cNvPr>
            <p:cNvSpPr>
              <a:spLocks/>
            </p:cNvSpPr>
            <p:nvPr/>
          </p:nvSpPr>
          <p:spPr bwMode="auto">
            <a:xfrm>
              <a:off x="5176" y="2232"/>
              <a:ext cx="215" cy="146"/>
            </a:xfrm>
            <a:custGeom>
              <a:avLst/>
              <a:gdLst>
                <a:gd name="T0" fmla="*/ 92 w 93"/>
                <a:gd name="T1" fmla="*/ 43 h 63"/>
                <a:gd name="T2" fmla="*/ 93 w 93"/>
                <a:gd name="T3" fmla="*/ 35 h 63"/>
                <a:gd name="T4" fmla="*/ 87 w 93"/>
                <a:gd name="T5" fmla="*/ 24 h 63"/>
                <a:gd name="T6" fmla="*/ 83 w 93"/>
                <a:gd name="T7" fmla="*/ 20 h 63"/>
                <a:gd name="T8" fmla="*/ 76 w 93"/>
                <a:gd name="T9" fmla="*/ 11 h 63"/>
                <a:gd name="T10" fmla="*/ 18 w 93"/>
                <a:gd name="T11" fmla="*/ 10 h 63"/>
                <a:gd name="T12" fmla="*/ 11 w 93"/>
                <a:gd name="T13" fmla="*/ 10 h 63"/>
                <a:gd name="T14" fmla="*/ 1 w 93"/>
                <a:gd name="T15" fmla="*/ 17 h 63"/>
                <a:gd name="T16" fmla="*/ 18 w 93"/>
                <a:gd name="T17" fmla="*/ 45 h 63"/>
                <a:gd name="T18" fmla="*/ 34 w 93"/>
                <a:gd name="T19" fmla="*/ 55 h 63"/>
                <a:gd name="T20" fmla="*/ 65 w 93"/>
                <a:gd name="T21" fmla="*/ 58 h 63"/>
                <a:gd name="T22" fmla="*/ 89 w 93"/>
                <a:gd name="T23" fmla="*/ 47 h 63"/>
                <a:gd name="T24" fmla="*/ 92 w 93"/>
                <a:gd name="T25" fmla="*/ 4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63">
                  <a:moveTo>
                    <a:pt x="92" y="43"/>
                  </a:moveTo>
                  <a:cubicBezTo>
                    <a:pt x="93" y="40"/>
                    <a:pt x="93" y="37"/>
                    <a:pt x="93" y="35"/>
                  </a:cubicBezTo>
                  <a:cubicBezTo>
                    <a:pt x="93" y="27"/>
                    <a:pt x="93" y="27"/>
                    <a:pt x="87" y="24"/>
                  </a:cubicBezTo>
                  <a:cubicBezTo>
                    <a:pt x="85" y="23"/>
                    <a:pt x="82" y="23"/>
                    <a:pt x="83" y="20"/>
                  </a:cubicBezTo>
                  <a:cubicBezTo>
                    <a:pt x="84" y="14"/>
                    <a:pt x="79" y="13"/>
                    <a:pt x="76" y="11"/>
                  </a:cubicBezTo>
                  <a:cubicBezTo>
                    <a:pt x="57" y="1"/>
                    <a:pt x="37" y="0"/>
                    <a:pt x="18" y="10"/>
                  </a:cubicBezTo>
                  <a:cubicBezTo>
                    <a:pt x="15" y="11"/>
                    <a:pt x="14" y="11"/>
                    <a:pt x="11" y="10"/>
                  </a:cubicBezTo>
                  <a:cubicBezTo>
                    <a:pt x="5" y="8"/>
                    <a:pt x="2" y="10"/>
                    <a:pt x="1" y="17"/>
                  </a:cubicBezTo>
                  <a:cubicBezTo>
                    <a:pt x="0" y="30"/>
                    <a:pt x="10" y="38"/>
                    <a:pt x="18" y="45"/>
                  </a:cubicBezTo>
                  <a:cubicBezTo>
                    <a:pt x="22" y="49"/>
                    <a:pt x="28" y="52"/>
                    <a:pt x="34" y="55"/>
                  </a:cubicBezTo>
                  <a:cubicBezTo>
                    <a:pt x="44" y="59"/>
                    <a:pt x="53" y="63"/>
                    <a:pt x="65" y="58"/>
                  </a:cubicBezTo>
                  <a:cubicBezTo>
                    <a:pt x="73" y="54"/>
                    <a:pt x="80" y="48"/>
                    <a:pt x="89" y="47"/>
                  </a:cubicBezTo>
                  <a:cubicBezTo>
                    <a:pt x="91" y="47"/>
                    <a:pt x="92" y="45"/>
                    <a:pt x="92" y="43"/>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18" name="Freeform 108">
              <a:extLst>
                <a:ext uri="{FF2B5EF4-FFF2-40B4-BE49-F238E27FC236}">
                  <a16:creationId xmlns:a16="http://schemas.microsoft.com/office/drawing/2014/main" id="{2C14DBCD-DA1E-481D-BF1B-5DBAA8709B73}"/>
                </a:ext>
              </a:extLst>
            </p:cNvPr>
            <p:cNvSpPr>
              <a:spLocks/>
            </p:cNvSpPr>
            <p:nvPr/>
          </p:nvSpPr>
          <p:spPr bwMode="auto">
            <a:xfrm>
              <a:off x="5134" y="2985"/>
              <a:ext cx="187" cy="84"/>
            </a:xfrm>
            <a:custGeom>
              <a:avLst/>
              <a:gdLst>
                <a:gd name="T0" fmla="*/ 70 w 81"/>
                <a:gd name="T1" fmla="*/ 7 h 36"/>
                <a:gd name="T2" fmla="*/ 51 w 81"/>
                <a:gd name="T3" fmla="*/ 6 h 36"/>
                <a:gd name="T4" fmla="*/ 19 w 81"/>
                <a:gd name="T5" fmla="*/ 10 h 36"/>
                <a:gd name="T6" fmla="*/ 13 w 81"/>
                <a:gd name="T7" fmla="*/ 11 h 36"/>
                <a:gd name="T8" fmla="*/ 0 w 81"/>
                <a:gd name="T9" fmla="*/ 36 h 36"/>
                <a:gd name="T10" fmla="*/ 6 w 81"/>
                <a:gd name="T11" fmla="*/ 35 h 36"/>
                <a:gd name="T12" fmla="*/ 47 w 81"/>
                <a:gd name="T13" fmla="*/ 31 h 36"/>
                <a:gd name="T14" fmla="*/ 59 w 81"/>
                <a:gd name="T15" fmla="*/ 26 h 36"/>
                <a:gd name="T16" fmla="*/ 66 w 81"/>
                <a:gd name="T17" fmla="*/ 19 h 36"/>
                <a:gd name="T18" fmla="*/ 81 w 81"/>
                <a:gd name="T19" fmla="*/ 16 h 36"/>
                <a:gd name="T20" fmla="*/ 70 w 81"/>
                <a:gd name="T21"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36">
                  <a:moveTo>
                    <a:pt x="70" y="7"/>
                  </a:moveTo>
                  <a:cubicBezTo>
                    <a:pt x="64" y="0"/>
                    <a:pt x="57" y="2"/>
                    <a:pt x="51" y="6"/>
                  </a:cubicBezTo>
                  <a:cubicBezTo>
                    <a:pt x="41" y="12"/>
                    <a:pt x="31" y="15"/>
                    <a:pt x="19" y="10"/>
                  </a:cubicBezTo>
                  <a:cubicBezTo>
                    <a:pt x="17" y="9"/>
                    <a:pt x="14" y="8"/>
                    <a:pt x="13" y="11"/>
                  </a:cubicBezTo>
                  <a:cubicBezTo>
                    <a:pt x="9" y="19"/>
                    <a:pt x="5" y="27"/>
                    <a:pt x="0" y="36"/>
                  </a:cubicBezTo>
                  <a:cubicBezTo>
                    <a:pt x="3" y="36"/>
                    <a:pt x="5" y="36"/>
                    <a:pt x="6" y="35"/>
                  </a:cubicBezTo>
                  <a:cubicBezTo>
                    <a:pt x="19" y="26"/>
                    <a:pt x="34" y="28"/>
                    <a:pt x="47" y="31"/>
                  </a:cubicBezTo>
                  <a:cubicBezTo>
                    <a:pt x="53" y="32"/>
                    <a:pt x="57" y="31"/>
                    <a:pt x="59" y="26"/>
                  </a:cubicBezTo>
                  <a:cubicBezTo>
                    <a:pt x="60" y="22"/>
                    <a:pt x="63" y="21"/>
                    <a:pt x="66" y="19"/>
                  </a:cubicBezTo>
                  <a:cubicBezTo>
                    <a:pt x="71" y="18"/>
                    <a:pt x="75" y="16"/>
                    <a:pt x="81" y="16"/>
                  </a:cubicBezTo>
                  <a:cubicBezTo>
                    <a:pt x="80" y="9"/>
                    <a:pt x="73" y="10"/>
                    <a:pt x="70" y="7"/>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19" name="Freeform 109">
              <a:extLst>
                <a:ext uri="{FF2B5EF4-FFF2-40B4-BE49-F238E27FC236}">
                  <a16:creationId xmlns:a16="http://schemas.microsoft.com/office/drawing/2014/main" id="{DAEFB7BD-50EF-4385-86FB-3759745844B7}"/>
                </a:ext>
              </a:extLst>
            </p:cNvPr>
            <p:cNvSpPr>
              <a:spLocks/>
            </p:cNvSpPr>
            <p:nvPr/>
          </p:nvSpPr>
          <p:spPr bwMode="auto">
            <a:xfrm>
              <a:off x="6266" y="2607"/>
              <a:ext cx="113" cy="126"/>
            </a:xfrm>
            <a:custGeom>
              <a:avLst/>
              <a:gdLst>
                <a:gd name="T0" fmla="*/ 45 w 49"/>
                <a:gd name="T1" fmla="*/ 1 h 54"/>
                <a:gd name="T2" fmla="*/ 40 w 49"/>
                <a:gd name="T3" fmla="*/ 4 h 54"/>
                <a:gd name="T4" fmla="*/ 37 w 49"/>
                <a:gd name="T5" fmla="*/ 12 h 54"/>
                <a:gd name="T6" fmla="*/ 25 w 49"/>
                <a:gd name="T7" fmla="*/ 40 h 54"/>
                <a:gd name="T8" fmla="*/ 22 w 49"/>
                <a:gd name="T9" fmla="*/ 31 h 54"/>
                <a:gd name="T10" fmla="*/ 20 w 49"/>
                <a:gd name="T11" fmla="*/ 20 h 54"/>
                <a:gd name="T12" fmla="*/ 12 w 49"/>
                <a:gd name="T13" fmla="*/ 20 h 54"/>
                <a:gd name="T14" fmla="*/ 6 w 49"/>
                <a:gd name="T15" fmla="*/ 31 h 54"/>
                <a:gd name="T16" fmla="*/ 2 w 49"/>
                <a:gd name="T17" fmla="*/ 41 h 54"/>
                <a:gd name="T18" fmla="*/ 0 w 49"/>
                <a:gd name="T19" fmla="*/ 46 h 54"/>
                <a:gd name="T20" fmla="*/ 12 w 49"/>
                <a:gd name="T21" fmla="*/ 49 h 54"/>
                <a:gd name="T22" fmla="*/ 26 w 49"/>
                <a:gd name="T23" fmla="*/ 53 h 54"/>
                <a:gd name="T24" fmla="*/ 32 w 49"/>
                <a:gd name="T25" fmla="*/ 40 h 54"/>
                <a:gd name="T26" fmla="*/ 37 w 49"/>
                <a:gd name="T27" fmla="*/ 31 h 54"/>
                <a:gd name="T28" fmla="*/ 48 w 49"/>
                <a:gd name="T29" fmla="*/ 6 h 54"/>
                <a:gd name="T30" fmla="*/ 45 w 49"/>
                <a:gd name="T31"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54">
                  <a:moveTo>
                    <a:pt x="45" y="1"/>
                  </a:moveTo>
                  <a:cubicBezTo>
                    <a:pt x="43" y="0"/>
                    <a:pt x="41" y="1"/>
                    <a:pt x="40" y="4"/>
                  </a:cubicBezTo>
                  <a:cubicBezTo>
                    <a:pt x="39" y="6"/>
                    <a:pt x="38" y="9"/>
                    <a:pt x="37" y="12"/>
                  </a:cubicBezTo>
                  <a:cubicBezTo>
                    <a:pt x="35" y="22"/>
                    <a:pt x="29" y="31"/>
                    <a:pt x="25" y="40"/>
                  </a:cubicBezTo>
                  <a:cubicBezTo>
                    <a:pt x="20" y="38"/>
                    <a:pt x="21" y="35"/>
                    <a:pt x="22" y="31"/>
                  </a:cubicBezTo>
                  <a:cubicBezTo>
                    <a:pt x="23" y="27"/>
                    <a:pt x="24" y="23"/>
                    <a:pt x="20" y="20"/>
                  </a:cubicBezTo>
                  <a:cubicBezTo>
                    <a:pt x="18" y="18"/>
                    <a:pt x="14" y="17"/>
                    <a:pt x="12" y="20"/>
                  </a:cubicBezTo>
                  <a:cubicBezTo>
                    <a:pt x="10" y="24"/>
                    <a:pt x="2" y="25"/>
                    <a:pt x="6" y="31"/>
                  </a:cubicBezTo>
                  <a:cubicBezTo>
                    <a:pt x="11" y="38"/>
                    <a:pt x="7" y="39"/>
                    <a:pt x="2" y="41"/>
                  </a:cubicBezTo>
                  <a:cubicBezTo>
                    <a:pt x="1" y="42"/>
                    <a:pt x="0" y="43"/>
                    <a:pt x="0" y="46"/>
                  </a:cubicBezTo>
                  <a:cubicBezTo>
                    <a:pt x="4" y="45"/>
                    <a:pt x="9" y="44"/>
                    <a:pt x="12" y="49"/>
                  </a:cubicBezTo>
                  <a:cubicBezTo>
                    <a:pt x="15" y="52"/>
                    <a:pt x="22" y="54"/>
                    <a:pt x="26" y="53"/>
                  </a:cubicBezTo>
                  <a:cubicBezTo>
                    <a:pt x="30" y="51"/>
                    <a:pt x="33" y="45"/>
                    <a:pt x="32" y="40"/>
                  </a:cubicBezTo>
                  <a:cubicBezTo>
                    <a:pt x="32" y="36"/>
                    <a:pt x="34" y="33"/>
                    <a:pt x="37" y="31"/>
                  </a:cubicBezTo>
                  <a:cubicBezTo>
                    <a:pt x="45" y="25"/>
                    <a:pt x="46" y="15"/>
                    <a:pt x="48" y="6"/>
                  </a:cubicBezTo>
                  <a:cubicBezTo>
                    <a:pt x="49" y="4"/>
                    <a:pt x="48" y="2"/>
                    <a:pt x="45" y="1"/>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20" name="Freeform 110">
              <a:extLst>
                <a:ext uri="{FF2B5EF4-FFF2-40B4-BE49-F238E27FC236}">
                  <a16:creationId xmlns:a16="http://schemas.microsoft.com/office/drawing/2014/main" id="{98F59A61-6BC6-4B9D-81D2-0F20931F9D51}"/>
                </a:ext>
              </a:extLst>
            </p:cNvPr>
            <p:cNvSpPr>
              <a:spLocks/>
            </p:cNvSpPr>
            <p:nvPr/>
          </p:nvSpPr>
          <p:spPr bwMode="auto">
            <a:xfrm>
              <a:off x="5495" y="2306"/>
              <a:ext cx="150" cy="63"/>
            </a:xfrm>
            <a:custGeom>
              <a:avLst/>
              <a:gdLst>
                <a:gd name="T0" fmla="*/ 64 w 65"/>
                <a:gd name="T1" fmla="*/ 13 h 27"/>
                <a:gd name="T2" fmla="*/ 53 w 65"/>
                <a:gd name="T3" fmla="*/ 4 h 27"/>
                <a:gd name="T4" fmla="*/ 37 w 65"/>
                <a:gd name="T5" fmla="*/ 3 h 27"/>
                <a:gd name="T6" fmla="*/ 4 w 65"/>
                <a:gd name="T7" fmla="*/ 13 h 27"/>
                <a:gd name="T8" fmla="*/ 3 w 65"/>
                <a:gd name="T9" fmla="*/ 15 h 27"/>
                <a:gd name="T10" fmla="*/ 1 w 65"/>
                <a:gd name="T11" fmla="*/ 22 h 27"/>
                <a:gd name="T12" fmla="*/ 8 w 65"/>
                <a:gd name="T13" fmla="*/ 24 h 27"/>
                <a:gd name="T14" fmla="*/ 13 w 65"/>
                <a:gd name="T15" fmla="*/ 23 h 27"/>
                <a:gd name="T16" fmla="*/ 28 w 65"/>
                <a:gd name="T17" fmla="*/ 19 h 27"/>
                <a:gd name="T18" fmla="*/ 43 w 65"/>
                <a:gd name="T19" fmla="*/ 13 h 27"/>
                <a:gd name="T20" fmla="*/ 65 w 65"/>
                <a:gd name="T21" fmla="*/ 17 h 27"/>
                <a:gd name="T22" fmla="*/ 64 w 65"/>
                <a:gd name="T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27">
                  <a:moveTo>
                    <a:pt x="64" y="13"/>
                  </a:moveTo>
                  <a:cubicBezTo>
                    <a:pt x="63" y="6"/>
                    <a:pt x="60" y="4"/>
                    <a:pt x="53" y="4"/>
                  </a:cubicBezTo>
                  <a:cubicBezTo>
                    <a:pt x="48" y="3"/>
                    <a:pt x="42" y="5"/>
                    <a:pt x="37" y="3"/>
                  </a:cubicBezTo>
                  <a:cubicBezTo>
                    <a:pt x="24" y="0"/>
                    <a:pt x="15" y="9"/>
                    <a:pt x="4" y="13"/>
                  </a:cubicBezTo>
                  <a:cubicBezTo>
                    <a:pt x="4" y="13"/>
                    <a:pt x="3" y="14"/>
                    <a:pt x="3" y="15"/>
                  </a:cubicBezTo>
                  <a:cubicBezTo>
                    <a:pt x="0" y="17"/>
                    <a:pt x="0" y="19"/>
                    <a:pt x="1" y="22"/>
                  </a:cubicBezTo>
                  <a:cubicBezTo>
                    <a:pt x="3" y="25"/>
                    <a:pt x="5" y="25"/>
                    <a:pt x="8" y="24"/>
                  </a:cubicBezTo>
                  <a:cubicBezTo>
                    <a:pt x="10" y="24"/>
                    <a:pt x="11" y="21"/>
                    <a:pt x="13" y="23"/>
                  </a:cubicBezTo>
                  <a:cubicBezTo>
                    <a:pt x="19" y="27"/>
                    <a:pt x="24" y="23"/>
                    <a:pt x="28" y="19"/>
                  </a:cubicBezTo>
                  <a:cubicBezTo>
                    <a:pt x="33" y="16"/>
                    <a:pt x="37" y="14"/>
                    <a:pt x="43" y="13"/>
                  </a:cubicBezTo>
                  <a:cubicBezTo>
                    <a:pt x="51" y="12"/>
                    <a:pt x="58" y="13"/>
                    <a:pt x="65" y="17"/>
                  </a:cubicBezTo>
                  <a:cubicBezTo>
                    <a:pt x="65" y="16"/>
                    <a:pt x="62" y="15"/>
                    <a:pt x="64" y="13"/>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21" name="Freeform 111">
              <a:extLst>
                <a:ext uri="{FF2B5EF4-FFF2-40B4-BE49-F238E27FC236}">
                  <a16:creationId xmlns:a16="http://schemas.microsoft.com/office/drawing/2014/main" id="{1A3397FF-5A31-4F3E-BE60-E0D64FF0211B}"/>
                </a:ext>
              </a:extLst>
            </p:cNvPr>
            <p:cNvSpPr>
              <a:spLocks noEditPoints="1"/>
            </p:cNvSpPr>
            <p:nvPr/>
          </p:nvSpPr>
          <p:spPr bwMode="auto">
            <a:xfrm>
              <a:off x="6520" y="2612"/>
              <a:ext cx="148" cy="278"/>
            </a:xfrm>
            <a:custGeom>
              <a:avLst/>
              <a:gdLst>
                <a:gd name="T0" fmla="*/ 58 w 64"/>
                <a:gd name="T1" fmla="*/ 71 h 120"/>
                <a:gd name="T2" fmla="*/ 53 w 64"/>
                <a:gd name="T3" fmla="*/ 66 h 120"/>
                <a:gd name="T4" fmla="*/ 49 w 64"/>
                <a:gd name="T5" fmla="*/ 54 h 120"/>
                <a:gd name="T6" fmla="*/ 48 w 64"/>
                <a:gd name="T7" fmla="*/ 51 h 120"/>
                <a:gd name="T8" fmla="*/ 53 w 64"/>
                <a:gd name="T9" fmla="*/ 46 h 120"/>
                <a:gd name="T10" fmla="*/ 56 w 64"/>
                <a:gd name="T11" fmla="*/ 34 h 120"/>
                <a:gd name="T12" fmla="*/ 49 w 64"/>
                <a:gd name="T13" fmla="*/ 25 h 120"/>
                <a:gd name="T14" fmla="*/ 49 w 64"/>
                <a:gd name="T15" fmla="*/ 25 h 120"/>
                <a:gd name="T16" fmla="*/ 47 w 64"/>
                <a:gd name="T17" fmla="*/ 22 h 120"/>
                <a:gd name="T18" fmla="*/ 47 w 64"/>
                <a:gd name="T19" fmla="*/ 18 h 120"/>
                <a:gd name="T20" fmla="*/ 41 w 64"/>
                <a:gd name="T21" fmla="*/ 3 h 120"/>
                <a:gd name="T22" fmla="*/ 32 w 64"/>
                <a:gd name="T23" fmla="*/ 5 h 120"/>
                <a:gd name="T24" fmla="*/ 30 w 64"/>
                <a:gd name="T25" fmla="*/ 10 h 120"/>
                <a:gd name="T26" fmla="*/ 15 w 64"/>
                <a:gd name="T27" fmla="*/ 14 h 120"/>
                <a:gd name="T28" fmla="*/ 13 w 64"/>
                <a:gd name="T29" fmla="*/ 29 h 120"/>
                <a:gd name="T30" fmla="*/ 12 w 64"/>
                <a:gd name="T31" fmla="*/ 30 h 120"/>
                <a:gd name="T32" fmla="*/ 11 w 64"/>
                <a:gd name="T33" fmla="*/ 39 h 120"/>
                <a:gd name="T34" fmla="*/ 17 w 64"/>
                <a:gd name="T35" fmla="*/ 39 h 120"/>
                <a:gd name="T36" fmla="*/ 19 w 64"/>
                <a:gd name="T37" fmla="*/ 38 h 120"/>
                <a:gd name="T38" fmla="*/ 19 w 64"/>
                <a:gd name="T39" fmla="*/ 41 h 120"/>
                <a:gd name="T40" fmla="*/ 19 w 64"/>
                <a:gd name="T41" fmla="*/ 47 h 120"/>
                <a:gd name="T42" fmla="*/ 18 w 64"/>
                <a:gd name="T43" fmla="*/ 53 h 120"/>
                <a:gd name="T44" fmla="*/ 6 w 64"/>
                <a:gd name="T45" fmla="*/ 54 h 120"/>
                <a:gd name="T46" fmla="*/ 6 w 64"/>
                <a:gd name="T47" fmla="*/ 55 h 120"/>
                <a:gd name="T48" fmla="*/ 4 w 64"/>
                <a:gd name="T49" fmla="*/ 65 h 120"/>
                <a:gd name="T50" fmla="*/ 1 w 64"/>
                <a:gd name="T51" fmla="*/ 103 h 120"/>
                <a:gd name="T52" fmla="*/ 11 w 64"/>
                <a:gd name="T53" fmla="*/ 118 h 120"/>
                <a:gd name="T54" fmla="*/ 26 w 64"/>
                <a:gd name="T55" fmla="*/ 106 h 120"/>
                <a:gd name="T56" fmla="*/ 34 w 64"/>
                <a:gd name="T57" fmla="*/ 107 h 120"/>
                <a:gd name="T58" fmla="*/ 35 w 64"/>
                <a:gd name="T59" fmla="*/ 100 h 120"/>
                <a:gd name="T60" fmla="*/ 39 w 64"/>
                <a:gd name="T61" fmla="*/ 98 h 120"/>
                <a:gd name="T62" fmla="*/ 42 w 64"/>
                <a:gd name="T63" fmla="*/ 101 h 120"/>
                <a:gd name="T64" fmla="*/ 39 w 64"/>
                <a:gd name="T65" fmla="*/ 116 h 120"/>
                <a:gd name="T66" fmla="*/ 45 w 64"/>
                <a:gd name="T67" fmla="*/ 112 h 120"/>
                <a:gd name="T68" fmla="*/ 53 w 64"/>
                <a:gd name="T69" fmla="*/ 98 h 120"/>
                <a:gd name="T70" fmla="*/ 62 w 64"/>
                <a:gd name="T71" fmla="*/ 78 h 120"/>
                <a:gd name="T72" fmla="*/ 58 w 64"/>
                <a:gd name="T73" fmla="*/ 71 h 120"/>
                <a:gd name="T74" fmla="*/ 38 w 64"/>
                <a:gd name="T75" fmla="*/ 90 h 120"/>
                <a:gd name="T76" fmla="*/ 38 w 64"/>
                <a:gd name="T77" fmla="*/ 90 h 120"/>
                <a:gd name="T78" fmla="*/ 38 w 64"/>
                <a:gd name="T79" fmla="*/ 90 h 120"/>
                <a:gd name="T80" fmla="*/ 38 w 64"/>
                <a:gd name="T81" fmla="*/ 90 h 120"/>
                <a:gd name="T82" fmla="*/ 38 w 64"/>
                <a:gd name="T83" fmla="*/ 90 h 120"/>
                <a:gd name="T84" fmla="*/ 38 w 64"/>
                <a:gd name="T85" fmla="*/ 90 h 120"/>
                <a:gd name="T86" fmla="*/ 38 w 64"/>
                <a:gd name="T87" fmla="*/ 81 h 120"/>
                <a:gd name="T88" fmla="*/ 38 w 64"/>
                <a:gd name="T89" fmla="*/ 90 h 120"/>
                <a:gd name="T90" fmla="*/ 40 w 64"/>
                <a:gd name="T91" fmla="*/ 94 h 120"/>
                <a:gd name="T92" fmla="*/ 38 w 64"/>
                <a:gd name="T93" fmla="*/ 90 h 120"/>
                <a:gd name="T94" fmla="*/ 38 w 64"/>
                <a:gd name="T95" fmla="*/ 90 h 120"/>
                <a:gd name="T96" fmla="*/ 38 w 64"/>
                <a:gd name="T97" fmla="*/ 90 h 120"/>
                <a:gd name="T98" fmla="*/ 38 w 64"/>
                <a:gd name="T99" fmla="*/ 90 h 120"/>
                <a:gd name="T100" fmla="*/ 43 w 64"/>
                <a:gd name="T101" fmla="*/ 93 h 120"/>
                <a:gd name="T102" fmla="*/ 40 w 64"/>
                <a:gd name="T103"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 h="120">
                  <a:moveTo>
                    <a:pt x="58" y="71"/>
                  </a:moveTo>
                  <a:cubicBezTo>
                    <a:pt x="53" y="72"/>
                    <a:pt x="52" y="70"/>
                    <a:pt x="53" y="66"/>
                  </a:cubicBezTo>
                  <a:cubicBezTo>
                    <a:pt x="53" y="61"/>
                    <a:pt x="55" y="56"/>
                    <a:pt x="49" y="54"/>
                  </a:cubicBezTo>
                  <a:cubicBezTo>
                    <a:pt x="49" y="53"/>
                    <a:pt x="48" y="52"/>
                    <a:pt x="48" y="51"/>
                  </a:cubicBezTo>
                  <a:cubicBezTo>
                    <a:pt x="51" y="51"/>
                    <a:pt x="51" y="48"/>
                    <a:pt x="53" y="46"/>
                  </a:cubicBezTo>
                  <a:cubicBezTo>
                    <a:pt x="56" y="43"/>
                    <a:pt x="53" y="37"/>
                    <a:pt x="56" y="34"/>
                  </a:cubicBezTo>
                  <a:cubicBezTo>
                    <a:pt x="53" y="32"/>
                    <a:pt x="51" y="28"/>
                    <a:pt x="49" y="25"/>
                  </a:cubicBezTo>
                  <a:cubicBezTo>
                    <a:pt x="49" y="25"/>
                    <a:pt x="49" y="25"/>
                    <a:pt x="49" y="25"/>
                  </a:cubicBezTo>
                  <a:cubicBezTo>
                    <a:pt x="49" y="23"/>
                    <a:pt x="48" y="23"/>
                    <a:pt x="47" y="22"/>
                  </a:cubicBezTo>
                  <a:cubicBezTo>
                    <a:pt x="47" y="21"/>
                    <a:pt x="47" y="19"/>
                    <a:pt x="47" y="18"/>
                  </a:cubicBezTo>
                  <a:cubicBezTo>
                    <a:pt x="47" y="12"/>
                    <a:pt x="46" y="7"/>
                    <a:pt x="41" y="3"/>
                  </a:cubicBezTo>
                  <a:cubicBezTo>
                    <a:pt x="37" y="0"/>
                    <a:pt x="34" y="0"/>
                    <a:pt x="32" y="5"/>
                  </a:cubicBezTo>
                  <a:cubicBezTo>
                    <a:pt x="31" y="7"/>
                    <a:pt x="30" y="9"/>
                    <a:pt x="30" y="10"/>
                  </a:cubicBezTo>
                  <a:cubicBezTo>
                    <a:pt x="26" y="23"/>
                    <a:pt x="26" y="23"/>
                    <a:pt x="15" y="14"/>
                  </a:cubicBezTo>
                  <a:cubicBezTo>
                    <a:pt x="16" y="20"/>
                    <a:pt x="15" y="24"/>
                    <a:pt x="13" y="29"/>
                  </a:cubicBezTo>
                  <a:cubicBezTo>
                    <a:pt x="12" y="29"/>
                    <a:pt x="12" y="30"/>
                    <a:pt x="12" y="30"/>
                  </a:cubicBezTo>
                  <a:cubicBezTo>
                    <a:pt x="9" y="33"/>
                    <a:pt x="9" y="36"/>
                    <a:pt x="11" y="39"/>
                  </a:cubicBezTo>
                  <a:cubicBezTo>
                    <a:pt x="12" y="41"/>
                    <a:pt x="15" y="38"/>
                    <a:pt x="17" y="39"/>
                  </a:cubicBezTo>
                  <a:cubicBezTo>
                    <a:pt x="17" y="38"/>
                    <a:pt x="18" y="37"/>
                    <a:pt x="19" y="38"/>
                  </a:cubicBezTo>
                  <a:cubicBezTo>
                    <a:pt x="21" y="39"/>
                    <a:pt x="20" y="40"/>
                    <a:pt x="19" y="41"/>
                  </a:cubicBezTo>
                  <a:cubicBezTo>
                    <a:pt x="18" y="43"/>
                    <a:pt x="15" y="45"/>
                    <a:pt x="19" y="47"/>
                  </a:cubicBezTo>
                  <a:cubicBezTo>
                    <a:pt x="19" y="49"/>
                    <a:pt x="18" y="51"/>
                    <a:pt x="18" y="53"/>
                  </a:cubicBezTo>
                  <a:cubicBezTo>
                    <a:pt x="14" y="52"/>
                    <a:pt x="10" y="49"/>
                    <a:pt x="6" y="54"/>
                  </a:cubicBezTo>
                  <a:cubicBezTo>
                    <a:pt x="6" y="54"/>
                    <a:pt x="5" y="54"/>
                    <a:pt x="6" y="55"/>
                  </a:cubicBezTo>
                  <a:cubicBezTo>
                    <a:pt x="3" y="58"/>
                    <a:pt x="2" y="61"/>
                    <a:pt x="4" y="65"/>
                  </a:cubicBezTo>
                  <a:cubicBezTo>
                    <a:pt x="6" y="78"/>
                    <a:pt x="2" y="91"/>
                    <a:pt x="1" y="103"/>
                  </a:cubicBezTo>
                  <a:cubicBezTo>
                    <a:pt x="0" y="109"/>
                    <a:pt x="7" y="120"/>
                    <a:pt x="11" y="118"/>
                  </a:cubicBezTo>
                  <a:cubicBezTo>
                    <a:pt x="17" y="115"/>
                    <a:pt x="24" y="114"/>
                    <a:pt x="26" y="106"/>
                  </a:cubicBezTo>
                  <a:cubicBezTo>
                    <a:pt x="29" y="106"/>
                    <a:pt x="31" y="108"/>
                    <a:pt x="34" y="107"/>
                  </a:cubicBezTo>
                  <a:cubicBezTo>
                    <a:pt x="39" y="107"/>
                    <a:pt x="35" y="103"/>
                    <a:pt x="35" y="100"/>
                  </a:cubicBezTo>
                  <a:cubicBezTo>
                    <a:pt x="36" y="98"/>
                    <a:pt x="37" y="98"/>
                    <a:pt x="39" y="98"/>
                  </a:cubicBezTo>
                  <a:cubicBezTo>
                    <a:pt x="41" y="98"/>
                    <a:pt x="42" y="99"/>
                    <a:pt x="42" y="101"/>
                  </a:cubicBezTo>
                  <a:cubicBezTo>
                    <a:pt x="41" y="106"/>
                    <a:pt x="42" y="111"/>
                    <a:pt x="39" y="116"/>
                  </a:cubicBezTo>
                  <a:cubicBezTo>
                    <a:pt x="42" y="115"/>
                    <a:pt x="45" y="116"/>
                    <a:pt x="45" y="112"/>
                  </a:cubicBezTo>
                  <a:cubicBezTo>
                    <a:pt x="46" y="107"/>
                    <a:pt x="50" y="102"/>
                    <a:pt x="53" y="98"/>
                  </a:cubicBezTo>
                  <a:cubicBezTo>
                    <a:pt x="57" y="92"/>
                    <a:pt x="60" y="85"/>
                    <a:pt x="62" y="78"/>
                  </a:cubicBezTo>
                  <a:cubicBezTo>
                    <a:pt x="64" y="74"/>
                    <a:pt x="64" y="70"/>
                    <a:pt x="58" y="71"/>
                  </a:cubicBezTo>
                  <a:close/>
                  <a:moveTo>
                    <a:pt x="38" y="90"/>
                  </a:moveTo>
                  <a:cubicBezTo>
                    <a:pt x="38" y="90"/>
                    <a:pt x="38" y="90"/>
                    <a:pt x="38" y="90"/>
                  </a:cubicBezTo>
                  <a:cubicBezTo>
                    <a:pt x="38" y="90"/>
                    <a:pt x="38" y="90"/>
                    <a:pt x="38" y="90"/>
                  </a:cubicBezTo>
                  <a:cubicBezTo>
                    <a:pt x="38" y="90"/>
                    <a:pt x="38" y="90"/>
                    <a:pt x="38" y="90"/>
                  </a:cubicBezTo>
                  <a:cubicBezTo>
                    <a:pt x="38" y="90"/>
                    <a:pt x="38" y="90"/>
                    <a:pt x="38" y="90"/>
                  </a:cubicBezTo>
                  <a:cubicBezTo>
                    <a:pt x="38" y="90"/>
                    <a:pt x="38" y="90"/>
                    <a:pt x="38" y="90"/>
                  </a:cubicBezTo>
                  <a:cubicBezTo>
                    <a:pt x="38" y="87"/>
                    <a:pt x="38" y="84"/>
                    <a:pt x="38" y="81"/>
                  </a:cubicBezTo>
                  <a:cubicBezTo>
                    <a:pt x="38" y="84"/>
                    <a:pt x="38" y="87"/>
                    <a:pt x="38" y="90"/>
                  </a:cubicBezTo>
                  <a:close/>
                  <a:moveTo>
                    <a:pt x="40" y="94"/>
                  </a:moveTo>
                  <a:cubicBezTo>
                    <a:pt x="37" y="94"/>
                    <a:pt x="38" y="92"/>
                    <a:pt x="38" y="90"/>
                  </a:cubicBezTo>
                  <a:cubicBezTo>
                    <a:pt x="38" y="90"/>
                    <a:pt x="38" y="90"/>
                    <a:pt x="38" y="90"/>
                  </a:cubicBezTo>
                  <a:cubicBezTo>
                    <a:pt x="38" y="90"/>
                    <a:pt x="38" y="90"/>
                    <a:pt x="38" y="90"/>
                  </a:cubicBezTo>
                  <a:cubicBezTo>
                    <a:pt x="38" y="90"/>
                    <a:pt x="38" y="90"/>
                    <a:pt x="38" y="90"/>
                  </a:cubicBezTo>
                  <a:cubicBezTo>
                    <a:pt x="40" y="90"/>
                    <a:pt x="43" y="89"/>
                    <a:pt x="43" y="93"/>
                  </a:cubicBezTo>
                  <a:cubicBezTo>
                    <a:pt x="43" y="94"/>
                    <a:pt x="42" y="94"/>
                    <a:pt x="40" y="94"/>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22" name="Freeform 112">
              <a:extLst>
                <a:ext uri="{FF2B5EF4-FFF2-40B4-BE49-F238E27FC236}">
                  <a16:creationId xmlns:a16="http://schemas.microsoft.com/office/drawing/2014/main" id="{E7116C12-E03D-4C05-A2A7-A91EA0578400}"/>
                </a:ext>
              </a:extLst>
            </p:cNvPr>
            <p:cNvSpPr>
              <a:spLocks/>
            </p:cNvSpPr>
            <p:nvPr/>
          </p:nvSpPr>
          <p:spPr bwMode="auto">
            <a:xfrm>
              <a:off x="5444" y="3076"/>
              <a:ext cx="109" cy="39"/>
            </a:xfrm>
            <a:custGeom>
              <a:avLst/>
              <a:gdLst>
                <a:gd name="T0" fmla="*/ 43 w 47"/>
                <a:gd name="T1" fmla="*/ 8 h 17"/>
                <a:gd name="T2" fmla="*/ 5 w 47"/>
                <a:gd name="T3" fmla="*/ 6 h 17"/>
                <a:gd name="T4" fmla="*/ 1 w 47"/>
                <a:gd name="T5" fmla="*/ 11 h 17"/>
                <a:gd name="T6" fmla="*/ 7 w 47"/>
                <a:gd name="T7" fmla="*/ 13 h 17"/>
                <a:gd name="T8" fmla="*/ 25 w 47"/>
                <a:gd name="T9" fmla="*/ 13 h 17"/>
                <a:gd name="T10" fmla="*/ 39 w 47"/>
                <a:gd name="T11" fmla="*/ 17 h 17"/>
                <a:gd name="T12" fmla="*/ 47 w 47"/>
                <a:gd name="T13" fmla="*/ 14 h 17"/>
                <a:gd name="T14" fmla="*/ 43 w 47"/>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7">
                  <a:moveTo>
                    <a:pt x="43" y="8"/>
                  </a:moveTo>
                  <a:cubicBezTo>
                    <a:pt x="30" y="3"/>
                    <a:pt x="18" y="0"/>
                    <a:pt x="5" y="6"/>
                  </a:cubicBezTo>
                  <a:cubicBezTo>
                    <a:pt x="3" y="7"/>
                    <a:pt x="0" y="8"/>
                    <a:pt x="1" y="11"/>
                  </a:cubicBezTo>
                  <a:cubicBezTo>
                    <a:pt x="2" y="15"/>
                    <a:pt x="5" y="14"/>
                    <a:pt x="7" y="13"/>
                  </a:cubicBezTo>
                  <a:cubicBezTo>
                    <a:pt x="13" y="9"/>
                    <a:pt x="19" y="11"/>
                    <a:pt x="25" y="13"/>
                  </a:cubicBezTo>
                  <a:cubicBezTo>
                    <a:pt x="30" y="16"/>
                    <a:pt x="35" y="15"/>
                    <a:pt x="39" y="17"/>
                  </a:cubicBezTo>
                  <a:cubicBezTo>
                    <a:pt x="44" y="17"/>
                    <a:pt x="46" y="16"/>
                    <a:pt x="47" y="14"/>
                  </a:cubicBezTo>
                  <a:cubicBezTo>
                    <a:pt x="47" y="11"/>
                    <a:pt x="45" y="10"/>
                    <a:pt x="43" y="8"/>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23" name="Freeform 113">
              <a:extLst>
                <a:ext uri="{FF2B5EF4-FFF2-40B4-BE49-F238E27FC236}">
                  <a16:creationId xmlns:a16="http://schemas.microsoft.com/office/drawing/2014/main" id="{14361406-959C-471F-9178-6E09DD6461F7}"/>
                </a:ext>
              </a:extLst>
            </p:cNvPr>
            <p:cNvSpPr>
              <a:spLocks/>
            </p:cNvSpPr>
            <p:nvPr/>
          </p:nvSpPr>
          <p:spPr bwMode="auto">
            <a:xfrm>
              <a:off x="5761" y="3027"/>
              <a:ext cx="65" cy="51"/>
            </a:xfrm>
            <a:custGeom>
              <a:avLst/>
              <a:gdLst>
                <a:gd name="T0" fmla="*/ 14 w 28"/>
                <a:gd name="T1" fmla="*/ 1 h 22"/>
                <a:gd name="T2" fmla="*/ 1 w 28"/>
                <a:gd name="T3" fmla="*/ 9 h 22"/>
                <a:gd name="T4" fmla="*/ 3 w 28"/>
                <a:gd name="T5" fmla="*/ 14 h 22"/>
                <a:gd name="T6" fmla="*/ 12 w 28"/>
                <a:gd name="T7" fmla="*/ 18 h 22"/>
                <a:gd name="T8" fmla="*/ 20 w 28"/>
                <a:gd name="T9" fmla="*/ 20 h 22"/>
                <a:gd name="T10" fmla="*/ 28 w 28"/>
                <a:gd name="T11" fmla="*/ 11 h 22"/>
                <a:gd name="T12" fmla="*/ 27 w 28"/>
                <a:gd name="T13" fmla="*/ 7 h 22"/>
                <a:gd name="T14" fmla="*/ 14 w 28"/>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14" y="1"/>
                  </a:moveTo>
                  <a:cubicBezTo>
                    <a:pt x="10" y="0"/>
                    <a:pt x="1" y="5"/>
                    <a:pt x="1" y="9"/>
                  </a:cubicBezTo>
                  <a:cubicBezTo>
                    <a:pt x="0" y="11"/>
                    <a:pt x="0" y="14"/>
                    <a:pt x="3" y="14"/>
                  </a:cubicBezTo>
                  <a:cubicBezTo>
                    <a:pt x="7" y="13"/>
                    <a:pt x="9" y="15"/>
                    <a:pt x="12" y="18"/>
                  </a:cubicBezTo>
                  <a:cubicBezTo>
                    <a:pt x="14" y="21"/>
                    <a:pt x="17" y="22"/>
                    <a:pt x="20" y="20"/>
                  </a:cubicBezTo>
                  <a:cubicBezTo>
                    <a:pt x="24" y="18"/>
                    <a:pt x="26" y="14"/>
                    <a:pt x="28" y="11"/>
                  </a:cubicBezTo>
                  <a:cubicBezTo>
                    <a:pt x="27" y="10"/>
                    <a:pt x="27" y="9"/>
                    <a:pt x="27" y="7"/>
                  </a:cubicBezTo>
                  <a:cubicBezTo>
                    <a:pt x="25" y="1"/>
                    <a:pt x="19" y="1"/>
                    <a:pt x="14" y="1"/>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24" name="Freeform 114">
              <a:extLst>
                <a:ext uri="{FF2B5EF4-FFF2-40B4-BE49-F238E27FC236}">
                  <a16:creationId xmlns:a16="http://schemas.microsoft.com/office/drawing/2014/main" id="{734205A8-A6A2-41BB-8846-8DCF669F4835}"/>
                </a:ext>
              </a:extLst>
            </p:cNvPr>
            <p:cNvSpPr>
              <a:spLocks/>
            </p:cNvSpPr>
            <p:nvPr/>
          </p:nvSpPr>
          <p:spPr bwMode="auto">
            <a:xfrm>
              <a:off x="5972" y="2895"/>
              <a:ext cx="210" cy="229"/>
            </a:xfrm>
            <a:custGeom>
              <a:avLst/>
              <a:gdLst>
                <a:gd name="T0" fmla="*/ 90 w 91"/>
                <a:gd name="T1" fmla="*/ 1 h 99"/>
                <a:gd name="T2" fmla="*/ 89 w 91"/>
                <a:gd name="T3" fmla="*/ 0 h 99"/>
                <a:gd name="T4" fmla="*/ 87 w 91"/>
                <a:gd name="T5" fmla="*/ 0 h 99"/>
                <a:gd name="T6" fmla="*/ 63 w 91"/>
                <a:gd name="T7" fmla="*/ 9 h 99"/>
                <a:gd name="T8" fmla="*/ 57 w 91"/>
                <a:gd name="T9" fmla="*/ 13 h 99"/>
                <a:gd name="T10" fmla="*/ 55 w 91"/>
                <a:gd name="T11" fmla="*/ 13 h 99"/>
                <a:gd name="T12" fmla="*/ 45 w 91"/>
                <a:gd name="T13" fmla="*/ 26 h 99"/>
                <a:gd name="T14" fmla="*/ 45 w 91"/>
                <a:gd name="T15" fmla="*/ 26 h 99"/>
                <a:gd name="T16" fmla="*/ 44 w 91"/>
                <a:gd name="T17" fmla="*/ 30 h 99"/>
                <a:gd name="T18" fmla="*/ 30 w 91"/>
                <a:gd name="T19" fmla="*/ 42 h 99"/>
                <a:gd name="T20" fmla="*/ 30 w 91"/>
                <a:gd name="T21" fmla="*/ 44 h 99"/>
                <a:gd name="T22" fmla="*/ 32 w 91"/>
                <a:gd name="T23" fmla="*/ 50 h 99"/>
                <a:gd name="T24" fmla="*/ 27 w 91"/>
                <a:gd name="T25" fmla="*/ 55 h 99"/>
                <a:gd name="T26" fmla="*/ 27 w 91"/>
                <a:gd name="T27" fmla="*/ 55 h 99"/>
                <a:gd name="T28" fmla="*/ 25 w 91"/>
                <a:gd name="T29" fmla="*/ 54 h 99"/>
                <a:gd name="T30" fmla="*/ 23 w 91"/>
                <a:gd name="T31" fmla="*/ 53 h 99"/>
                <a:gd name="T32" fmla="*/ 25 w 91"/>
                <a:gd name="T33" fmla="*/ 54 h 99"/>
                <a:gd name="T34" fmla="*/ 21 w 91"/>
                <a:gd name="T35" fmla="*/ 49 h 99"/>
                <a:gd name="T36" fmla="*/ 17 w 91"/>
                <a:gd name="T37" fmla="*/ 49 h 99"/>
                <a:gd name="T38" fmla="*/ 23 w 91"/>
                <a:gd name="T39" fmla="*/ 54 h 99"/>
                <a:gd name="T40" fmla="*/ 24 w 91"/>
                <a:gd name="T41" fmla="*/ 62 h 99"/>
                <a:gd name="T42" fmla="*/ 25 w 91"/>
                <a:gd name="T43" fmla="*/ 66 h 99"/>
                <a:gd name="T44" fmla="*/ 14 w 91"/>
                <a:gd name="T45" fmla="*/ 82 h 99"/>
                <a:gd name="T46" fmla="*/ 0 w 91"/>
                <a:gd name="T47" fmla="*/ 98 h 99"/>
                <a:gd name="T48" fmla="*/ 2 w 91"/>
                <a:gd name="T49" fmla="*/ 99 h 99"/>
                <a:gd name="T50" fmla="*/ 28 w 91"/>
                <a:gd name="T51" fmla="*/ 85 h 99"/>
                <a:gd name="T52" fmla="*/ 28 w 91"/>
                <a:gd name="T53" fmla="*/ 80 h 99"/>
                <a:gd name="T54" fmla="*/ 30 w 91"/>
                <a:gd name="T55" fmla="*/ 73 h 99"/>
                <a:gd name="T56" fmla="*/ 34 w 91"/>
                <a:gd name="T57" fmla="*/ 73 h 99"/>
                <a:gd name="T58" fmla="*/ 42 w 91"/>
                <a:gd name="T59" fmla="*/ 73 h 99"/>
                <a:gd name="T60" fmla="*/ 45 w 91"/>
                <a:gd name="T61" fmla="*/ 64 h 99"/>
                <a:gd name="T62" fmla="*/ 45 w 91"/>
                <a:gd name="T63" fmla="*/ 63 h 99"/>
                <a:gd name="T64" fmla="*/ 53 w 91"/>
                <a:gd name="T65" fmla="*/ 57 h 99"/>
                <a:gd name="T66" fmla="*/ 57 w 91"/>
                <a:gd name="T67" fmla="*/ 53 h 99"/>
                <a:gd name="T68" fmla="*/ 59 w 91"/>
                <a:gd name="T69" fmla="*/ 51 h 99"/>
                <a:gd name="T70" fmla="*/ 61 w 91"/>
                <a:gd name="T71" fmla="*/ 49 h 99"/>
                <a:gd name="T72" fmla="*/ 66 w 91"/>
                <a:gd name="T73" fmla="*/ 24 h 99"/>
                <a:gd name="T74" fmla="*/ 68 w 91"/>
                <a:gd name="T75" fmla="*/ 17 h 99"/>
                <a:gd name="T76" fmla="*/ 84 w 91"/>
                <a:gd name="T77" fmla="*/ 19 h 99"/>
                <a:gd name="T78" fmla="*/ 88 w 91"/>
                <a:gd name="T79" fmla="*/ 19 h 99"/>
                <a:gd name="T80" fmla="*/ 89 w 91"/>
                <a:gd name="T81" fmla="*/ 15 h 99"/>
                <a:gd name="T82" fmla="*/ 90 w 91"/>
                <a:gd name="T83" fmla="*/ 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 h="99">
                  <a:moveTo>
                    <a:pt x="90" y="1"/>
                  </a:moveTo>
                  <a:cubicBezTo>
                    <a:pt x="90" y="1"/>
                    <a:pt x="89" y="0"/>
                    <a:pt x="89" y="0"/>
                  </a:cubicBezTo>
                  <a:cubicBezTo>
                    <a:pt x="89" y="0"/>
                    <a:pt x="88" y="0"/>
                    <a:pt x="87" y="0"/>
                  </a:cubicBezTo>
                  <a:cubicBezTo>
                    <a:pt x="81" y="7"/>
                    <a:pt x="73" y="10"/>
                    <a:pt x="63" y="9"/>
                  </a:cubicBezTo>
                  <a:cubicBezTo>
                    <a:pt x="60" y="9"/>
                    <a:pt x="58" y="11"/>
                    <a:pt x="57" y="13"/>
                  </a:cubicBezTo>
                  <a:cubicBezTo>
                    <a:pt x="56" y="13"/>
                    <a:pt x="55" y="13"/>
                    <a:pt x="55" y="13"/>
                  </a:cubicBezTo>
                  <a:cubicBezTo>
                    <a:pt x="53" y="18"/>
                    <a:pt x="53" y="24"/>
                    <a:pt x="45" y="26"/>
                  </a:cubicBezTo>
                  <a:cubicBezTo>
                    <a:pt x="45" y="26"/>
                    <a:pt x="45" y="26"/>
                    <a:pt x="45" y="26"/>
                  </a:cubicBezTo>
                  <a:cubicBezTo>
                    <a:pt x="45" y="27"/>
                    <a:pt x="45" y="29"/>
                    <a:pt x="44" y="30"/>
                  </a:cubicBezTo>
                  <a:cubicBezTo>
                    <a:pt x="38" y="33"/>
                    <a:pt x="35" y="38"/>
                    <a:pt x="30" y="42"/>
                  </a:cubicBezTo>
                  <a:cubicBezTo>
                    <a:pt x="30" y="43"/>
                    <a:pt x="30" y="44"/>
                    <a:pt x="30" y="44"/>
                  </a:cubicBezTo>
                  <a:cubicBezTo>
                    <a:pt x="31" y="46"/>
                    <a:pt x="31" y="48"/>
                    <a:pt x="32" y="50"/>
                  </a:cubicBezTo>
                  <a:cubicBezTo>
                    <a:pt x="33" y="55"/>
                    <a:pt x="30" y="55"/>
                    <a:pt x="27" y="55"/>
                  </a:cubicBezTo>
                  <a:cubicBezTo>
                    <a:pt x="27" y="55"/>
                    <a:pt x="27" y="55"/>
                    <a:pt x="27" y="55"/>
                  </a:cubicBezTo>
                  <a:cubicBezTo>
                    <a:pt x="26" y="55"/>
                    <a:pt x="26" y="54"/>
                    <a:pt x="25" y="54"/>
                  </a:cubicBezTo>
                  <a:cubicBezTo>
                    <a:pt x="25" y="53"/>
                    <a:pt x="24" y="53"/>
                    <a:pt x="23" y="53"/>
                  </a:cubicBezTo>
                  <a:cubicBezTo>
                    <a:pt x="24" y="53"/>
                    <a:pt x="25" y="53"/>
                    <a:pt x="25" y="54"/>
                  </a:cubicBezTo>
                  <a:cubicBezTo>
                    <a:pt x="26" y="50"/>
                    <a:pt x="24" y="48"/>
                    <a:pt x="21" y="49"/>
                  </a:cubicBezTo>
                  <a:cubicBezTo>
                    <a:pt x="19" y="49"/>
                    <a:pt x="18" y="49"/>
                    <a:pt x="17" y="49"/>
                  </a:cubicBezTo>
                  <a:cubicBezTo>
                    <a:pt x="15" y="55"/>
                    <a:pt x="16" y="55"/>
                    <a:pt x="23" y="54"/>
                  </a:cubicBezTo>
                  <a:cubicBezTo>
                    <a:pt x="25" y="56"/>
                    <a:pt x="24" y="59"/>
                    <a:pt x="24" y="62"/>
                  </a:cubicBezTo>
                  <a:cubicBezTo>
                    <a:pt x="23" y="64"/>
                    <a:pt x="24" y="65"/>
                    <a:pt x="25" y="66"/>
                  </a:cubicBezTo>
                  <a:cubicBezTo>
                    <a:pt x="24" y="73"/>
                    <a:pt x="20" y="77"/>
                    <a:pt x="14" y="82"/>
                  </a:cubicBezTo>
                  <a:cubicBezTo>
                    <a:pt x="8" y="86"/>
                    <a:pt x="1" y="90"/>
                    <a:pt x="0" y="98"/>
                  </a:cubicBezTo>
                  <a:cubicBezTo>
                    <a:pt x="1" y="99"/>
                    <a:pt x="2" y="99"/>
                    <a:pt x="2" y="99"/>
                  </a:cubicBezTo>
                  <a:cubicBezTo>
                    <a:pt x="11" y="94"/>
                    <a:pt x="20" y="90"/>
                    <a:pt x="28" y="85"/>
                  </a:cubicBezTo>
                  <a:cubicBezTo>
                    <a:pt x="31" y="83"/>
                    <a:pt x="30" y="82"/>
                    <a:pt x="28" y="80"/>
                  </a:cubicBezTo>
                  <a:cubicBezTo>
                    <a:pt x="25" y="77"/>
                    <a:pt x="28" y="75"/>
                    <a:pt x="30" y="73"/>
                  </a:cubicBezTo>
                  <a:cubicBezTo>
                    <a:pt x="31" y="74"/>
                    <a:pt x="33" y="74"/>
                    <a:pt x="34" y="73"/>
                  </a:cubicBezTo>
                  <a:cubicBezTo>
                    <a:pt x="37" y="76"/>
                    <a:pt x="40" y="78"/>
                    <a:pt x="42" y="73"/>
                  </a:cubicBezTo>
                  <a:cubicBezTo>
                    <a:pt x="44" y="70"/>
                    <a:pt x="46" y="68"/>
                    <a:pt x="45" y="64"/>
                  </a:cubicBezTo>
                  <a:cubicBezTo>
                    <a:pt x="45" y="64"/>
                    <a:pt x="45" y="64"/>
                    <a:pt x="45" y="63"/>
                  </a:cubicBezTo>
                  <a:cubicBezTo>
                    <a:pt x="49" y="63"/>
                    <a:pt x="54" y="64"/>
                    <a:pt x="53" y="57"/>
                  </a:cubicBezTo>
                  <a:cubicBezTo>
                    <a:pt x="54" y="56"/>
                    <a:pt x="55" y="55"/>
                    <a:pt x="57" y="53"/>
                  </a:cubicBezTo>
                  <a:cubicBezTo>
                    <a:pt x="58" y="53"/>
                    <a:pt x="59" y="52"/>
                    <a:pt x="59" y="51"/>
                  </a:cubicBezTo>
                  <a:cubicBezTo>
                    <a:pt x="60" y="51"/>
                    <a:pt x="61" y="50"/>
                    <a:pt x="61" y="49"/>
                  </a:cubicBezTo>
                  <a:cubicBezTo>
                    <a:pt x="68" y="42"/>
                    <a:pt x="67" y="33"/>
                    <a:pt x="66" y="24"/>
                  </a:cubicBezTo>
                  <a:cubicBezTo>
                    <a:pt x="65" y="21"/>
                    <a:pt x="65" y="19"/>
                    <a:pt x="68" y="17"/>
                  </a:cubicBezTo>
                  <a:cubicBezTo>
                    <a:pt x="73" y="16"/>
                    <a:pt x="79" y="12"/>
                    <a:pt x="84" y="19"/>
                  </a:cubicBezTo>
                  <a:cubicBezTo>
                    <a:pt x="85" y="20"/>
                    <a:pt x="87" y="20"/>
                    <a:pt x="88" y="19"/>
                  </a:cubicBezTo>
                  <a:cubicBezTo>
                    <a:pt x="89" y="18"/>
                    <a:pt x="91" y="16"/>
                    <a:pt x="89" y="15"/>
                  </a:cubicBezTo>
                  <a:cubicBezTo>
                    <a:pt x="84" y="10"/>
                    <a:pt x="89" y="5"/>
                    <a:pt x="90" y="1"/>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25" name="Freeform 115">
              <a:extLst>
                <a:ext uri="{FF2B5EF4-FFF2-40B4-BE49-F238E27FC236}">
                  <a16:creationId xmlns:a16="http://schemas.microsoft.com/office/drawing/2014/main" id="{0A398578-1DB6-42DF-B191-3C7013C98927}"/>
                </a:ext>
              </a:extLst>
            </p:cNvPr>
            <p:cNvSpPr>
              <a:spLocks/>
            </p:cNvSpPr>
            <p:nvPr/>
          </p:nvSpPr>
          <p:spPr bwMode="auto">
            <a:xfrm>
              <a:off x="5391" y="2978"/>
              <a:ext cx="39" cy="37"/>
            </a:xfrm>
            <a:custGeom>
              <a:avLst/>
              <a:gdLst>
                <a:gd name="T0" fmla="*/ 0 w 17"/>
                <a:gd name="T1" fmla="*/ 2 h 16"/>
                <a:gd name="T2" fmla="*/ 4 w 17"/>
                <a:gd name="T3" fmla="*/ 7 h 16"/>
                <a:gd name="T4" fmla="*/ 14 w 17"/>
                <a:gd name="T5" fmla="*/ 10 h 16"/>
                <a:gd name="T6" fmla="*/ 17 w 17"/>
                <a:gd name="T7" fmla="*/ 6 h 16"/>
                <a:gd name="T8" fmla="*/ 17 w 17"/>
                <a:gd name="T9" fmla="*/ 5 h 16"/>
                <a:gd name="T10" fmla="*/ 0 w 17"/>
                <a:gd name="T11" fmla="*/ 2 h 16"/>
              </a:gdLst>
              <a:ahLst/>
              <a:cxnLst>
                <a:cxn ang="0">
                  <a:pos x="T0" y="T1"/>
                </a:cxn>
                <a:cxn ang="0">
                  <a:pos x="T2" y="T3"/>
                </a:cxn>
                <a:cxn ang="0">
                  <a:pos x="T4" y="T5"/>
                </a:cxn>
                <a:cxn ang="0">
                  <a:pos x="T6" y="T7"/>
                </a:cxn>
                <a:cxn ang="0">
                  <a:pos x="T8" y="T9"/>
                </a:cxn>
                <a:cxn ang="0">
                  <a:pos x="T10" y="T11"/>
                </a:cxn>
              </a:cxnLst>
              <a:rect l="0" t="0" r="r" b="b"/>
              <a:pathLst>
                <a:path w="17" h="16">
                  <a:moveTo>
                    <a:pt x="0" y="2"/>
                  </a:moveTo>
                  <a:cubicBezTo>
                    <a:pt x="2" y="4"/>
                    <a:pt x="3" y="5"/>
                    <a:pt x="4" y="7"/>
                  </a:cubicBezTo>
                  <a:cubicBezTo>
                    <a:pt x="8" y="16"/>
                    <a:pt x="8" y="16"/>
                    <a:pt x="14" y="10"/>
                  </a:cubicBezTo>
                  <a:cubicBezTo>
                    <a:pt x="15" y="9"/>
                    <a:pt x="16" y="7"/>
                    <a:pt x="17" y="6"/>
                  </a:cubicBezTo>
                  <a:cubicBezTo>
                    <a:pt x="17" y="6"/>
                    <a:pt x="17" y="5"/>
                    <a:pt x="17" y="5"/>
                  </a:cubicBezTo>
                  <a:cubicBezTo>
                    <a:pt x="12" y="0"/>
                    <a:pt x="6" y="0"/>
                    <a:pt x="0" y="2"/>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26" name="Freeform 116">
              <a:extLst>
                <a:ext uri="{FF2B5EF4-FFF2-40B4-BE49-F238E27FC236}">
                  <a16:creationId xmlns:a16="http://schemas.microsoft.com/office/drawing/2014/main" id="{8510653B-DA83-4D96-8C4F-200A0C23A444}"/>
                </a:ext>
              </a:extLst>
            </p:cNvPr>
            <p:cNvSpPr>
              <a:spLocks/>
            </p:cNvSpPr>
            <p:nvPr/>
          </p:nvSpPr>
          <p:spPr bwMode="auto">
            <a:xfrm>
              <a:off x="5370" y="2373"/>
              <a:ext cx="42" cy="35"/>
            </a:xfrm>
            <a:custGeom>
              <a:avLst/>
              <a:gdLst>
                <a:gd name="T0" fmla="*/ 16 w 18"/>
                <a:gd name="T1" fmla="*/ 8 h 15"/>
                <a:gd name="T2" fmla="*/ 18 w 18"/>
                <a:gd name="T3" fmla="*/ 6 h 15"/>
                <a:gd name="T4" fmla="*/ 15 w 18"/>
                <a:gd name="T5" fmla="*/ 1 h 15"/>
                <a:gd name="T6" fmla="*/ 5 w 18"/>
                <a:gd name="T7" fmla="*/ 3 h 15"/>
                <a:gd name="T8" fmla="*/ 2 w 18"/>
                <a:gd name="T9" fmla="*/ 11 h 15"/>
                <a:gd name="T10" fmla="*/ 9 w 18"/>
                <a:gd name="T11" fmla="*/ 11 h 15"/>
                <a:gd name="T12" fmla="*/ 16 w 18"/>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18" h="15">
                  <a:moveTo>
                    <a:pt x="16" y="8"/>
                  </a:moveTo>
                  <a:cubicBezTo>
                    <a:pt x="17" y="8"/>
                    <a:pt x="18" y="7"/>
                    <a:pt x="18" y="6"/>
                  </a:cubicBezTo>
                  <a:cubicBezTo>
                    <a:pt x="18" y="4"/>
                    <a:pt x="17" y="2"/>
                    <a:pt x="15" y="1"/>
                  </a:cubicBezTo>
                  <a:cubicBezTo>
                    <a:pt x="11" y="0"/>
                    <a:pt x="8" y="1"/>
                    <a:pt x="5" y="3"/>
                  </a:cubicBezTo>
                  <a:cubicBezTo>
                    <a:pt x="3" y="5"/>
                    <a:pt x="0" y="8"/>
                    <a:pt x="2" y="11"/>
                  </a:cubicBezTo>
                  <a:cubicBezTo>
                    <a:pt x="3" y="15"/>
                    <a:pt x="7" y="12"/>
                    <a:pt x="9" y="11"/>
                  </a:cubicBezTo>
                  <a:cubicBezTo>
                    <a:pt x="12" y="10"/>
                    <a:pt x="14" y="9"/>
                    <a:pt x="16" y="8"/>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27" name="Freeform 117">
              <a:extLst>
                <a:ext uri="{FF2B5EF4-FFF2-40B4-BE49-F238E27FC236}">
                  <a16:creationId xmlns:a16="http://schemas.microsoft.com/office/drawing/2014/main" id="{3ADDA8D7-423A-43B3-A434-49B200DD1EEA}"/>
                </a:ext>
              </a:extLst>
            </p:cNvPr>
            <p:cNvSpPr>
              <a:spLocks/>
            </p:cNvSpPr>
            <p:nvPr/>
          </p:nvSpPr>
          <p:spPr bwMode="auto">
            <a:xfrm>
              <a:off x="5597" y="2909"/>
              <a:ext cx="34" cy="30"/>
            </a:xfrm>
            <a:custGeom>
              <a:avLst/>
              <a:gdLst>
                <a:gd name="T0" fmla="*/ 7 w 15"/>
                <a:gd name="T1" fmla="*/ 0 h 13"/>
                <a:gd name="T2" fmla="*/ 1 w 15"/>
                <a:gd name="T3" fmla="*/ 5 h 13"/>
                <a:gd name="T4" fmla="*/ 10 w 15"/>
                <a:gd name="T5" fmla="*/ 12 h 13"/>
                <a:gd name="T6" fmla="*/ 15 w 15"/>
                <a:gd name="T7" fmla="*/ 5 h 13"/>
                <a:gd name="T8" fmla="*/ 7 w 15"/>
                <a:gd name="T9" fmla="*/ 0 h 13"/>
              </a:gdLst>
              <a:ahLst/>
              <a:cxnLst>
                <a:cxn ang="0">
                  <a:pos x="T0" y="T1"/>
                </a:cxn>
                <a:cxn ang="0">
                  <a:pos x="T2" y="T3"/>
                </a:cxn>
                <a:cxn ang="0">
                  <a:pos x="T4" y="T5"/>
                </a:cxn>
                <a:cxn ang="0">
                  <a:pos x="T6" y="T7"/>
                </a:cxn>
                <a:cxn ang="0">
                  <a:pos x="T8" y="T9"/>
                </a:cxn>
              </a:cxnLst>
              <a:rect l="0" t="0" r="r" b="b"/>
              <a:pathLst>
                <a:path w="15" h="13">
                  <a:moveTo>
                    <a:pt x="7" y="0"/>
                  </a:moveTo>
                  <a:cubicBezTo>
                    <a:pt x="3" y="0"/>
                    <a:pt x="2" y="2"/>
                    <a:pt x="1" y="5"/>
                  </a:cubicBezTo>
                  <a:cubicBezTo>
                    <a:pt x="0" y="7"/>
                    <a:pt x="7" y="13"/>
                    <a:pt x="10" y="12"/>
                  </a:cubicBezTo>
                  <a:cubicBezTo>
                    <a:pt x="14" y="11"/>
                    <a:pt x="14" y="8"/>
                    <a:pt x="15" y="5"/>
                  </a:cubicBezTo>
                  <a:cubicBezTo>
                    <a:pt x="14" y="2"/>
                    <a:pt x="10" y="0"/>
                    <a:pt x="7" y="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28" name="Freeform 118">
              <a:extLst>
                <a:ext uri="{FF2B5EF4-FFF2-40B4-BE49-F238E27FC236}">
                  <a16:creationId xmlns:a16="http://schemas.microsoft.com/office/drawing/2014/main" id="{512C81EE-B92F-412E-ADE3-FD4C184BF2FA}"/>
                </a:ext>
              </a:extLst>
            </p:cNvPr>
            <p:cNvSpPr>
              <a:spLocks/>
            </p:cNvSpPr>
            <p:nvPr/>
          </p:nvSpPr>
          <p:spPr bwMode="auto">
            <a:xfrm>
              <a:off x="5483" y="2211"/>
              <a:ext cx="30" cy="30"/>
            </a:xfrm>
            <a:custGeom>
              <a:avLst/>
              <a:gdLst>
                <a:gd name="T0" fmla="*/ 12 w 13"/>
                <a:gd name="T1" fmla="*/ 11 h 13"/>
                <a:gd name="T2" fmla="*/ 13 w 13"/>
                <a:gd name="T3" fmla="*/ 6 h 13"/>
                <a:gd name="T4" fmla="*/ 7 w 13"/>
                <a:gd name="T5" fmla="*/ 2 h 13"/>
                <a:gd name="T6" fmla="*/ 2 w 13"/>
                <a:gd name="T7" fmla="*/ 6 h 13"/>
                <a:gd name="T8" fmla="*/ 6 w 13"/>
                <a:gd name="T9" fmla="*/ 13 h 13"/>
                <a:gd name="T10" fmla="*/ 9 w 13"/>
                <a:gd name="T11" fmla="*/ 13 h 13"/>
                <a:gd name="T12" fmla="*/ 12 w 13"/>
                <a:gd name="T13" fmla="*/ 11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2" y="11"/>
                  </a:moveTo>
                  <a:cubicBezTo>
                    <a:pt x="12" y="9"/>
                    <a:pt x="12" y="8"/>
                    <a:pt x="13" y="6"/>
                  </a:cubicBezTo>
                  <a:cubicBezTo>
                    <a:pt x="13" y="1"/>
                    <a:pt x="11" y="0"/>
                    <a:pt x="7" y="2"/>
                  </a:cubicBezTo>
                  <a:cubicBezTo>
                    <a:pt x="5" y="3"/>
                    <a:pt x="3" y="4"/>
                    <a:pt x="2" y="6"/>
                  </a:cubicBezTo>
                  <a:cubicBezTo>
                    <a:pt x="0" y="10"/>
                    <a:pt x="1" y="12"/>
                    <a:pt x="6" y="13"/>
                  </a:cubicBezTo>
                  <a:cubicBezTo>
                    <a:pt x="7" y="13"/>
                    <a:pt x="8" y="13"/>
                    <a:pt x="9" y="13"/>
                  </a:cubicBezTo>
                  <a:cubicBezTo>
                    <a:pt x="9" y="11"/>
                    <a:pt x="11" y="10"/>
                    <a:pt x="12" y="11"/>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29" name="Oval 119">
              <a:extLst>
                <a:ext uri="{FF2B5EF4-FFF2-40B4-BE49-F238E27FC236}">
                  <a16:creationId xmlns:a16="http://schemas.microsoft.com/office/drawing/2014/main" id="{FB84F1FD-FB2B-4BE6-A2AB-82F24FE72F66}"/>
                </a:ext>
              </a:extLst>
            </p:cNvPr>
            <p:cNvSpPr>
              <a:spLocks noChangeArrowheads="1"/>
            </p:cNvSpPr>
            <p:nvPr/>
          </p:nvSpPr>
          <p:spPr bwMode="auto">
            <a:xfrm>
              <a:off x="5504" y="2241"/>
              <a:ext cx="1" cy="1"/>
            </a:xfrm>
            <a:prstGeom prst="ellipse">
              <a:avLst/>
            </a:pr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30" name="Freeform 120">
              <a:extLst>
                <a:ext uri="{FF2B5EF4-FFF2-40B4-BE49-F238E27FC236}">
                  <a16:creationId xmlns:a16="http://schemas.microsoft.com/office/drawing/2014/main" id="{F6385188-ACA1-4AC8-AA2B-875279233BFB}"/>
                </a:ext>
              </a:extLst>
            </p:cNvPr>
            <p:cNvSpPr>
              <a:spLocks/>
            </p:cNvSpPr>
            <p:nvPr/>
          </p:nvSpPr>
          <p:spPr bwMode="auto">
            <a:xfrm>
              <a:off x="5425" y="2271"/>
              <a:ext cx="42" cy="26"/>
            </a:xfrm>
            <a:custGeom>
              <a:avLst/>
              <a:gdLst>
                <a:gd name="T0" fmla="*/ 6 w 18"/>
                <a:gd name="T1" fmla="*/ 0 h 11"/>
                <a:gd name="T2" fmla="*/ 1 w 18"/>
                <a:gd name="T3" fmla="*/ 5 h 11"/>
                <a:gd name="T4" fmla="*/ 12 w 18"/>
                <a:gd name="T5" fmla="*/ 10 h 11"/>
                <a:gd name="T6" fmla="*/ 12 w 18"/>
                <a:gd name="T7" fmla="*/ 3 h 11"/>
                <a:gd name="T8" fmla="*/ 6 w 18"/>
                <a:gd name="T9" fmla="*/ 0 h 11"/>
              </a:gdLst>
              <a:ahLst/>
              <a:cxnLst>
                <a:cxn ang="0">
                  <a:pos x="T0" y="T1"/>
                </a:cxn>
                <a:cxn ang="0">
                  <a:pos x="T2" y="T3"/>
                </a:cxn>
                <a:cxn ang="0">
                  <a:pos x="T4" y="T5"/>
                </a:cxn>
                <a:cxn ang="0">
                  <a:pos x="T6" y="T7"/>
                </a:cxn>
                <a:cxn ang="0">
                  <a:pos x="T8" y="T9"/>
                </a:cxn>
              </a:cxnLst>
              <a:rect l="0" t="0" r="r" b="b"/>
              <a:pathLst>
                <a:path w="18" h="11">
                  <a:moveTo>
                    <a:pt x="6" y="0"/>
                  </a:moveTo>
                  <a:cubicBezTo>
                    <a:pt x="3" y="0"/>
                    <a:pt x="0" y="3"/>
                    <a:pt x="1" y="5"/>
                  </a:cubicBezTo>
                  <a:cubicBezTo>
                    <a:pt x="2" y="8"/>
                    <a:pt x="9" y="11"/>
                    <a:pt x="12" y="10"/>
                  </a:cubicBezTo>
                  <a:cubicBezTo>
                    <a:pt x="18" y="7"/>
                    <a:pt x="10" y="5"/>
                    <a:pt x="12" y="3"/>
                  </a:cubicBezTo>
                  <a:cubicBezTo>
                    <a:pt x="9" y="3"/>
                    <a:pt x="8" y="0"/>
                    <a:pt x="6" y="0"/>
                  </a:cubicBezTo>
                  <a:close/>
                </a:path>
              </a:pathLst>
            </a:cu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sp>
          <p:nvSpPr>
            <p:cNvPr id="131" name="Oval 121">
              <a:extLst>
                <a:ext uri="{FF2B5EF4-FFF2-40B4-BE49-F238E27FC236}">
                  <a16:creationId xmlns:a16="http://schemas.microsoft.com/office/drawing/2014/main" id="{A1B9BB29-3F64-4EBF-B4C3-B95A6B949DB7}"/>
                </a:ext>
              </a:extLst>
            </p:cNvPr>
            <p:cNvSpPr>
              <a:spLocks noChangeArrowheads="1"/>
            </p:cNvSpPr>
            <p:nvPr/>
          </p:nvSpPr>
          <p:spPr bwMode="auto">
            <a:xfrm>
              <a:off x="5453" y="2278"/>
              <a:ext cx="1" cy="1"/>
            </a:xfrm>
            <a:prstGeom prst="ellipse">
              <a:avLst/>
            </a:prstGeom>
            <a:grpFill/>
            <a:ln w="9525">
              <a:solidFill>
                <a:srgbClr val="035D94"/>
              </a:solidFill>
              <a:round/>
              <a:headEnd/>
              <a:tailEnd/>
            </a:ln>
          </p:spPr>
          <p:txBody>
            <a:bodyPr/>
            <a:lstStyle/>
            <a:p>
              <a:pPr>
                <a:defRPr/>
              </a:pPr>
              <a:endParaRPr lang="en-AU">
                <a:solidFill>
                  <a:srgbClr val="000000"/>
                </a:solidFill>
                <a:latin typeface="Calibri" panose="020F0502020204030204"/>
              </a:endParaRPr>
            </a:p>
          </p:txBody>
        </p:sp>
      </p:grpSp>
      <p:grpSp>
        <p:nvGrpSpPr>
          <p:cNvPr id="132" name="Group 131">
            <a:extLst>
              <a:ext uri="{FF2B5EF4-FFF2-40B4-BE49-F238E27FC236}">
                <a16:creationId xmlns:a16="http://schemas.microsoft.com/office/drawing/2014/main" id="{FD19AAF0-6455-48E3-963B-06E397656E1C}"/>
              </a:ext>
            </a:extLst>
          </p:cNvPr>
          <p:cNvGrpSpPr/>
          <p:nvPr/>
        </p:nvGrpSpPr>
        <p:grpSpPr>
          <a:xfrm>
            <a:off x="2360764" y="5150400"/>
            <a:ext cx="7470475" cy="785004"/>
            <a:chOff x="741872" y="5469148"/>
            <a:chExt cx="7470475" cy="785004"/>
          </a:xfrm>
        </p:grpSpPr>
        <p:sp>
          <p:nvSpPr>
            <p:cNvPr id="133" name="Rectangle: Rounded Corners 132">
              <a:extLst>
                <a:ext uri="{FF2B5EF4-FFF2-40B4-BE49-F238E27FC236}">
                  <a16:creationId xmlns:a16="http://schemas.microsoft.com/office/drawing/2014/main" id="{9B1FB68C-9F1B-422F-8DAD-4C6B8CF79490}"/>
                </a:ext>
              </a:extLst>
            </p:cNvPr>
            <p:cNvSpPr/>
            <p:nvPr/>
          </p:nvSpPr>
          <p:spPr>
            <a:xfrm>
              <a:off x="1134373" y="5532702"/>
              <a:ext cx="7077974" cy="659919"/>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latin typeface="Calibri" panose="020F0502020204030204"/>
              </a:endParaRPr>
            </a:p>
          </p:txBody>
        </p:sp>
        <p:sp>
          <p:nvSpPr>
            <p:cNvPr id="134" name="Oval 133">
              <a:extLst>
                <a:ext uri="{FF2B5EF4-FFF2-40B4-BE49-F238E27FC236}">
                  <a16:creationId xmlns:a16="http://schemas.microsoft.com/office/drawing/2014/main" id="{C61BD7AD-0A7A-4270-8938-6BF223016FB7}"/>
                </a:ext>
              </a:extLst>
            </p:cNvPr>
            <p:cNvSpPr/>
            <p:nvPr/>
          </p:nvSpPr>
          <p:spPr>
            <a:xfrm>
              <a:off x="741872" y="5469148"/>
              <a:ext cx="785004" cy="78500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latin typeface="Calibri" panose="020F0502020204030204"/>
              </a:endParaRPr>
            </a:p>
          </p:txBody>
        </p:sp>
        <p:sp>
          <p:nvSpPr>
            <p:cNvPr id="135" name="TextBox 14">
              <a:extLst>
                <a:ext uri="{FF2B5EF4-FFF2-40B4-BE49-F238E27FC236}">
                  <a16:creationId xmlns:a16="http://schemas.microsoft.com/office/drawing/2014/main" id="{A54BF836-4F33-444C-AEFF-0D5351B33A17}"/>
                </a:ext>
              </a:extLst>
            </p:cNvPr>
            <p:cNvSpPr txBox="1"/>
            <p:nvPr/>
          </p:nvSpPr>
          <p:spPr>
            <a:xfrm>
              <a:off x="1422393" y="5558580"/>
              <a:ext cx="6678776" cy="612934"/>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pPr algn="ctr" eaLnBrk="0" fontAlgn="base" hangingPunct="0">
                <a:spcBef>
                  <a:spcPct val="0"/>
                </a:spcBef>
                <a:spcAft>
                  <a:spcPct val="0"/>
                </a:spcAft>
                <a:defRPr/>
              </a:pPr>
              <a:r>
                <a:rPr lang="en-US" sz="1500" b="1" kern="0" dirty="0">
                  <a:solidFill>
                    <a:srgbClr val="C00000"/>
                  </a:solidFill>
                  <a:latin typeface="Cambria" panose="02040503050406030204" pitchFamily="18" charset="0"/>
                  <a:cs typeface="Arial" pitchFamily="34" charset="0"/>
                </a:rPr>
                <a:t>Masih </a:t>
              </a:r>
              <a:r>
                <a:rPr lang="en-US" sz="1500" b="1" kern="0" dirty="0" err="1">
                  <a:solidFill>
                    <a:srgbClr val="C00000"/>
                  </a:solidFill>
                  <a:latin typeface="Cambria" panose="02040503050406030204" pitchFamily="18" charset="0"/>
                  <a:cs typeface="Arial" pitchFamily="34" charset="0"/>
                </a:rPr>
                <a:t>terdapat</a:t>
              </a:r>
              <a:r>
                <a:rPr lang="en-US" sz="1500" b="1" kern="0" dirty="0">
                  <a:solidFill>
                    <a:srgbClr val="C00000"/>
                  </a:solidFill>
                  <a:latin typeface="Cambria" panose="02040503050406030204" pitchFamily="18" charset="0"/>
                  <a:cs typeface="Arial" pitchFamily="34" charset="0"/>
                </a:rPr>
                <a:t> </a:t>
              </a:r>
              <a:r>
                <a:rPr lang="en-US" sz="1500" b="1" kern="0" dirty="0" err="1">
                  <a:solidFill>
                    <a:srgbClr val="C00000"/>
                  </a:solidFill>
                  <a:latin typeface="Cambria" panose="02040503050406030204" pitchFamily="18" charset="0"/>
                  <a:cs typeface="Arial" pitchFamily="34" charset="0"/>
                </a:rPr>
                <a:t>perbedaan</a:t>
              </a:r>
              <a:r>
                <a:rPr lang="en-US" sz="1500" b="1" kern="0" dirty="0">
                  <a:solidFill>
                    <a:srgbClr val="C00000"/>
                  </a:solidFill>
                  <a:latin typeface="Cambria" panose="02040503050406030204" pitchFamily="18" charset="0"/>
                  <a:cs typeface="Arial" pitchFamily="34" charset="0"/>
                </a:rPr>
                <a:t> </a:t>
              </a:r>
              <a:r>
                <a:rPr lang="en-US" sz="1500" b="1" kern="0" dirty="0" err="1">
                  <a:solidFill>
                    <a:srgbClr val="C00000"/>
                  </a:solidFill>
                  <a:latin typeface="Cambria" panose="02040503050406030204" pitchFamily="18" charset="0"/>
                  <a:cs typeface="Arial" pitchFamily="34" charset="0"/>
                </a:rPr>
                <a:t>luas</a:t>
              </a:r>
              <a:r>
                <a:rPr lang="en-US" sz="1500" b="1" kern="0" dirty="0">
                  <a:solidFill>
                    <a:srgbClr val="C00000"/>
                  </a:solidFill>
                  <a:latin typeface="Cambria" panose="02040503050406030204" pitchFamily="18" charset="0"/>
                  <a:cs typeface="Arial" pitchFamily="34" charset="0"/>
                </a:rPr>
                <a:t> wilayah </a:t>
              </a:r>
              <a:r>
                <a:rPr lang="en-US" sz="1500" b="1" kern="0" dirty="0" err="1">
                  <a:solidFill>
                    <a:srgbClr val="C00000"/>
                  </a:solidFill>
                  <a:latin typeface="Cambria" panose="02040503050406030204" pitchFamily="18" charset="0"/>
                  <a:cs typeface="Arial" pitchFamily="34" charset="0"/>
                </a:rPr>
                <a:t>untuk</a:t>
              </a:r>
              <a:r>
                <a:rPr lang="en-US" sz="1500" b="1" kern="0" dirty="0">
                  <a:solidFill>
                    <a:srgbClr val="C00000"/>
                  </a:solidFill>
                  <a:latin typeface="Cambria" panose="02040503050406030204" pitchFamily="18" charset="0"/>
                  <a:cs typeface="Arial" pitchFamily="34" charset="0"/>
                </a:rPr>
                <a:t> wilayah yang </a:t>
              </a:r>
              <a:r>
                <a:rPr lang="en-US" sz="1500" b="1" kern="0" dirty="0" err="1">
                  <a:solidFill>
                    <a:srgbClr val="C00000"/>
                  </a:solidFill>
                  <a:latin typeface="Cambria" panose="02040503050406030204" pitchFamily="18" charset="0"/>
                  <a:cs typeface="Arial" pitchFamily="34" charset="0"/>
                </a:rPr>
                <a:t>sama</a:t>
              </a:r>
              <a:r>
                <a:rPr lang="en-US" sz="1500" b="1" kern="0" dirty="0">
                  <a:solidFill>
                    <a:srgbClr val="C00000"/>
                  </a:solidFill>
                  <a:latin typeface="Cambria" panose="02040503050406030204" pitchFamily="18" charset="0"/>
                  <a:cs typeface="Arial" pitchFamily="34" charset="0"/>
                </a:rPr>
                <a:t> yang </a:t>
              </a:r>
              <a:r>
                <a:rPr lang="en-US" sz="1500" b="1" kern="0" dirty="0" err="1">
                  <a:solidFill>
                    <a:srgbClr val="C00000"/>
                  </a:solidFill>
                  <a:latin typeface="Cambria" panose="02040503050406030204" pitchFamily="18" charset="0"/>
                  <a:cs typeface="Arial" pitchFamily="34" charset="0"/>
                </a:rPr>
                <a:t>dihitung</a:t>
              </a:r>
              <a:r>
                <a:rPr lang="en-US" sz="1500" b="1" kern="0" dirty="0">
                  <a:solidFill>
                    <a:srgbClr val="C00000"/>
                  </a:solidFill>
                  <a:latin typeface="Cambria" panose="02040503050406030204" pitchFamily="18" charset="0"/>
                  <a:cs typeface="Arial" pitchFamily="34" charset="0"/>
                </a:rPr>
                <a:t> </a:t>
              </a:r>
              <a:r>
                <a:rPr lang="en-US" sz="1500" b="1" kern="0" dirty="0" err="1">
                  <a:solidFill>
                    <a:srgbClr val="C00000"/>
                  </a:solidFill>
                  <a:latin typeface="Cambria" panose="02040503050406030204" pitchFamily="18" charset="0"/>
                  <a:cs typeface="Arial" pitchFamily="34" charset="0"/>
                </a:rPr>
                <a:t>melalui</a:t>
              </a:r>
              <a:r>
                <a:rPr lang="en-US" sz="1500" b="1" kern="0" dirty="0">
                  <a:solidFill>
                    <a:srgbClr val="C00000"/>
                  </a:solidFill>
                  <a:latin typeface="Cambria" panose="02040503050406030204" pitchFamily="18" charset="0"/>
                  <a:cs typeface="Arial" pitchFamily="34" charset="0"/>
                </a:rPr>
                <a:t> </a:t>
              </a:r>
              <a:r>
                <a:rPr lang="en-US" sz="1500" b="1" kern="0" dirty="0" err="1">
                  <a:solidFill>
                    <a:srgbClr val="C00000"/>
                  </a:solidFill>
                  <a:latin typeface="Cambria" panose="02040503050406030204" pitchFamily="18" charset="0"/>
                  <a:cs typeface="Arial" pitchFamily="34" charset="0"/>
                </a:rPr>
                <a:t>spasial</a:t>
              </a:r>
              <a:r>
                <a:rPr lang="en-US" sz="1500" b="1" kern="0" dirty="0">
                  <a:solidFill>
                    <a:srgbClr val="C00000"/>
                  </a:solidFill>
                  <a:latin typeface="Cambria" panose="02040503050406030204" pitchFamily="18" charset="0"/>
                  <a:cs typeface="Arial" pitchFamily="34" charset="0"/>
                </a:rPr>
                <a:t> </a:t>
              </a:r>
              <a:r>
                <a:rPr lang="en-US" sz="1500" b="1" kern="0" dirty="0" err="1">
                  <a:solidFill>
                    <a:srgbClr val="C00000"/>
                  </a:solidFill>
                  <a:latin typeface="Cambria" panose="02040503050406030204" pitchFamily="18" charset="0"/>
                  <a:cs typeface="Arial" pitchFamily="34" charset="0"/>
                </a:rPr>
                <a:t>antar</a:t>
              </a:r>
              <a:r>
                <a:rPr lang="en-US" sz="1500" b="1" kern="0" dirty="0">
                  <a:solidFill>
                    <a:srgbClr val="C00000"/>
                  </a:solidFill>
                  <a:latin typeface="Cambria" panose="02040503050406030204" pitchFamily="18" charset="0"/>
                  <a:cs typeface="Arial" pitchFamily="34" charset="0"/>
                </a:rPr>
                <a:t> </a:t>
              </a:r>
              <a:r>
                <a:rPr lang="en-US" sz="1500" b="1" kern="0" dirty="0" err="1">
                  <a:solidFill>
                    <a:srgbClr val="C00000"/>
                  </a:solidFill>
                  <a:latin typeface="Cambria" panose="02040503050406030204" pitchFamily="18" charset="0"/>
                  <a:cs typeface="Arial" pitchFamily="34" charset="0"/>
                </a:rPr>
                <a:t>instansi</a:t>
              </a:r>
              <a:endParaRPr lang="en-US" sz="1500" b="1" kern="0" dirty="0">
                <a:solidFill>
                  <a:srgbClr val="C00000"/>
                </a:solidFill>
                <a:latin typeface="Cambria" panose="02040503050406030204" pitchFamily="18" charset="0"/>
                <a:cs typeface="Arial" pitchFamily="34" charset="0"/>
              </a:endParaRPr>
            </a:p>
          </p:txBody>
        </p:sp>
        <p:pic>
          <p:nvPicPr>
            <p:cNvPr id="136" name="Graphic 135">
              <a:extLst>
                <a:ext uri="{FF2B5EF4-FFF2-40B4-BE49-F238E27FC236}">
                  <a16:creationId xmlns:a16="http://schemas.microsoft.com/office/drawing/2014/main" id="{3EC5802B-9D03-449D-BD18-F2B1EC78B6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909" y="5630319"/>
              <a:ext cx="508927" cy="462661"/>
            </a:xfrm>
            <a:prstGeom prst="rect">
              <a:avLst/>
            </a:prstGeom>
          </p:spPr>
        </p:pic>
      </p:grpSp>
    </p:spTree>
    <p:extLst>
      <p:ext uri="{BB962C8B-B14F-4D97-AF65-F5344CB8AC3E}">
        <p14:creationId xmlns:p14="http://schemas.microsoft.com/office/powerpoint/2010/main" val="4147136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6E1F23-0B98-4469-8D17-785D1CA94D0C}"/>
              </a:ext>
            </a:extLst>
          </p:cNvPr>
          <p:cNvSpPr>
            <a:spLocks noGrp="1"/>
          </p:cNvSpPr>
          <p:nvPr>
            <p:ph type="title"/>
          </p:nvPr>
        </p:nvSpPr>
        <p:spPr>
          <a:xfrm>
            <a:off x="831850" y="1709739"/>
            <a:ext cx="10515600" cy="2236620"/>
          </a:xfrm>
        </p:spPr>
        <p:txBody>
          <a:bodyPr>
            <a:noAutofit/>
          </a:bodyPr>
          <a:lstStyle/>
          <a:p>
            <a:r>
              <a:rPr lang="en-US" sz="5400" b="1" i="1" dirty="0"/>
              <a:t>Open data for official statistics</a:t>
            </a:r>
          </a:p>
        </p:txBody>
      </p:sp>
      <p:sp>
        <p:nvSpPr>
          <p:cNvPr id="7" name="Text Placeholder 6">
            <a:extLst>
              <a:ext uri="{FF2B5EF4-FFF2-40B4-BE49-F238E27FC236}">
                <a16:creationId xmlns:a16="http://schemas.microsoft.com/office/drawing/2014/main" id="{F3EA8E39-3100-46D4-B053-9591AF86F9E3}"/>
              </a:ext>
            </a:extLst>
          </p:cNvPr>
          <p:cNvSpPr>
            <a:spLocks noGrp="1"/>
          </p:cNvSpPr>
          <p:nvPr>
            <p:ph type="body" idx="1"/>
          </p:nvPr>
        </p:nvSpPr>
        <p:spPr>
          <a:xfrm>
            <a:off x="940134" y="4120232"/>
            <a:ext cx="10515600" cy="1500187"/>
          </a:xfrm>
        </p:spPr>
        <p:txBody>
          <a:bodyPr/>
          <a:lstStyle/>
          <a:p>
            <a:r>
              <a:rPr lang="en-US" sz="2400" i="1" dirty="0"/>
              <a:t>Agar data yang </a:t>
            </a:r>
            <a:r>
              <a:rPr lang="en-US" sz="2400" i="1" dirty="0" err="1"/>
              <a:t>dikumpulkan</a:t>
            </a:r>
            <a:r>
              <a:rPr lang="en-US" sz="2400" i="1" dirty="0"/>
              <a:t> dan </a:t>
            </a:r>
            <a:r>
              <a:rPr lang="en-US" sz="2400" i="1" dirty="0" err="1"/>
              <a:t>dikelola</a:t>
            </a:r>
            <a:r>
              <a:rPr lang="en-US" sz="2400" i="1" dirty="0"/>
              <a:t> oleh </a:t>
            </a:r>
            <a:r>
              <a:rPr lang="en-US" sz="2400" i="1" dirty="0" err="1"/>
              <a:t>kantor</a:t>
            </a:r>
            <a:r>
              <a:rPr lang="en-US" sz="2400" i="1" dirty="0"/>
              <a:t> </a:t>
            </a:r>
            <a:r>
              <a:rPr lang="en-US" sz="2400" i="1" dirty="0" err="1"/>
              <a:t>statistik</a:t>
            </a:r>
            <a:r>
              <a:rPr lang="en-US" sz="2400" i="1" dirty="0"/>
              <a:t> </a:t>
            </a:r>
            <a:r>
              <a:rPr lang="en-US" sz="2400" i="1" dirty="0" err="1"/>
              <a:t>nasional</a:t>
            </a:r>
            <a:r>
              <a:rPr lang="en-US" sz="2400" i="1" dirty="0"/>
              <a:t> </a:t>
            </a:r>
            <a:r>
              <a:rPr lang="en-US" sz="2400" i="1" dirty="0" err="1"/>
              <a:t>dapat</a:t>
            </a:r>
            <a:r>
              <a:rPr lang="en-US" sz="2400" i="1" dirty="0"/>
              <a:t> </a:t>
            </a:r>
            <a:r>
              <a:rPr lang="en-US" sz="2400" i="1" dirty="0" err="1"/>
              <a:t>mencapai</a:t>
            </a:r>
            <a:r>
              <a:rPr lang="en-US" sz="2400" i="1" dirty="0"/>
              <a:t> </a:t>
            </a:r>
            <a:r>
              <a:rPr lang="en-US" sz="2400" i="1" dirty="0" err="1"/>
              <a:t>potensi</a:t>
            </a:r>
            <a:r>
              <a:rPr lang="en-US" sz="2400" i="1" dirty="0"/>
              <a:t> dan </a:t>
            </a:r>
            <a:r>
              <a:rPr lang="en-US" sz="2400" i="1" dirty="0" err="1"/>
              <a:t>manfaat</a:t>
            </a:r>
            <a:r>
              <a:rPr lang="en-US" sz="2400" i="1" dirty="0"/>
              <a:t> </a:t>
            </a:r>
            <a:r>
              <a:rPr lang="en-US" sz="2400" i="1" dirty="0" err="1"/>
              <a:t>sepenuhnya</a:t>
            </a:r>
            <a:r>
              <a:rPr lang="en-US" sz="2400" i="1" dirty="0"/>
              <a:t> </a:t>
            </a:r>
            <a:r>
              <a:rPr lang="en-US" sz="2400" i="1" dirty="0" err="1"/>
              <a:t>bagi</a:t>
            </a:r>
            <a:r>
              <a:rPr lang="en-US" sz="2400" i="1" dirty="0"/>
              <a:t> </a:t>
            </a:r>
            <a:r>
              <a:rPr lang="en-US" sz="2400" i="1" dirty="0" err="1"/>
              <a:t>masyarakat</a:t>
            </a:r>
            <a:r>
              <a:rPr lang="en-US" sz="2400" i="1" dirty="0"/>
              <a:t>, data </a:t>
            </a:r>
            <a:r>
              <a:rPr lang="en-US" sz="2400" i="1" dirty="0" err="1"/>
              <a:t>tersebut</a:t>
            </a:r>
            <a:r>
              <a:rPr lang="en-US" sz="2400" i="1" dirty="0"/>
              <a:t> </a:t>
            </a:r>
            <a:r>
              <a:rPr lang="en-US" sz="2400" i="1" dirty="0" err="1"/>
              <a:t>harus</a:t>
            </a:r>
            <a:r>
              <a:rPr lang="en-US" sz="2400" i="1" dirty="0"/>
              <a:t> </a:t>
            </a:r>
            <a:r>
              <a:rPr lang="en-US" sz="2400" i="1" dirty="0" err="1"/>
              <a:t>tersedia</a:t>
            </a:r>
            <a:r>
              <a:rPr lang="en-US" sz="2400" i="1" dirty="0"/>
              <a:t> </a:t>
            </a:r>
            <a:r>
              <a:rPr lang="en-US" sz="2400" i="1" dirty="0" err="1"/>
              <a:t>untuk</a:t>
            </a:r>
            <a:r>
              <a:rPr lang="en-US" sz="2400" i="1" dirty="0"/>
              <a:t> </a:t>
            </a:r>
            <a:r>
              <a:rPr lang="en-US" sz="2400" i="1" dirty="0" err="1"/>
              <a:t>publik</a:t>
            </a:r>
            <a:r>
              <a:rPr lang="en-US" sz="2400" i="1" dirty="0"/>
              <a:t> </a:t>
            </a:r>
            <a:r>
              <a:rPr lang="en-US" sz="2400" i="1" dirty="0" err="1"/>
              <a:t>sebagai</a:t>
            </a:r>
            <a:r>
              <a:rPr lang="en-US" sz="2400" i="1" dirty="0"/>
              <a:t> data </a:t>
            </a:r>
            <a:r>
              <a:rPr lang="en-US" sz="2400" i="1" dirty="0" err="1"/>
              <a:t>terbuka</a:t>
            </a:r>
            <a:r>
              <a:rPr lang="en-US" sz="2400" i="1" dirty="0"/>
              <a:t>.</a:t>
            </a:r>
          </a:p>
        </p:txBody>
      </p:sp>
    </p:spTree>
    <p:extLst>
      <p:ext uri="{BB962C8B-B14F-4D97-AF65-F5344CB8AC3E}">
        <p14:creationId xmlns:p14="http://schemas.microsoft.com/office/powerpoint/2010/main" val="2746465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0C9BEC-9FB0-4CC7-9CBE-B1AAC4B07585}"/>
              </a:ext>
            </a:extLst>
          </p:cNvPr>
          <p:cNvSpPr>
            <a:spLocks noGrp="1"/>
          </p:cNvSpPr>
          <p:nvPr>
            <p:ph type="title" idx="4294967295"/>
          </p:nvPr>
        </p:nvSpPr>
        <p:spPr>
          <a:xfrm>
            <a:off x="517358" y="365125"/>
            <a:ext cx="9998242" cy="1030538"/>
          </a:xfrm>
        </p:spPr>
        <p:txBody>
          <a:bodyPr>
            <a:normAutofit/>
          </a:bodyPr>
          <a:lstStyle/>
          <a:p>
            <a:pPr algn="l" rtl="0"/>
            <a:r>
              <a:rPr lang="en-US" b="1" dirty="0"/>
              <a:t>Latar belakang</a:t>
            </a:r>
          </a:p>
        </p:txBody>
      </p:sp>
      <p:sp>
        <p:nvSpPr>
          <p:cNvPr id="5" name="Content Placeholder 4">
            <a:extLst>
              <a:ext uri="{FF2B5EF4-FFF2-40B4-BE49-F238E27FC236}">
                <a16:creationId xmlns:a16="http://schemas.microsoft.com/office/drawing/2014/main" id="{A45837DE-2EA5-46E0-9D22-81661716B102}"/>
              </a:ext>
            </a:extLst>
          </p:cNvPr>
          <p:cNvSpPr>
            <a:spLocks noGrp="1"/>
          </p:cNvSpPr>
          <p:nvPr>
            <p:ph idx="4294967295"/>
          </p:nvPr>
        </p:nvSpPr>
        <p:spPr>
          <a:xfrm>
            <a:off x="517356" y="1825625"/>
            <a:ext cx="10768265" cy="4351338"/>
          </a:xfrm>
        </p:spPr>
        <p:txBody>
          <a:bodyPr>
            <a:normAutofit/>
          </a:bodyPr>
          <a:lstStyle/>
          <a:p>
            <a:pPr marL="349250" indent="-349250">
              <a:buFont typeface="Wingdings" panose="05000000000000000000" pitchFamily="2" charset="2"/>
              <a:buChar char="§"/>
            </a:pPr>
            <a:r>
              <a:rPr lang="en-US" sz="2800" dirty="0"/>
              <a:t>Pengguna data sering ingin menggabungkan data dari berbagai sumber, termasuk database yang dimiliki secara pribadi, data terbuka telah meningkatkan permintaan akan interoperabilitas data dan penggunaan sistem klasifikasi standar.</a:t>
            </a:r>
          </a:p>
          <a:p>
            <a:pPr marL="349250" indent="-349250">
              <a:buFont typeface="Wingdings" panose="05000000000000000000" pitchFamily="2" charset="2"/>
              <a:buChar char="§"/>
            </a:pPr>
            <a:r>
              <a:rPr lang="en-US" sz="2800" dirty="0"/>
              <a:t>Ada juga permintaan yang meningkat untuk akses ke data yang terpilah lebih halus dan data mikro yang dapat, dalam keadaan tertentu, mengungkapkan identitas individu atau entitas lain.</a:t>
            </a:r>
            <a:endParaRPr lang="en-US" sz="2800" i="1" dirty="0"/>
          </a:p>
        </p:txBody>
      </p:sp>
    </p:spTree>
    <p:extLst>
      <p:ext uri="{BB962C8B-B14F-4D97-AF65-F5344CB8AC3E}">
        <p14:creationId xmlns:p14="http://schemas.microsoft.com/office/powerpoint/2010/main" val="42060376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0C9BEC-9FB0-4CC7-9CBE-B1AAC4B07585}"/>
              </a:ext>
            </a:extLst>
          </p:cNvPr>
          <p:cNvSpPr>
            <a:spLocks noGrp="1"/>
          </p:cNvSpPr>
          <p:nvPr>
            <p:ph type="title" idx="4294967295"/>
          </p:nvPr>
        </p:nvSpPr>
        <p:spPr>
          <a:xfrm>
            <a:off x="782054" y="365125"/>
            <a:ext cx="9733546" cy="826001"/>
          </a:xfrm>
        </p:spPr>
        <p:txBody>
          <a:bodyPr/>
          <a:lstStyle/>
          <a:p>
            <a:pPr algn="l" rtl="0"/>
            <a:r>
              <a:rPr lang="en-US" b="1" dirty="0"/>
              <a:t>Apa itu Data Terbuka?</a:t>
            </a:r>
          </a:p>
        </p:txBody>
      </p:sp>
      <p:sp>
        <p:nvSpPr>
          <p:cNvPr id="5" name="Content Placeholder 4">
            <a:extLst>
              <a:ext uri="{FF2B5EF4-FFF2-40B4-BE49-F238E27FC236}">
                <a16:creationId xmlns:a16="http://schemas.microsoft.com/office/drawing/2014/main" id="{A45837DE-2EA5-46E0-9D22-81661716B102}"/>
              </a:ext>
            </a:extLst>
          </p:cNvPr>
          <p:cNvSpPr>
            <a:spLocks noGrp="1"/>
          </p:cNvSpPr>
          <p:nvPr>
            <p:ph idx="4294967295"/>
          </p:nvPr>
        </p:nvSpPr>
        <p:spPr>
          <a:xfrm>
            <a:off x="529388" y="1825625"/>
            <a:ext cx="11057023" cy="4351338"/>
          </a:xfrm>
        </p:spPr>
        <p:txBody>
          <a:bodyPr/>
          <a:lstStyle/>
          <a:p>
            <a:pPr marL="349250" indent="-180975" algn="l" rtl="0">
              <a:buFont typeface="Wingdings" panose="05000000000000000000" pitchFamily="2" charset="2"/>
              <a:buChar char="§"/>
            </a:pPr>
            <a:r>
              <a:rPr lang="en-US" sz="2800" i="1" dirty="0"/>
              <a:t>In the simplest terms, open data are data that can be freely used, modified, and shared by anyone for any purpose</a:t>
            </a:r>
            <a:r>
              <a:rPr lang="en-US" sz="2800" dirty="0"/>
              <a:t>. (</a:t>
            </a:r>
            <a:r>
              <a:rPr lang="en-US" sz="2800" dirty="0" err="1">
                <a:solidFill>
                  <a:srgbClr val="0070C0"/>
                </a:solidFill>
              </a:rPr>
              <a:t>Dalam</a:t>
            </a:r>
            <a:r>
              <a:rPr lang="en-US" sz="2800" dirty="0">
                <a:solidFill>
                  <a:srgbClr val="0070C0"/>
                </a:solidFill>
              </a:rPr>
              <a:t> istilah yang paling sederhana, data terbuka adalah data yang dapat digunakan, dimodifikasi, dan dibagikan secara bebas oleh siapa saja untuk tujuan apa pun.</a:t>
            </a:r>
            <a:r>
              <a:rPr lang="en-US" sz="2800" dirty="0"/>
              <a:t>) </a:t>
            </a:r>
            <a:r>
              <a:rPr lang="en-US" sz="2800" i="1" dirty="0"/>
              <a:t>(Open Knowledge Foundation. n.d.)</a:t>
            </a:r>
          </a:p>
          <a:p>
            <a:pPr marL="349250" marR="0" lvl="0" indent="-180975"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id-ID" sz="2800" b="0" i="0" u="none" strike="noStrike" kern="1200" cap="none" spc="0" normalizeH="0" baseline="0" noProof="0" dirty="0">
                <a:ln>
                  <a:noFill/>
                </a:ln>
                <a:solidFill>
                  <a:prstClr val="black"/>
                </a:solidFill>
                <a:effectLst/>
                <a:uLnTx/>
                <a:uFillTx/>
                <a:latin typeface="Calibri" panose="020F0502020204030204"/>
                <a:ea typeface="+mn-ea"/>
                <a:cs typeface="+mn-cs"/>
              </a:rPr>
              <a:t>Data terbuka adalah data yang dapat dengan bebas untuk digunakan, digunakan ulang, didistribusi dan di distribusikan ulang oleh siapapun, bebas di akses dan dimanfaatkan oleh masyarakat luas</a:t>
            </a:r>
          </a:p>
          <a:p>
            <a:pPr algn="l" rtl="0"/>
            <a:endParaRPr lang="en-US" sz="1400" i="1" dirty="0"/>
          </a:p>
        </p:txBody>
      </p:sp>
    </p:spTree>
    <p:extLst>
      <p:ext uri="{BB962C8B-B14F-4D97-AF65-F5344CB8AC3E}">
        <p14:creationId xmlns:p14="http://schemas.microsoft.com/office/powerpoint/2010/main" val="42056985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837</TotalTime>
  <Words>3306</Words>
  <Application>Microsoft Office PowerPoint</Application>
  <PresentationFormat>Widescreen</PresentationFormat>
  <Paragraphs>321</Paragraphs>
  <Slides>48</Slides>
  <Notes>5</Notes>
  <HiddenSlides>1</HiddenSlides>
  <MMClips>1</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48</vt:i4>
      </vt:variant>
    </vt:vector>
  </HeadingPairs>
  <TitlesOfParts>
    <vt:vector size="61" baseType="lpstr">
      <vt:lpstr>微软雅黑</vt:lpstr>
      <vt:lpstr>Arial</vt:lpstr>
      <vt:lpstr>Calibri</vt:lpstr>
      <vt:lpstr>Calibri Light</vt:lpstr>
      <vt:lpstr>Cambria</vt:lpstr>
      <vt:lpstr>Monotype Corsiva</vt:lpstr>
      <vt:lpstr>Montserrat</vt:lpstr>
      <vt:lpstr>Roboto</vt:lpstr>
      <vt:lpstr>Wingdings</vt:lpstr>
      <vt:lpstr>Office Theme</vt:lpstr>
      <vt:lpstr>2_Office Theme</vt:lpstr>
      <vt:lpstr>Retrospect</vt:lpstr>
      <vt:lpstr>1_Retrospect</vt:lpstr>
      <vt:lpstr>PowerPoint Presentation</vt:lpstr>
      <vt:lpstr>MATERI PERKULIAHAN</vt:lpstr>
      <vt:lpstr> </vt:lpstr>
      <vt:lpstr>PowerPoint Presentation</vt:lpstr>
      <vt:lpstr>PowerPoint Presentation</vt:lpstr>
      <vt:lpstr>PowerPoint Presentation</vt:lpstr>
      <vt:lpstr>Open data for official statistics</vt:lpstr>
      <vt:lpstr>Latar belakang</vt:lpstr>
      <vt:lpstr>Apa itu Data Terbuka?</vt:lpstr>
      <vt:lpstr>Manfaat Data Terbuka</vt:lpstr>
      <vt:lpstr>Mendefinisikan Data Terbuka (1)</vt:lpstr>
      <vt:lpstr>Mendefinisikan data terbuka (2)</vt:lpstr>
      <vt:lpstr>Mendefinisikan data terbuka (3)</vt:lpstr>
      <vt:lpstr>Data Terbuka Untuk Tata Kelola Yang Lebih Baik</vt:lpstr>
      <vt:lpstr> </vt:lpstr>
      <vt:lpstr>ARTI PENTING SATU DATA INDONESIA</vt:lpstr>
      <vt:lpstr>PowerPoint Presentation</vt:lpstr>
      <vt:lpstr>PowerPoint Presentation</vt:lpstr>
      <vt:lpstr>PENGERTIAN</vt:lpstr>
      <vt:lpstr>PROFIL SATU DATA INDONESIA</vt:lpstr>
      <vt:lpstr>Maksud dan Tujuan SDI</vt:lpstr>
      <vt:lpstr>POTENSI DATA UNTUK INTEGRASI</vt:lpstr>
      <vt:lpstr>Jenis Data Yang Dicakup Di Dalam SDI</vt:lpstr>
      <vt:lpstr>Manfaat Satu Data Indonesia</vt:lpstr>
      <vt:lpstr>TANTANGAN PELAKSANAAN SATU DATA INDONESIA</vt:lpstr>
      <vt:lpstr>PowerPoint Presentation</vt:lpstr>
      <vt:lpstr>Permasalahan Satu Data Indonesia</vt:lpstr>
      <vt:lpstr>Prinsip Satu Data Indonesia</vt:lpstr>
      <vt:lpstr>Kebijakan Satu Data Indonesia</vt:lpstr>
      <vt:lpstr>Dewan pengarah SDI</vt:lpstr>
      <vt:lpstr>PENYELENGGARA SATU DATA INDONESIA (SDI) (1)</vt:lpstr>
      <vt:lpstr>PENYELENGGARA SATU DATA INDONESIA (SDI) (2)</vt:lpstr>
      <vt:lpstr>Penyelenggaraan Satu Data Indonesia (SDI)</vt:lpstr>
      <vt:lpstr>PERENCANAAN DATA</vt:lpstr>
      <vt:lpstr>PENGUMPULAN DATA</vt:lpstr>
      <vt:lpstr>PEMERIKSAAN DATA</vt:lpstr>
      <vt:lpstr>PENYEBARLUASAN DATA</vt:lpstr>
      <vt:lpstr>PERKEMBANGAN IMPLEMENTASI PRINSIP SDI</vt:lpstr>
      <vt:lpstr>PERKEMBANGAN SDI 2021 (1)</vt:lpstr>
      <vt:lpstr>PERKEMBANGAN SDI 2021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soegie@stis.ac.id</dc:creator>
  <cp:lastModifiedBy>Lecturer</cp:lastModifiedBy>
  <cp:revision>27</cp:revision>
  <dcterms:created xsi:type="dcterms:W3CDTF">2022-01-13T05:02:11Z</dcterms:created>
  <dcterms:modified xsi:type="dcterms:W3CDTF">2024-01-17T03:18:19Z</dcterms:modified>
</cp:coreProperties>
</file>